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2"/>
  </p:notesMasterIdLst>
  <p:sldIdLst>
    <p:sldId id="256" r:id="rId2"/>
    <p:sldId id="487" r:id="rId3"/>
    <p:sldId id="491" r:id="rId4"/>
    <p:sldId id="281" r:id="rId5"/>
    <p:sldId id="258" r:id="rId6"/>
    <p:sldId id="489" r:id="rId7"/>
    <p:sldId id="532" r:id="rId8"/>
    <p:sldId id="561" r:id="rId9"/>
    <p:sldId id="554" r:id="rId10"/>
    <p:sldId id="579" r:id="rId11"/>
    <p:sldId id="560" r:id="rId12"/>
    <p:sldId id="565" r:id="rId13"/>
    <p:sldId id="574" r:id="rId14"/>
    <p:sldId id="575" r:id="rId15"/>
    <p:sldId id="587" r:id="rId16"/>
    <p:sldId id="592" r:id="rId17"/>
    <p:sldId id="576" r:id="rId18"/>
    <p:sldId id="564" r:id="rId19"/>
    <p:sldId id="578" r:id="rId20"/>
    <p:sldId id="588" r:id="rId21"/>
    <p:sldId id="563" r:id="rId22"/>
    <p:sldId id="566" r:id="rId23"/>
    <p:sldId id="572" r:id="rId24"/>
    <p:sldId id="540" r:id="rId25"/>
    <p:sldId id="593" r:id="rId26"/>
    <p:sldId id="594" r:id="rId27"/>
    <p:sldId id="595" r:id="rId28"/>
    <p:sldId id="596" r:id="rId29"/>
    <p:sldId id="597" r:id="rId30"/>
    <p:sldId id="598" r:id="rId31"/>
    <p:sldId id="568" r:id="rId32"/>
    <p:sldId id="599" r:id="rId33"/>
    <p:sldId id="600" r:id="rId34"/>
    <p:sldId id="601" r:id="rId35"/>
    <p:sldId id="542" r:id="rId36"/>
    <p:sldId id="602" r:id="rId37"/>
    <p:sldId id="603" r:id="rId38"/>
    <p:sldId id="604" r:id="rId39"/>
    <p:sldId id="605" r:id="rId40"/>
    <p:sldId id="606" r:id="rId41"/>
    <p:sldId id="541" r:id="rId42"/>
    <p:sldId id="607" r:id="rId43"/>
    <p:sldId id="570" r:id="rId44"/>
    <p:sldId id="608" r:id="rId45"/>
    <p:sldId id="611" r:id="rId46"/>
    <p:sldId id="614" r:id="rId47"/>
    <p:sldId id="613" r:id="rId48"/>
    <p:sldId id="589" r:id="rId49"/>
    <p:sldId id="538" r:id="rId50"/>
    <p:sldId id="609" r:id="rId51"/>
    <p:sldId id="591" r:id="rId52"/>
    <p:sldId id="556" r:id="rId53"/>
    <p:sldId id="562" r:id="rId54"/>
    <p:sldId id="555" r:id="rId55"/>
    <p:sldId id="557" r:id="rId56"/>
    <p:sldId id="559" r:id="rId57"/>
    <p:sldId id="577" r:id="rId58"/>
    <p:sldId id="590" r:id="rId59"/>
    <p:sldId id="558" r:id="rId60"/>
    <p:sldId id="567" r:id="rId61"/>
    <p:sldId id="569" r:id="rId62"/>
    <p:sldId id="571" r:id="rId63"/>
    <p:sldId id="573" r:id="rId64"/>
    <p:sldId id="580" r:id="rId65"/>
    <p:sldId id="581" r:id="rId66"/>
    <p:sldId id="582" r:id="rId67"/>
    <p:sldId id="583" r:id="rId68"/>
    <p:sldId id="584" r:id="rId69"/>
    <p:sldId id="585" r:id="rId70"/>
    <p:sldId id="586" r:id="rId7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676E7167-9B29-4051-B343-B544B2DF7ACF}">
          <p14:sldIdLst>
            <p14:sldId id="256"/>
            <p14:sldId id="487"/>
            <p14:sldId id="491"/>
            <p14:sldId id="281"/>
            <p14:sldId id="258"/>
            <p14:sldId id="489"/>
            <p14:sldId id="532"/>
            <p14:sldId id="561"/>
            <p14:sldId id="554"/>
            <p14:sldId id="579"/>
            <p14:sldId id="560"/>
            <p14:sldId id="565"/>
            <p14:sldId id="574"/>
            <p14:sldId id="575"/>
            <p14:sldId id="587"/>
            <p14:sldId id="592"/>
            <p14:sldId id="576"/>
            <p14:sldId id="564"/>
            <p14:sldId id="578"/>
            <p14:sldId id="588"/>
            <p14:sldId id="563"/>
            <p14:sldId id="566"/>
            <p14:sldId id="572"/>
            <p14:sldId id="540"/>
            <p14:sldId id="593"/>
            <p14:sldId id="594"/>
            <p14:sldId id="595"/>
            <p14:sldId id="596"/>
            <p14:sldId id="597"/>
            <p14:sldId id="598"/>
            <p14:sldId id="568"/>
            <p14:sldId id="599"/>
            <p14:sldId id="600"/>
            <p14:sldId id="601"/>
            <p14:sldId id="542"/>
            <p14:sldId id="602"/>
            <p14:sldId id="603"/>
            <p14:sldId id="604"/>
            <p14:sldId id="605"/>
            <p14:sldId id="606"/>
            <p14:sldId id="541"/>
            <p14:sldId id="607"/>
            <p14:sldId id="570"/>
            <p14:sldId id="608"/>
            <p14:sldId id="611"/>
            <p14:sldId id="614"/>
            <p14:sldId id="613"/>
            <p14:sldId id="589"/>
            <p14:sldId id="538"/>
            <p14:sldId id="609"/>
            <p14:sldId id="591"/>
            <p14:sldId id="556"/>
            <p14:sldId id="562"/>
            <p14:sldId id="555"/>
            <p14:sldId id="557"/>
            <p14:sldId id="559"/>
            <p14:sldId id="577"/>
            <p14:sldId id="590"/>
            <p14:sldId id="558"/>
            <p14:sldId id="567"/>
            <p14:sldId id="569"/>
            <p14:sldId id="571"/>
            <p14:sldId id="573"/>
            <p14:sldId id="580"/>
            <p14:sldId id="581"/>
            <p14:sldId id="582"/>
            <p14:sldId id="583"/>
            <p14:sldId id="584"/>
            <p14:sldId id="585"/>
            <p14:sldId id="5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6B3661"/>
    <a:srgbClr val="FFFF40"/>
    <a:srgbClr val="40ECBF"/>
    <a:srgbClr val="80FF40"/>
    <a:srgbClr val="979B93"/>
    <a:srgbClr val="FFFFFF"/>
    <a:srgbClr val="8AA57C"/>
    <a:srgbClr val="92D05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varScale="1">
        <p:scale>
          <a:sx n="86" d="100"/>
          <a:sy n="86" d="100"/>
        </p:scale>
        <p:origin x="5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DC31E25-DD58-45D3-94B4-C17392EF6BB0}" type="datetimeFigureOut">
              <a:rPr lang="he-IL" smtClean="0"/>
              <a:t>כ"א/טבת/תשפ"ד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CDC5DC3-AA92-40E0-BBCC-90EA4CF97914}" type="slidenum">
              <a:rPr lang="he-IL" smtClean="0"/>
              <a:t>‹#›</a:t>
            </a:fld>
            <a:endParaRPr lang="he-IL"/>
          </a:p>
        </p:txBody>
      </p:sp>
    </p:spTree>
    <p:extLst>
      <p:ext uri="{BB962C8B-B14F-4D97-AF65-F5344CB8AC3E}">
        <p14:creationId xmlns:p14="http://schemas.microsoft.com/office/powerpoint/2010/main" val="306157064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43B4703-7AB4-1191-761C-86AC275F60C4}"/>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4347CFE-264A-8A21-6FA7-046BD412C3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BC59D97B-63AD-9634-67A2-63C8591A64A6}"/>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5" name="מציין מיקום של כותרת תחתונה 4">
            <a:extLst>
              <a:ext uri="{FF2B5EF4-FFF2-40B4-BE49-F238E27FC236}">
                <a16:creationId xmlns:a16="http://schemas.microsoft.com/office/drawing/2014/main" id="{AAB608E8-74BA-6638-DDBD-A6F193418F4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F8F0772-88E8-6FD9-5E37-CE41779A440D}"/>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2550268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1300A41-37FD-A31B-0A31-3D20DCFBC08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FD19FDE-0A94-34B2-A851-63C469521CB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50DA69F-69A5-1B85-6F1B-953C9C68862F}"/>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5" name="מציין מיקום של כותרת תחתונה 4">
            <a:extLst>
              <a:ext uri="{FF2B5EF4-FFF2-40B4-BE49-F238E27FC236}">
                <a16:creationId xmlns:a16="http://schemas.microsoft.com/office/drawing/2014/main" id="{1957D05C-ADC8-D859-7224-B1223FCB36B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F7C71F9-F4A7-B20A-5ADE-9443231F09F2}"/>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223511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554EF33-7E76-2032-6F43-8A4C77025B81}"/>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4DB678A-D901-DB1E-0809-ED10393E556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CB5DA93-30AE-64BE-D3C7-B2878981004D}"/>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5" name="מציין מיקום של כותרת תחתונה 4">
            <a:extLst>
              <a:ext uri="{FF2B5EF4-FFF2-40B4-BE49-F238E27FC236}">
                <a16:creationId xmlns:a16="http://schemas.microsoft.com/office/drawing/2014/main" id="{04B80618-4F5E-BE7B-3E12-88616EC10D9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B39F18F-86EF-928A-E30D-2DF815985848}"/>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1007564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9016705-8360-D9C7-1298-CA70EDC49CF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13CC227-B8A9-F2B9-6B76-93588F08B3A5}"/>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319A714-473B-CFA7-5BCC-D43E1C9B3031}"/>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5" name="מציין מיקום של כותרת תחתונה 4">
            <a:extLst>
              <a:ext uri="{FF2B5EF4-FFF2-40B4-BE49-F238E27FC236}">
                <a16:creationId xmlns:a16="http://schemas.microsoft.com/office/drawing/2014/main" id="{9B601E64-5257-71A4-2A21-3DD7D1E81BA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5356D6E-997A-00F4-4B04-DF35167AC8B6}"/>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248099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0CD2A63-61B4-AF50-FDF2-F627FCBB6C42}"/>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52E8A22-CCC4-58EC-2FAA-862BEE2BB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71FDB4E2-186D-8000-2182-893EC23B64D1}"/>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5" name="מציין מיקום של כותרת תחתונה 4">
            <a:extLst>
              <a:ext uri="{FF2B5EF4-FFF2-40B4-BE49-F238E27FC236}">
                <a16:creationId xmlns:a16="http://schemas.microsoft.com/office/drawing/2014/main" id="{4CCB7436-FB62-5BE1-C665-82D96497D55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6C89E42-E3FB-C50D-313B-1785E5789C73}"/>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164579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12DC07-412A-E1AF-14B9-F5183D531FA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80809FD-A72F-1A9B-60ED-B9A3A356F7B1}"/>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BC9498A-5030-D0D6-DC1E-5BEAC0E2AC7F}"/>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BAC2FE3-293E-D9CB-43C8-2E1D257D14C5}"/>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6" name="מציין מיקום של כותרת תחתונה 5">
            <a:extLst>
              <a:ext uri="{FF2B5EF4-FFF2-40B4-BE49-F238E27FC236}">
                <a16:creationId xmlns:a16="http://schemas.microsoft.com/office/drawing/2014/main" id="{B1ABDDBF-2E66-FC8F-04B9-A7FEC80CB6E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7ECED6B-F040-D9DC-2F5F-D9937AC825F3}"/>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2022907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918A00D-AAD9-252F-6F83-8AD9C3012332}"/>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B8D2289-2675-6114-65F4-C9D04B701F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EBF0325C-61CE-AD6E-2FAC-D1006D30CC55}"/>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E4A45E3-9267-E694-AA3F-858AF1A09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CD8C851-A60A-5CCF-7245-24560A8B67DB}"/>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E9C06796-69DC-21DA-CCD7-2498FFC70F3F}"/>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8" name="מציין מיקום של כותרת תחתונה 7">
            <a:extLst>
              <a:ext uri="{FF2B5EF4-FFF2-40B4-BE49-F238E27FC236}">
                <a16:creationId xmlns:a16="http://schemas.microsoft.com/office/drawing/2014/main" id="{3124F832-FC7C-B43D-0A76-C12235F8A4D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1A7DC0EF-E83B-200F-DC61-F82E8EFB4A54}"/>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302629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9CDE14-831A-F2DD-CCE3-7FFA3965235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F9327B9-61F7-4EE9-53B2-BBB23D7334B6}"/>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4" name="מציין מיקום של כותרת תחתונה 3">
            <a:extLst>
              <a:ext uri="{FF2B5EF4-FFF2-40B4-BE49-F238E27FC236}">
                <a16:creationId xmlns:a16="http://schemas.microsoft.com/office/drawing/2014/main" id="{1264A0D2-86F1-906C-655E-AADA9AD91020}"/>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A8C7E967-FAA2-8F83-87CB-5007FD340E86}"/>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143157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556630B-64EA-CDB1-30A3-23C419F5CB9E}"/>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3" name="מציין מיקום של כותרת תחתונה 2">
            <a:extLst>
              <a:ext uri="{FF2B5EF4-FFF2-40B4-BE49-F238E27FC236}">
                <a16:creationId xmlns:a16="http://schemas.microsoft.com/office/drawing/2014/main" id="{82080568-16D2-3C93-9668-80F9255A15F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312B109F-8F1A-F681-FA13-A55530D278A3}"/>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75307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88B390-C00A-CCC9-5749-2001C793895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16247DA-55E6-AD4D-8F27-FDF42733C2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CD147AB8-EC5C-97D1-8888-140F7F91A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B377364-7461-8052-30BA-327E1A4322B7}"/>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6" name="מציין מיקום של כותרת תחתונה 5">
            <a:extLst>
              <a:ext uri="{FF2B5EF4-FFF2-40B4-BE49-F238E27FC236}">
                <a16:creationId xmlns:a16="http://schemas.microsoft.com/office/drawing/2014/main" id="{730913B0-35D9-3DFC-56A2-91FCC4DE34C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BE4C6D7-9654-5C56-D134-5721D9F731B1}"/>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4107798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7A7B728-1462-92B9-4BC7-5943237D8B7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F1050AB-1555-23A9-422B-591194F89C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1987978C-1970-E25C-B404-AE8BAA217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4CF2835-B34F-BDB3-C9DB-7786DD6CB6ED}"/>
              </a:ext>
            </a:extLst>
          </p:cNvPr>
          <p:cNvSpPr>
            <a:spLocks noGrp="1"/>
          </p:cNvSpPr>
          <p:nvPr>
            <p:ph type="dt" sz="half" idx="10"/>
          </p:nvPr>
        </p:nvSpPr>
        <p:spPr/>
        <p:txBody>
          <a:bodyPr/>
          <a:lstStyle/>
          <a:p>
            <a:fld id="{5FEAD366-6019-4AD7-8E74-6246E87E622F}" type="datetimeFigureOut">
              <a:rPr lang="he-IL" smtClean="0"/>
              <a:t>כ"א/טבת/תשפ"ד</a:t>
            </a:fld>
            <a:endParaRPr lang="he-IL"/>
          </a:p>
        </p:txBody>
      </p:sp>
      <p:sp>
        <p:nvSpPr>
          <p:cNvPr id="6" name="מציין מיקום של כותרת תחתונה 5">
            <a:extLst>
              <a:ext uri="{FF2B5EF4-FFF2-40B4-BE49-F238E27FC236}">
                <a16:creationId xmlns:a16="http://schemas.microsoft.com/office/drawing/2014/main" id="{184F0395-D15C-E43F-9C27-2A1D31F9F5C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6D1F0F8-8DB4-DEAC-DC3E-E0120A6F623A}"/>
              </a:ext>
            </a:extLst>
          </p:cNvPr>
          <p:cNvSpPr>
            <a:spLocks noGrp="1"/>
          </p:cNvSpPr>
          <p:nvPr>
            <p:ph type="sldNum" sz="quarter" idx="12"/>
          </p:nvPr>
        </p:nvSpPr>
        <p:spPr/>
        <p:txBody>
          <a:bodyPr/>
          <a:lstStyle/>
          <a:p>
            <a:fld id="{EF85496A-1D33-456C-B785-4096308A21A9}" type="slidenum">
              <a:rPr lang="he-IL" smtClean="0"/>
              <a:t>‹#›</a:t>
            </a:fld>
            <a:endParaRPr lang="he-IL"/>
          </a:p>
        </p:txBody>
      </p:sp>
    </p:spTree>
    <p:extLst>
      <p:ext uri="{BB962C8B-B14F-4D97-AF65-F5344CB8AC3E}">
        <p14:creationId xmlns:p14="http://schemas.microsoft.com/office/powerpoint/2010/main" val="3754756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954A515-C398-615B-E0EE-5E7AEA05C7A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B034D93-4DCE-DAE9-3BDA-5409A0D77B95}"/>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09030D3-BD71-A9C6-3881-4AA7E603CE6E}"/>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FEAD366-6019-4AD7-8E74-6246E87E622F}" type="datetimeFigureOut">
              <a:rPr lang="he-IL" smtClean="0"/>
              <a:t>כ"א/טבת/תשפ"ד</a:t>
            </a:fld>
            <a:endParaRPr lang="he-IL"/>
          </a:p>
        </p:txBody>
      </p:sp>
      <p:sp>
        <p:nvSpPr>
          <p:cNvPr id="5" name="מציין מיקום של כותרת תחתונה 4">
            <a:extLst>
              <a:ext uri="{FF2B5EF4-FFF2-40B4-BE49-F238E27FC236}">
                <a16:creationId xmlns:a16="http://schemas.microsoft.com/office/drawing/2014/main" id="{D6704DAF-5D59-11A2-ED6C-926FE0AE3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0A05AAE-652D-348E-E69B-2BEFA24264E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F85496A-1D33-456C-B785-4096308A21A9}" type="slidenum">
              <a:rPr lang="he-IL" smtClean="0"/>
              <a:t>‹#›</a:t>
            </a:fld>
            <a:endParaRPr lang="he-IL"/>
          </a:p>
        </p:txBody>
      </p:sp>
    </p:spTree>
    <p:extLst>
      <p:ext uri="{BB962C8B-B14F-4D97-AF65-F5344CB8AC3E}">
        <p14:creationId xmlns:p14="http://schemas.microsoft.com/office/powerpoint/2010/main" val="1798596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BCAE75D2-394C-3EE5-207A-6EA0285FA5D6}"/>
              </a:ext>
            </a:extLst>
          </p:cNvPr>
          <p:cNvSpPr txBox="1"/>
          <p:nvPr/>
        </p:nvSpPr>
        <p:spPr>
          <a:xfrm>
            <a:off x="1362363" y="2004291"/>
            <a:ext cx="9467273" cy="4339650"/>
          </a:xfrm>
          <a:prstGeom prst="rect">
            <a:avLst/>
          </a:prstGeom>
          <a:noFill/>
        </p:spPr>
        <p:txBody>
          <a:bodyPr wrap="square" rtlCol="1">
            <a:spAutoFit/>
          </a:bodyPr>
          <a:lstStyle/>
          <a:p>
            <a:pPr algn="ctr"/>
            <a:r>
              <a:rPr lang="he-IL" sz="4800" b="1" dirty="0"/>
              <a:t>תכנית אב לחקלאות בעמקים</a:t>
            </a:r>
          </a:p>
          <a:p>
            <a:pPr algn="ctr"/>
            <a:endParaRPr lang="he-IL" sz="4000" b="1" dirty="0"/>
          </a:p>
          <a:p>
            <a:pPr algn="ctr"/>
            <a:r>
              <a:rPr lang="he-IL" sz="4000" b="1" dirty="0"/>
              <a:t>א. בחינת גידולים אפשריים לתעשיית הקוסמטיקה ותוספי תזונה</a:t>
            </a:r>
          </a:p>
          <a:p>
            <a:pPr algn="ctr"/>
            <a:r>
              <a:rPr lang="he-IL" sz="4000" b="1" dirty="0"/>
              <a:t>ב. המשך בדיקת גידולי מזון: קטניות ואורז</a:t>
            </a:r>
          </a:p>
          <a:p>
            <a:pPr algn="ctr"/>
            <a:endParaRPr lang="he-IL" sz="4000" b="1" dirty="0"/>
          </a:p>
          <a:p>
            <a:pPr algn="ctr"/>
            <a:r>
              <a:rPr lang="he-IL" sz="2800" dirty="0"/>
              <a:t>דצמבר 2023</a:t>
            </a:r>
          </a:p>
        </p:txBody>
      </p:sp>
      <p:pic>
        <p:nvPicPr>
          <p:cNvPr id="1026" name="Picture 2" descr="כל התמונות">
            <a:extLst>
              <a:ext uri="{FF2B5EF4-FFF2-40B4-BE49-F238E27FC236}">
                <a16:creationId xmlns:a16="http://schemas.microsoft.com/office/drawing/2014/main" id="{E81675B2-573B-A6A5-C6E9-277EEF2A0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545" y="147205"/>
            <a:ext cx="914977" cy="914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לוגו מועצה אזורית עמק יזרעאל">
            <a:extLst>
              <a:ext uri="{FF2B5EF4-FFF2-40B4-BE49-F238E27FC236}">
                <a16:creationId xmlns:a16="http://schemas.microsoft.com/office/drawing/2014/main" id="{32536FD1-3A54-CB76-46F1-9030262B5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583" y="168564"/>
            <a:ext cx="636626" cy="904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לוגו">
            <a:extLst>
              <a:ext uri="{FF2B5EF4-FFF2-40B4-BE49-F238E27FC236}">
                <a16:creationId xmlns:a16="http://schemas.microsoft.com/office/drawing/2014/main" id="{5FF4ACB7-D047-DBD8-DEC5-BCB9D27C1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59603"/>
            <a:ext cx="1316865" cy="1356470"/>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9BBA66AB-FD91-AD04-A07A-C476BFF6FAC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82006" y="181846"/>
            <a:ext cx="877455" cy="908792"/>
          </a:xfrm>
          <a:prstGeom prst="rect">
            <a:avLst/>
          </a:prstGeom>
        </p:spPr>
      </p:pic>
      <p:grpSp>
        <p:nvGrpSpPr>
          <p:cNvPr id="6" name="קבוצה 5">
            <a:extLst>
              <a:ext uri="{FF2B5EF4-FFF2-40B4-BE49-F238E27FC236}">
                <a16:creationId xmlns:a16="http://schemas.microsoft.com/office/drawing/2014/main" id="{FF29E555-B4A2-62AD-7050-DB0960770F4C}"/>
              </a:ext>
            </a:extLst>
          </p:cNvPr>
          <p:cNvGrpSpPr/>
          <p:nvPr/>
        </p:nvGrpSpPr>
        <p:grpSpPr>
          <a:xfrm>
            <a:off x="121819" y="6180891"/>
            <a:ext cx="2938039" cy="677109"/>
            <a:chOff x="6522619" y="6150015"/>
            <a:chExt cx="2938039" cy="677109"/>
          </a:xfrm>
        </p:grpSpPr>
        <p:pic>
          <p:nvPicPr>
            <p:cNvPr id="7" name="תמונה 6">
              <a:extLst>
                <a:ext uri="{FF2B5EF4-FFF2-40B4-BE49-F238E27FC236}">
                  <a16:creationId xmlns:a16="http://schemas.microsoft.com/office/drawing/2014/main" id="{BE4399C7-5985-7A1C-C745-411917DA31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8" name="תיבת טקסט 7">
              <a:extLst>
                <a:ext uri="{FF2B5EF4-FFF2-40B4-BE49-F238E27FC236}">
                  <a16:creationId xmlns:a16="http://schemas.microsoft.com/office/drawing/2014/main" id="{0A6A5D31-2E0F-4F61-5ECE-AE08CD6028A9}"/>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spTree>
    <p:extLst>
      <p:ext uri="{BB962C8B-B14F-4D97-AF65-F5344CB8AC3E}">
        <p14:creationId xmlns:p14="http://schemas.microsoft.com/office/powerpoint/2010/main" val="2486209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תעשיות משיקות</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692727" y="982309"/>
            <a:ext cx="10982037" cy="2400657"/>
          </a:xfrm>
          <a:prstGeom prst="rect">
            <a:avLst/>
          </a:prstGeom>
          <a:noFill/>
        </p:spPr>
        <p:txBody>
          <a:bodyPr wrap="square" rtlCol="1">
            <a:spAutoFit/>
          </a:bodyPr>
          <a:lstStyle/>
          <a:p>
            <a:pPr>
              <a:spcBef>
                <a:spcPts val="1200"/>
              </a:spcBef>
            </a:pPr>
            <a:r>
              <a:rPr lang="he-IL" sz="2400" dirty="0">
                <a:latin typeface="Calibri" panose="020F0502020204030204" pitchFamily="34" charset="0"/>
                <a:ea typeface="Calibri" panose="020F0502020204030204" pitchFamily="34" charset="0"/>
                <a:cs typeface="Arial" panose="020B0604020202020204" pitchFamily="34" charset="0"/>
              </a:rPr>
              <a:t>ניתן לייצר חומרי גלם צמחיים גם לתעשיות הבאות:</a:t>
            </a:r>
          </a:p>
          <a:p>
            <a:pPr marL="342900" indent="-342900">
              <a:spcBef>
                <a:spcPts val="1200"/>
              </a:spcBef>
              <a:buFont typeface="Arial" panose="020B0604020202020204" pitchFamily="34" charset="0"/>
              <a:buChar char="•"/>
            </a:pPr>
            <a:r>
              <a:rPr lang="he-IL" sz="2400" u="sng" dirty="0">
                <a:latin typeface="Calibri" panose="020F0502020204030204" pitchFamily="34" charset="0"/>
                <a:ea typeface="Calibri" panose="020F0502020204030204" pitchFamily="34" charset="0"/>
                <a:cs typeface="Arial" panose="020B0604020202020204" pitchFamily="34" charset="0"/>
              </a:rPr>
              <a:t>תבלינים</a:t>
            </a:r>
          </a:p>
          <a:p>
            <a:pPr marL="342900" indent="-342900">
              <a:spcBef>
                <a:spcPts val="1200"/>
              </a:spcBef>
              <a:buFont typeface="Arial" panose="020B0604020202020204" pitchFamily="34" charset="0"/>
              <a:buChar char="•"/>
            </a:pPr>
            <a:r>
              <a:rPr lang="he-IL" sz="2400" u="sng" dirty="0">
                <a:latin typeface="Calibri" panose="020F0502020204030204" pitchFamily="34" charset="0"/>
                <a:ea typeface="Calibri" panose="020F0502020204030204" pitchFamily="34" charset="0"/>
                <a:cs typeface="Arial" panose="020B0604020202020204" pitchFamily="34" charset="0"/>
              </a:rPr>
              <a:t>תוספי מזון</a:t>
            </a:r>
            <a:r>
              <a:rPr lang="he-IL" sz="2400" dirty="0">
                <a:latin typeface="Calibri" panose="020F0502020204030204" pitchFamily="34" charset="0"/>
                <a:ea typeface="Calibri" panose="020F0502020204030204" pitchFamily="34" charset="0"/>
                <a:cs typeface="Arial" panose="020B0604020202020204" pitchFamily="34" charset="0"/>
              </a:rPr>
              <a:t> – חומרים שאותם מוסיפים למוצרים בתעשיית המזון, למשל חומרי שימור מהצומח או חומרי הסמכה וייצוב (למשל </a:t>
            </a:r>
            <a:r>
              <a:rPr lang="en-US" sz="2400" dirty="0">
                <a:latin typeface="Calibri" panose="020F0502020204030204" pitchFamily="34" charset="0"/>
                <a:ea typeface="Calibri" panose="020F0502020204030204" pitchFamily="34" charset="0"/>
                <a:cs typeface="Arial" panose="020B0604020202020204" pitchFamily="34" charset="0"/>
              </a:rPr>
              <a:t>LBG</a:t>
            </a:r>
            <a:r>
              <a:rPr lang="he-IL" sz="2400" dirty="0">
                <a:latin typeface="Calibri" panose="020F0502020204030204" pitchFamily="34" charset="0"/>
                <a:ea typeface="Calibri" panose="020F0502020204030204" pitchFamily="34" charset="0"/>
                <a:cs typeface="Arial" panose="020B0604020202020204" pitchFamily="34" charset="0"/>
              </a:rPr>
              <a:t> המופק מזרעי חרוב).</a:t>
            </a:r>
          </a:p>
          <a:p>
            <a:pPr marL="342900" indent="-342900">
              <a:spcBef>
                <a:spcPts val="1200"/>
              </a:spcBef>
              <a:buFont typeface="Arial" panose="020B0604020202020204" pitchFamily="34" charset="0"/>
              <a:buChar char="•"/>
            </a:pPr>
            <a:r>
              <a:rPr lang="he-IL" sz="2400" u="sng" dirty="0">
                <a:effectLst/>
                <a:latin typeface="Calibri" panose="020F0502020204030204" pitchFamily="34" charset="0"/>
                <a:ea typeface="Calibri" panose="020F0502020204030204" pitchFamily="34" charset="0"/>
                <a:cs typeface="Arial" panose="020B0604020202020204" pitchFamily="34" charset="0"/>
              </a:rPr>
              <a:t>חומרי הדברה </a:t>
            </a:r>
            <a:r>
              <a:rPr lang="he-IL" sz="2400" dirty="0">
                <a:effectLst/>
                <a:latin typeface="Calibri" panose="020F0502020204030204" pitchFamily="34" charset="0"/>
                <a:ea typeface="Calibri" panose="020F0502020204030204" pitchFamily="34" charset="0"/>
                <a:cs typeface="Arial" panose="020B0604020202020204" pitchFamily="34" charset="0"/>
              </a:rPr>
              <a:t>– למשקים אורגניים</a:t>
            </a:r>
            <a:r>
              <a:rPr lang="he-IL" sz="2400" dirty="0">
                <a:latin typeface="Calibri" panose="020F0502020204030204" pitchFamily="34" charset="0"/>
                <a:ea typeface="Calibri" panose="020F0502020204030204" pitchFamily="34" charset="0"/>
                <a:cs typeface="Arial" panose="020B0604020202020204" pitchFamily="34" charset="0"/>
              </a:rPr>
              <a:t>.</a:t>
            </a:r>
            <a:endParaRPr lang="he-IL"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84223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צמחים חקלאיים רלוונטיים לתחום הקוסמטיקה / רפואה</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4862870"/>
          </a:xfrm>
          <a:prstGeom prst="rect">
            <a:avLst/>
          </a:prstGeom>
          <a:noFill/>
        </p:spPr>
        <p:txBody>
          <a:bodyPr wrap="square" rtlCol="1">
            <a:spAutoFit/>
          </a:bodyPr>
          <a:lstStyle/>
          <a:p>
            <a:pPr>
              <a:spcBef>
                <a:spcPts val="1200"/>
              </a:spcBef>
            </a:pPr>
            <a:r>
              <a:rPr lang="he-IL" sz="2400" dirty="0">
                <a:effectLst/>
                <a:latin typeface="Calibri" panose="020F0502020204030204" pitchFamily="34" charset="0"/>
                <a:ea typeface="Calibri" panose="020F0502020204030204" pitchFamily="34" charset="0"/>
                <a:cs typeface="Arial" panose="020B0604020202020204" pitchFamily="34" charset="0"/>
              </a:rPr>
              <a:t>מה צמחים נותנים בתחום הרפואה / קוסמטיקה?</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ריח (שמנים אתריים)</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ויטמינים / מינרלים / חומרי רפואה אחרים, בעיקר מניעת דלקות ושיקום עור</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חומרי ניקוי</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שימור מזון, חומרים מייצבים ומסמיכים לתעשיית המזון</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חיז</a:t>
            </a:r>
            <a:r>
              <a:rPr lang="he-IL" sz="2400" dirty="0">
                <a:latin typeface="Calibri" panose="020F0502020204030204" pitchFamily="34" charset="0"/>
                <a:ea typeface="Calibri" panose="020F0502020204030204" pitchFamily="34" charset="0"/>
                <a:cs typeface="Arial" panose="020B0604020202020204" pitchFamily="34" charset="0"/>
              </a:rPr>
              <a:t>וק שיער, מניעת נשירה</a:t>
            </a:r>
          </a:p>
          <a:p>
            <a:pPr>
              <a:spcBef>
                <a:spcPts val="1200"/>
              </a:spcBef>
            </a:pPr>
            <a:r>
              <a:rPr lang="he-IL" sz="2400" dirty="0">
                <a:effectLst/>
                <a:latin typeface="Calibri" panose="020F0502020204030204" pitchFamily="34" charset="0"/>
                <a:ea typeface="Calibri" panose="020F0502020204030204" pitchFamily="34" charset="0"/>
                <a:cs typeface="Arial" panose="020B0604020202020204" pitchFamily="34" charset="0"/>
              </a:rPr>
              <a:t>מוצגים להלן מגוון הצמחים המשמשים לתו</a:t>
            </a:r>
            <a:r>
              <a:rPr lang="he-IL" sz="2400" dirty="0">
                <a:latin typeface="Calibri" panose="020F0502020204030204" pitchFamily="34" charset="0"/>
                <a:ea typeface="Calibri" panose="020F0502020204030204" pitchFamily="34" charset="0"/>
                <a:cs typeface="Arial" panose="020B0604020202020204" pitchFamily="34" charset="0"/>
              </a:rPr>
              <a:t>ספי תזונה וקוסמטיקה, וצמחים ספציפיים שיש איתם ניסיון בישראל.</a:t>
            </a:r>
          </a:p>
          <a:p>
            <a:pPr>
              <a:spcBef>
                <a:spcPts val="1200"/>
              </a:spcBef>
            </a:pPr>
            <a:r>
              <a:rPr lang="he-IL" sz="2400" dirty="0">
                <a:latin typeface="Calibri" panose="020F0502020204030204" pitchFamily="34" charset="0"/>
                <a:ea typeface="Calibri" panose="020F0502020204030204" pitchFamily="34" charset="0"/>
                <a:cs typeface="Arial" panose="020B0604020202020204" pitchFamily="34" charset="0"/>
              </a:rPr>
              <a:t>בנספח מוצגים צמחים נוספים שהוצעו רעיונית על ידי אנשים איתם שוחחנו, ונדרשת עבורם בדיקה של האפשרות לגדל אותם, הביקוש, וערכים כלכליים.</a:t>
            </a:r>
          </a:p>
        </p:txBody>
      </p:sp>
    </p:spTree>
    <p:extLst>
      <p:ext uri="{BB962C8B-B14F-4D97-AF65-F5344CB8AC3E}">
        <p14:creationId xmlns:p14="http://schemas.microsoft.com/office/powerpoint/2010/main" val="112227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1246094" y="157018"/>
            <a:ext cx="10428671" cy="523220"/>
          </a:xfrm>
          <a:prstGeom prst="rect">
            <a:avLst/>
          </a:prstGeom>
          <a:noFill/>
        </p:spPr>
        <p:txBody>
          <a:bodyPr wrap="square" rtlCol="1">
            <a:spAutoFit/>
          </a:bodyPr>
          <a:lstStyle/>
          <a:p>
            <a:r>
              <a:rPr lang="he-IL" sz="2800" b="1" dirty="0"/>
              <a:t>צמחים מקומיים</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421341" y="975296"/>
            <a:ext cx="11165677" cy="1723549"/>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מוצע ללמוד מהניסיון באוסטרליה: צמח מקומי "עץ התה" גדל רק באוסטרליה. עשו לו שיווק מסיבי ומחקר על התכונות הייחודיות שלו. משווק בכל העולם אבל גדל רק באוסטרליה</a:t>
            </a:r>
            <a:endParaRPr lang="he-IL" sz="2400" dirty="0">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ל</a:t>
            </a:r>
            <a:r>
              <a:rPr lang="he-IL" sz="2400" dirty="0">
                <a:latin typeface="Calibri" panose="020F0502020204030204" pitchFamily="34" charset="0"/>
                <a:ea typeface="Calibri" panose="020F0502020204030204" pitchFamily="34" charset="0"/>
                <a:cs typeface="Arial" panose="020B0604020202020204" pitchFamily="34" charset="0"/>
              </a:rPr>
              <a:t>בחון אפשרות לשיווק צמחים ישראליים מקומיים, שגדלים בישראל (אבל גם ברחבי המזרח התיכון וצפון אפריקה):</a:t>
            </a:r>
          </a:p>
        </p:txBody>
      </p:sp>
      <p:grpSp>
        <p:nvGrpSpPr>
          <p:cNvPr id="6" name="קבוצה 5">
            <a:extLst>
              <a:ext uri="{FF2B5EF4-FFF2-40B4-BE49-F238E27FC236}">
                <a16:creationId xmlns:a16="http://schemas.microsoft.com/office/drawing/2014/main" id="{DCD0F5A1-0602-3521-37F0-9DD3F7F8D86A}"/>
              </a:ext>
            </a:extLst>
          </p:cNvPr>
          <p:cNvGrpSpPr/>
          <p:nvPr/>
        </p:nvGrpSpPr>
        <p:grpSpPr>
          <a:xfrm>
            <a:off x="6893895" y="2775513"/>
            <a:ext cx="1920688" cy="3979307"/>
            <a:chOff x="6364941" y="2570916"/>
            <a:chExt cx="1920688" cy="3979307"/>
          </a:xfrm>
        </p:grpSpPr>
        <p:pic>
          <p:nvPicPr>
            <p:cNvPr id="1026" name="Picture 2">
              <a:extLst>
                <a:ext uri="{FF2B5EF4-FFF2-40B4-BE49-F238E27FC236}">
                  <a16:creationId xmlns:a16="http://schemas.microsoft.com/office/drawing/2014/main" id="{9FB23ED8-A517-92D1-C68B-511FD8E25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629" y="2570916"/>
              <a:ext cx="1905000" cy="3609975"/>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B70E67E2-79ED-AB4B-EF65-0176FD6E868D}"/>
                </a:ext>
              </a:extLst>
            </p:cNvPr>
            <p:cNvSpPr txBox="1"/>
            <p:nvPr/>
          </p:nvSpPr>
          <p:spPr>
            <a:xfrm>
              <a:off x="6364941" y="6180891"/>
              <a:ext cx="1918447" cy="369332"/>
            </a:xfrm>
            <a:prstGeom prst="rect">
              <a:avLst/>
            </a:prstGeom>
            <a:noFill/>
          </p:spPr>
          <p:txBody>
            <a:bodyPr wrap="square" rtlCol="1">
              <a:spAutoFit/>
            </a:bodyPr>
            <a:lstStyle/>
            <a:p>
              <a:r>
                <a:rPr lang="he-IL" dirty="0"/>
                <a:t>זעתר</a:t>
              </a:r>
            </a:p>
          </p:txBody>
        </p:sp>
      </p:grpSp>
      <p:grpSp>
        <p:nvGrpSpPr>
          <p:cNvPr id="11" name="קבוצה 10">
            <a:extLst>
              <a:ext uri="{FF2B5EF4-FFF2-40B4-BE49-F238E27FC236}">
                <a16:creationId xmlns:a16="http://schemas.microsoft.com/office/drawing/2014/main" id="{B2CAC96E-C5BB-5C16-36D4-D2B0951EC2F9}"/>
              </a:ext>
            </a:extLst>
          </p:cNvPr>
          <p:cNvGrpSpPr/>
          <p:nvPr/>
        </p:nvGrpSpPr>
        <p:grpSpPr>
          <a:xfrm>
            <a:off x="4368749" y="2775513"/>
            <a:ext cx="2383491" cy="3541157"/>
            <a:chOff x="3712509" y="2553226"/>
            <a:chExt cx="2383491" cy="3541157"/>
          </a:xfrm>
        </p:grpSpPr>
        <p:pic>
          <p:nvPicPr>
            <p:cNvPr id="1028" name="Picture 4">
              <a:extLst>
                <a:ext uri="{FF2B5EF4-FFF2-40B4-BE49-F238E27FC236}">
                  <a16:creationId xmlns:a16="http://schemas.microsoft.com/office/drawing/2014/main" id="{B2102B25-DF65-A659-6231-950AC33E6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2553226"/>
              <a:ext cx="2381250" cy="3171825"/>
            </a:xfrm>
            <a:prstGeom prst="rect">
              <a:avLst/>
            </a:prstGeom>
            <a:noFill/>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4DEB4CBE-7C5A-F6A1-9797-F001ABE81626}"/>
                </a:ext>
              </a:extLst>
            </p:cNvPr>
            <p:cNvSpPr txBox="1"/>
            <p:nvPr/>
          </p:nvSpPr>
          <p:spPr>
            <a:xfrm>
              <a:off x="3712509" y="5725051"/>
              <a:ext cx="2341927" cy="369332"/>
            </a:xfrm>
            <a:prstGeom prst="rect">
              <a:avLst/>
            </a:prstGeom>
            <a:noFill/>
          </p:spPr>
          <p:txBody>
            <a:bodyPr wrap="square" rtlCol="1">
              <a:spAutoFit/>
            </a:bodyPr>
            <a:lstStyle/>
            <a:p>
              <a:r>
                <a:rPr lang="he-IL" dirty="0"/>
                <a:t>אזוביון מדברי</a:t>
              </a:r>
            </a:p>
          </p:txBody>
        </p:sp>
      </p:grpSp>
      <p:grpSp>
        <p:nvGrpSpPr>
          <p:cNvPr id="13" name="קבוצה 12">
            <a:extLst>
              <a:ext uri="{FF2B5EF4-FFF2-40B4-BE49-F238E27FC236}">
                <a16:creationId xmlns:a16="http://schemas.microsoft.com/office/drawing/2014/main" id="{08C7B201-5C7F-D742-4464-7986212DFA0E}"/>
              </a:ext>
            </a:extLst>
          </p:cNvPr>
          <p:cNvGrpSpPr/>
          <p:nvPr/>
        </p:nvGrpSpPr>
        <p:grpSpPr>
          <a:xfrm>
            <a:off x="1751018" y="2775513"/>
            <a:ext cx="2466975" cy="3415648"/>
            <a:chOff x="1019781" y="2539779"/>
            <a:chExt cx="2466975" cy="3415648"/>
          </a:xfrm>
        </p:grpSpPr>
        <p:pic>
          <p:nvPicPr>
            <p:cNvPr id="1030" name="Picture 6" descr="מרווה ריחנית">
              <a:extLst>
                <a:ext uri="{FF2B5EF4-FFF2-40B4-BE49-F238E27FC236}">
                  <a16:creationId xmlns:a16="http://schemas.microsoft.com/office/drawing/2014/main" id="{D83C559E-A50C-C7EB-08C5-63EACDF85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781" y="2539779"/>
              <a:ext cx="2466975" cy="3048000"/>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B682D134-9431-5704-D809-3113B9E8B9DB}"/>
                </a:ext>
              </a:extLst>
            </p:cNvPr>
            <p:cNvSpPr txBox="1"/>
            <p:nvPr/>
          </p:nvSpPr>
          <p:spPr>
            <a:xfrm>
              <a:off x="1048871" y="5586095"/>
              <a:ext cx="2381250" cy="369332"/>
            </a:xfrm>
            <a:prstGeom prst="rect">
              <a:avLst/>
            </a:prstGeom>
            <a:noFill/>
          </p:spPr>
          <p:txBody>
            <a:bodyPr wrap="square" rtlCol="1">
              <a:spAutoFit/>
            </a:bodyPr>
            <a:lstStyle/>
            <a:p>
              <a:r>
                <a:rPr lang="he-IL" dirty="0"/>
                <a:t>מרווה ריחנית</a:t>
              </a:r>
            </a:p>
          </p:txBody>
        </p:sp>
      </p:grpSp>
      <p:grpSp>
        <p:nvGrpSpPr>
          <p:cNvPr id="15" name="קבוצה 14">
            <a:extLst>
              <a:ext uri="{FF2B5EF4-FFF2-40B4-BE49-F238E27FC236}">
                <a16:creationId xmlns:a16="http://schemas.microsoft.com/office/drawing/2014/main" id="{B4E8DCD6-77AF-CF1C-3409-060DFD4E9580}"/>
              </a:ext>
            </a:extLst>
          </p:cNvPr>
          <p:cNvGrpSpPr/>
          <p:nvPr/>
        </p:nvGrpSpPr>
        <p:grpSpPr>
          <a:xfrm>
            <a:off x="8915470" y="2797806"/>
            <a:ext cx="2232212" cy="3344211"/>
            <a:chOff x="9135035" y="2611216"/>
            <a:chExt cx="2232212" cy="3344211"/>
          </a:xfrm>
        </p:grpSpPr>
        <p:pic>
          <p:nvPicPr>
            <p:cNvPr id="1032" name="Picture 8">
              <a:extLst>
                <a:ext uri="{FF2B5EF4-FFF2-40B4-BE49-F238E27FC236}">
                  <a16:creationId xmlns:a16="http://schemas.microsoft.com/office/drawing/2014/main" id="{8A0232BE-2977-38C7-962D-F1659BA114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5947" y="2611216"/>
              <a:ext cx="2190750" cy="2905125"/>
            </a:xfrm>
            <a:prstGeom prst="rect">
              <a:avLst/>
            </a:prstGeom>
            <a:noFill/>
            <a:extLst>
              <a:ext uri="{909E8E84-426E-40DD-AFC4-6F175D3DCCD1}">
                <a14:hiddenFill xmlns:a14="http://schemas.microsoft.com/office/drawing/2010/main">
                  <a:solidFill>
                    <a:srgbClr val="FFFFFF"/>
                  </a:solidFill>
                </a14:hiddenFill>
              </a:ext>
            </a:extLst>
          </p:spPr>
        </p:pic>
        <p:sp>
          <p:nvSpPr>
            <p:cNvPr id="14" name="תיבת טקסט 13">
              <a:extLst>
                <a:ext uri="{FF2B5EF4-FFF2-40B4-BE49-F238E27FC236}">
                  <a16:creationId xmlns:a16="http://schemas.microsoft.com/office/drawing/2014/main" id="{51C13492-FBB1-B4C0-E19C-AAA41E44E788}"/>
                </a:ext>
              </a:extLst>
            </p:cNvPr>
            <p:cNvSpPr txBox="1"/>
            <p:nvPr/>
          </p:nvSpPr>
          <p:spPr>
            <a:xfrm>
              <a:off x="9135035" y="5586095"/>
              <a:ext cx="2232212" cy="369332"/>
            </a:xfrm>
            <a:prstGeom prst="rect">
              <a:avLst/>
            </a:prstGeom>
            <a:noFill/>
          </p:spPr>
          <p:txBody>
            <a:bodyPr wrap="square" rtlCol="1">
              <a:spAutoFit/>
            </a:bodyPr>
            <a:lstStyle/>
            <a:p>
              <a:r>
                <a:rPr lang="he-IL" dirty="0"/>
                <a:t>זוטא לבנה</a:t>
              </a:r>
            </a:p>
          </p:txBody>
        </p:sp>
      </p:grpSp>
    </p:spTree>
    <p:extLst>
      <p:ext uri="{BB962C8B-B14F-4D97-AF65-F5344CB8AC3E}">
        <p14:creationId xmlns:p14="http://schemas.microsoft.com/office/powerpoint/2010/main" val="1823493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חוחובה</a:t>
            </a:r>
          </a:p>
        </p:txBody>
      </p:sp>
      <p:sp>
        <p:nvSpPr>
          <p:cNvPr id="2" name="תיבת טקסט 1">
            <a:extLst>
              <a:ext uri="{FF2B5EF4-FFF2-40B4-BE49-F238E27FC236}">
                <a16:creationId xmlns:a16="http://schemas.microsoft.com/office/drawing/2014/main" id="{084A1D95-1CA1-FA2B-6DA8-4391B993A654}"/>
              </a:ext>
            </a:extLst>
          </p:cNvPr>
          <p:cNvSpPr txBox="1"/>
          <p:nvPr/>
        </p:nvSpPr>
        <p:spPr>
          <a:xfrm>
            <a:off x="3935506" y="856357"/>
            <a:ext cx="7739259" cy="6032421"/>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משמש להפקת שמן ושעווה קוסמטיים ו</a:t>
            </a:r>
            <a:r>
              <a:rPr lang="he-IL" sz="2400" b="0" i="0" dirty="0">
                <a:solidFill>
                  <a:srgbClr val="202122"/>
                </a:solidFill>
                <a:effectLst/>
                <a:latin typeface="Arial" panose="020B0604020202020204" pitchFamily="34" charset="0"/>
              </a:rPr>
              <a:t>גם לייצור ביודיזל, תוסף לדלק למכוניות ושמן סיכה של מכניקה עדינה</a:t>
            </a:r>
          </a:p>
          <a:p>
            <a:pPr marL="342900" indent="-342900">
              <a:spcBef>
                <a:spcPts val="1200"/>
              </a:spcBef>
              <a:buFont typeface="Arial" panose="020B0604020202020204" pitchFamily="34" charset="0"/>
              <a:buChar char="•"/>
            </a:pPr>
            <a:r>
              <a:rPr lang="he-IL" sz="2400" dirty="0">
                <a:solidFill>
                  <a:srgbClr val="202122"/>
                </a:solidFill>
                <a:latin typeface="Arial" panose="020B0604020202020204" pitchFamily="34" charset="0"/>
                <a:ea typeface="Calibri" panose="020F0502020204030204" pitchFamily="34" charset="0"/>
                <a:cs typeface="Arial" panose="020B0604020202020204" pitchFamily="34" charset="0"/>
              </a:rPr>
              <a:t>גידול ממוכן המתאים לאקלים של הנגב, פחות מתאים לאדמה הרטובה של העמקים</a:t>
            </a:r>
          </a:p>
          <a:p>
            <a:pPr marL="342900" indent="-342900">
              <a:spcBef>
                <a:spcPts val="1200"/>
              </a:spcBef>
              <a:buFont typeface="Arial" panose="020B0604020202020204" pitchFamily="34" charset="0"/>
              <a:buChar char="•"/>
            </a:pPr>
            <a:r>
              <a:rPr lang="he-IL" sz="2400" dirty="0">
                <a:solidFill>
                  <a:srgbClr val="202122"/>
                </a:solidFill>
                <a:latin typeface="Arial" panose="020B0604020202020204" pitchFamily="34" charset="0"/>
                <a:ea typeface="Calibri" panose="020F0502020204030204" pitchFamily="34" charset="0"/>
                <a:cs typeface="Arial" panose="020B0604020202020204" pitchFamily="34" charset="0"/>
              </a:rPr>
              <a:t>ישראל הינה יצרנית שמן חוחובה משמעותית מבחינה גלובלית, ויש מפעלי מיצוי בארגוני המגדלים. יש חשש מזליגת הגידול למדינות מתפתחות ויצירת תחרות מחירים</a:t>
            </a:r>
          </a:p>
          <a:p>
            <a:pPr marL="342900" indent="-342900">
              <a:spcBef>
                <a:spcPts val="1200"/>
              </a:spcBef>
              <a:buFont typeface="Arial" panose="020B0604020202020204" pitchFamily="34" charset="0"/>
              <a:buChar char="•"/>
            </a:pPr>
            <a:r>
              <a:rPr lang="he-IL" sz="2400" dirty="0">
                <a:solidFill>
                  <a:srgbClr val="202122"/>
                </a:solidFill>
                <a:latin typeface="Arial" panose="020B0604020202020204" pitchFamily="34" charset="0"/>
                <a:ea typeface="Calibri" panose="020F0502020204030204" pitchFamily="34" charset="0"/>
                <a:cs typeface="Arial" panose="020B0604020202020204" pitchFamily="34" charset="0"/>
              </a:rPr>
              <a:t>יש כ-23,000 דונם בישראל, בשלושה מוקדים גדולים: הקיבוצים חצרים וגלאון, ומשקי חבל עזה. יש גם מגדלים מושביים קטנים.</a:t>
            </a:r>
          </a:p>
          <a:p>
            <a:pPr marL="342900" indent="-342900">
              <a:spcBef>
                <a:spcPts val="1200"/>
              </a:spcBef>
              <a:buFont typeface="Arial" panose="020B0604020202020204" pitchFamily="34" charset="0"/>
              <a:buChar char="•"/>
            </a:pPr>
            <a:r>
              <a:rPr lang="he-IL" sz="2400" dirty="0">
                <a:solidFill>
                  <a:srgbClr val="202122"/>
                </a:solidFill>
                <a:latin typeface="Arial" panose="020B0604020202020204" pitchFamily="34" charset="0"/>
                <a:ea typeface="Calibri" panose="020F0502020204030204" pitchFamily="34" charset="0"/>
                <a:cs typeface="Arial" panose="020B0604020202020204" pitchFamily="34" charset="0"/>
              </a:rPr>
              <a:t>נראה שהביקוש העולמי לחוחובה מוצה ואין צורך להגדיל את הנטיעות</a:t>
            </a:r>
          </a:p>
          <a:p>
            <a:pPr marL="342900" indent="-342900">
              <a:spcBef>
                <a:spcPts val="1200"/>
              </a:spcBef>
              <a:buFont typeface="Arial" panose="020B0604020202020204" pitchFamily="34" charset="0"/>
              <a:buChar char="•"/>
            </a:pPr>
            <a:r>
              <a:rPr lang="he-IL" sz="2400" dirty="0">
                <a:solidFill>
                  <a:srgbClr val="202122"/>
                </a:solidFill>
                <a:latin typeface="Arial" panose="020B0604020202020204" pitchFamily="34" charset="0"/>
                <a:ea typeface="Calibri" panose="020F0502020204030204" pitchFamily="34" charset="0"/>
                <a:cs typeface="Arial" panose="020B0604020202020204" pitchFamily="34" charset="0"/>
              </a:rPr>
              <a:t>לפי תחשיב </a:t>
            </a:r>
            <a:r>
              <a:rPr lang="he-IL" sz="2400" dirty="0" err="1">
                <a:solidFill>
                  <a:srgbClr val="202122"/>
                </a:solidFill>
                <a:latin typeface="Arial" panose="020B0604020202020204" pitchFamily="34" charset="0"/>
                <a:ea typeface="Calibri" panose="020F0502020204030204" pitchFamily="34" charset="0"/>
                <a:cs typeface="Arial" panose="020B0604020202020204" pitchFamily="34" charset="0"/>
              </a:rPr>
              <a:t>שהמ</a:t>
            </a:r>
            <a:r>
              <a:rPr lang="he-IL" sz="2400" dirty="0">
                <a:solidFill>
                  <a:srgbClr val="202122"/>
                </a:solidFill>
                <a:latin typeface="Arial" panose="020B0604020202020204" pitchFamily="34" charset="0"/>
                <a:ea typeface="Calibri" panose="020F0502020204030204" pitchFamily="34" charset="0"/>
                <a:cs typeface="Arial" panose="020B0604020202020204" pitchFamily="34" charset="0"/>
              </a:rPr>
              <a:t> מ2020 היתרה בשנת ניבה היא 955 ₪ לדונם, </a:t>
            </a:r>
            <a:r>
              <a:rPr lang="he-IL" sz="2400" dirty="0" err="1">
                <a:solidFill>
                  <a:srgbClr val="202122"/>
                </a:solidFill>
                <a:latin typeface="Arial" panose="020B0604020202020204" pitchFamily="34" charset="0"/>
                <a:ea typeface="Calibri" panose="020F0502020204030204" pitchFamily="34" charset="0"/>
                <a:cs typeface="Arial" panose="020B0604020202020204" pitchFamily="34" charset="0"/>
              </a:rPr>
              <a:t>ש.ת.פ</a:t>
            </a:r>
            <a:r>
              <a:rPr lang="he-IL" sz="2400" dirty="0">
                <a:solidFill>
                  <a:srgbClr val="202122"/>
                </a:solidFill>
                <a:latin typeface="Arial" panose="020B0604020202020204" pitchFamily="34" charset="0"/>
                <a:ea typeface="Calibri" panose="020F0502020204030204" pitchFamily="34" charset="0"/>
                <a:cs typeface="Arial" panose="020B0604020202020204" pitchFamily="34" charset="0"/>
              </a:rPr>
              <a:t>. 3.4% שנת איזון: 19</a:t>
            </a: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8196" name="Picture 4" descr="undefined">
            <a:extLst>
              <a:ext uri="{FF2B5EF4-FFF2-40B4-BE49-F238E27FC236}">
                <a16:creationId xmlns:a16="http://schemas.microsoft.com/office/drawing/2014/main" id="{E3A1699E-270E-6A5C-748E-B9E2E66DF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19" y="982309"/>
            <a:ext cx="3813687" cy="368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113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ארגן</a:t>
            </a:r>
          </a:p>
        </p:txBody>
      </p:sp>
      <p:sp>
        <p:nvSpPr>
          <p:cNvPr id="2" name="תיבת טקסט 1">
            <a:extLst>
              <a:ext uri="{FF2B5EF4-FFF2-40B4-BE49-F238E27FC236}">
                <a16:creationId xmlns:a16="http://schemas.microsoft.com/office/drawing/2014/main" id="{E0849D11-65B8-1C01-C586-7F9386A53834}"/>
              </a:ext>
            </a:extLst>
          </p:cNvPr>
          <p:cNvSpPr txBox="1"/>
          <p:nvPr/>
        </p:nvSpPr>
        <p:spPr>
          <a:xfrm>
            <a:off x="466165" y="1074647"/>
            <a:ext cx="11120853" cy="5386090"/>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שמן ארגן משמש למוצרי טיפוח שיער, עוזר במניעת נשירה; ומשקם את העור.</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יש ניסיון של כ25 שנה עם גידול ארגן בישראל, אך עדיין מוגדר "צמח בהתפתחות".</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מקום הגידול העולמי העיקרי הוא מרוקו, שם מדובר בגידול בר. </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יש מחקרי ארגן במו"פ הבקעה ובחוות עדן בעמק המעיינות.</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גידול ארוך יחסית, מגיע לניבה מלאה אחרי 8-9 שנים.</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3 עצים מייצרים 1 ליטר שמן, נוטעים כ-20 עצים לדונם, כלומר כ-7 ליטר לדונם.</a:t>
            </a:r>
            <a:endParaRPr lang="he-IL" sz="2400" dirty="0">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מאוד קל לגדל: אין מזיקים בישראל, אין צורך בדישון/ הדברה, כמעט לא צורך מים או עבודה, עמיד למליחות, קטיף פשוט – הפירות נושרים ואוספים אותם מהקרקע, ואין "עונה בוערת"</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האתגר העיקרי הוא בקילוף האגוז לטובת מיצוי, תהליך מורכב ואת חלקו צריך לעשות ידנית, מייצר עלות עבודה. מיצוי השמן לאחר הקילוף – פשוט</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ישנן בישראל מכונות למיצוי השמן.</a:t>
            </a:r>
          </a:p>
        </p:txBody>
      </p:sp>
    </p:spTree>
    <p:extLst>
      <p:ext uri="{BB962C8B-B14F-4D97-AF65-F5344CB8AC3E}">
        <p14:creationId xmlns:p14="http://schemas.microsoft.com/office/powerpoint/2010/main" val="3564164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ארגן - המשך</a:t>
            </a:r>
          </a:p>
        </p:txBody>
      </p:sp>
      <p:sp>
        <p:nvSpPr>
          <p:cNvPr id="2" name="תיבת טקסט 1">
            <a:extLst>
              <a:ext uri="{FF2B5EF4-FFF2-40B4-BE49-F238E27FC236}">
                <a16:creationId xmlns:a16="http://schemas.microsoft.com/office/drawing/2014/main" id="{E0849D11-65B8-1C01-C586-7F9386A53834}"/>
              </a:ext>
            </a:extLst>
          </p:cNvPr>
          <p:cNvSpPr txBox="1"/>
          <p:nvPr/>
        </p:nvSpPr>
        <p:spPr>
          <a:xfrm>
            <a:off x="358588" y="966926"/>
            <a:ext cx="11408539" cy="5078313"/>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המשווקים ממרוקו מתחרים חזק במחיר, בזכות עלות נמוכה של </a:t>
            </a:r>
            <a:r>
              <a:rPr lang="he-IL" sz="2400" dirty="0" err="1">
                <a:latin typeface="Calibri" panose="020F0502020204030204" pitchFamily="34" charset="0"/>
                <a:ea typeface="Calibri" panose="020F0502020204030204" pitchFamily="34" charset="0"/>
                <a:cs typeface="Arial" panose="020B0604020202020204" pitchFamily="34" charset="0"/>
              </a:rPr>
              <a:t>כח</a:t>
            </a:r>
            <a:r>
              <a:rPr lang="he-IL" sz="2400" dirty="0">
                <a:latin typeface="Calibri" panose="020F0502020204030204" pitchFamily="34" charset="0"/>
                <a:ea typeface="Calibri" panose="020F0502020204030204" pitchFamily="34" charset="0"/>
                <a:cs typeface="Arial" panose="020B0604020202020204" pitchFamily="34" charset="0"/>
              </a:rPr>
              <a:t> אדם בקילוף.</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המחיר במרוקו בעליה: לפני 20 שנה היה 25$ לליטר וכיום 40$ לליטר; עם זאת מגדלים ישראלים שואפים לגבות 250 $ לליטר; ניתן להגיע לכך אם מייצרים גם את המוצרים הסופיים.</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אין ניסיון בגידול בעמק יזרעאל, אולי אקלים רטוב מדי.</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בישראל כ1,000 דונם ארגן.</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בחצרים נטעו לאחרונה מטע ארגן גדול (משווקים במשולב עם שיווק החוחובה), בגד"ש שקמה פועלים להקים מטע ארגן.</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חברת "שמן מרוקאי" חברה ישראלית-קנדית מייצר מוצרי קוסמטיקה על בסיס ארגן, בשני מפעלים (כרמיאל ויוקנעם). משיחה עם נציג החברה עולה כי הם מייבאים את כל חומר הגלם ולא מרגישים צורך לרכוש מחקלאים בישראל.</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מומלץ להיכנס לגידול ארגן רק אם מתכננים להפיק ולשווק מוצרים סופיים.</a:t>
            </a:r>
          </a:p>
        </p:txBody>
      </p:sp>
    </p:spTree>
    <p:extLst>
      <p:ext uri="{BB962C8B-B14F-4D97-AF65-F5344CB8AC3E}">
        <p14:creationId xmlns:p14="http://schemas.microsoft.com/office/powerpoint/2010/main" val="2989166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חרובים</a:t>
            </a:r>
          </a:p>
        </p:txBody>
      </p:sp>
      <p:sp>
        <p:nvSpPr>
          <p:cNvPr id="2" name="תיבת טקסט 1">
            <a:extLst>
              <a:ext uri="{FF2B5EF4-FFF2-40B4-BE49-F238E27FC236}">
                <a16:creationId xmlns:a16="http://schemas.microsoft.com/office/drawing/2014/main" id="{E0849D11-65B8-1C01-C586-7F9386A53834}"/>
              </a:ext>
            </a:extLst>
          </p:cNvPr>
          <p:cNvSpPr txBox="1"/>
          <p:nvPr/>
        </p:nvSpPr>
        <p:spPr>
          <a:xfrm>
            <a:off x="358588" y="966926"/>
            <a:ext cx="11408539" cy="3816429"/>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גידול החרוב כולל כ150,000 דונם בעולם כולו, המפיקים כ-52,000 טון (נתוני</a:t>
            </a:r>
            <a:r>
              <a:rPr lang="en-US" sz="2400" dirty="0">
                <a:latin typeface="Calibri" panose="020F0502020204030204" pitchFamily="34" charset="0"/>
                <a:ea typeface="Calibri" panose="020F0502020204030204" pitchFamily="34" charset="0"/>
                <a:cs typeface="Arial" panose="020B0604020202020204" pitchFamily="34" charset="0"/>
              </a:rPr>
              <a:t>FAO </a:t>
            </a:r>
            <a:r>
              <a:rPr lang="he-IL" sz="2400" dirty="0">
                <a:latin typeface="Calibri" panose="020F0502020204030204" pitchFamily="34" charset="0"/>
                <a:ea typeface="Calibri" panose="020F0502020204030204" pitchFamily="34" charset="0"/>
                <a:cs typeface="Arial" panose="020B0604020202020204" pitchFamily="34" charset="0"/>
              </a:rPr>
              <a:t> ל-2021).</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תרמילי החרוב נצרכים כפרי, אך השימוש העיקרי בתרמילים ובגרעינים הינו לתעשיות, שהעיקרית בהן היא תעשיית המזון.</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מזרעי החרוב מפיקים גומי טבעי הנקרא </a:t>
            </a:r>
            <a:r>
              <a:rPr lang="en-US" sz="2400" dirty="0">
                <a:latin typeface="Calibri" panose="020F0502020204030204" pitchFamily="34" charset="0"/>
                <a:ea typeface="Calibri" panose="020F0502020204030204" pitchFamily="34" charset="0"/>
                <a:cs typeface="Arial" panose="020B0604020202020204" pitchFamily="34" charset="0"/>
              </a:rPr>
              <a:t>LBG</a:t>
            </a:r>
            <a:r>
              <a:rPr lang="he-IL" sz="2400" dirty="0">
                <a:latin typeface="Calibri" panose="020F0502020204030204" pitchFamily="34" charset="0"/>
                <a:ea typeface="Calibri" panose="020F0502020204030204" pitchFamily="34" charset="0"/>
                <a:cs typeface="Arial" panose="020B0604020202020204" pitchFamily="34" charset="0"/>
              </a:rPr>
              <a:t> ומשמש כמייצב ומסמיך בתעשיות מזון שונות.</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בחמש השנים האחרונות יש מגמה לנטיעת מטעי חרובים בישראל, בהשפעה של חברה יצואנית המייצאת את התפוקה למפעלי </a:t>
            </a:r>
            <a:r>
              <a:rPr lang="en-US" sz="2400" dirty="0">
                <a:latin typeface="Calibri" panose="020F0502020204030204" pitchFamily="34" charset="0"/>
                <a:ea typeface="Calibri" panose="020F0502020204030204" pitchFamily="34" charset="0"/>
                <a:cs typeface="Arial" panose="020B0604020202020204" pitchFamily="34" charset="0"/>
              </a:rPr>
              <a:t>LBG</a:t>
            </a:r>
            <a:r>
              <a:rPr lang="he-IL" sz="2400" dirty="0">
                <a:latin typeface="Calibri" panose="020F0502020204030204" pitchFamily="34" charset="0"/>
                <a:ea typeface="Calibri" panose="020F0502020204030204" pitchFamily="34" charset="0"/>
                <a:cs typeface="Arial" panose="020B0604020202020204" pitchFamily="34" charset="0"/>
              </a:rPr>
              <a:t> בחו"ל. </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יתכן שיש פוטנציאל להקים מפעל מיצוי בישראל.</a:t>
            </a:r>
          </a:p>
          <a:p>
            <a:pPr marL="342900" indent="-342900">
              <a:spcBef>
                <a:spcPts val="1200"/>
              </a:spcBef>
              <a:buFont typeface="Arial" panose="020B0604020202020204" pitchFamily="34" charset="0"/>
              <a:buChar char="•"/>
            </a:pPr>
            <a:r>
              <a:rPr lang="he-IL" sz="2400" dirty="0">
                <a:solidFill>
                  <a:srgbClr val="FF0000"/>
                </a:solidFill>
                <a:latin typeface="Calibri" panose="020F0502020204030204" pitchFamily="34" charset="0"/>
                <a:ea typeface="Calibri" panose="020F0502020204030204" pitchFamily="34" charset="0"/>
                <a:cs typeface="Arial" panose="020B0604020202020204" pitchFamily="34" charset="0"/>
              </a:rPr>
              <a:t>בדיקה של מגמות בשוק ה</a:t>
            </a:r>
            <a:r>
              <a:rPr lang="en-US" sz="2400" dirty="0">
                <a:solidFill>
                  <a:srgbClr val="FF0000"/>
                </a:solidFill>
                <a:latin typeface="Calibri" panose="020F0502020204030204" pitchFamily="34" charset="0"/>
                <a:ea typeface="Calibri" panose="020F0502020204030204" pitchFamily="34" charset="0"/>
                <a:cs typeface="Arial" panose="020B0604020202020204" pitchFamily="34" charset="0"/>
              </a:rPr>
              <a:t>LBG</a:t>
            </a:r>
            <a:r>
              <a:rPr lang="he-IL" sz="2400" dirty="0">
                <a:solidFill>
                  <a:srgbClr val="FF0000"/>
                </a:solidFill>
                <a:latin typeface="Calibri" panose="020F0502020204030204" pitchFamily="34" charset="0"/>
                <a:ea typeface="Calibri" panose="020F0502020204030204" pitchFamily="34" charset="0"/>
                <a:cs typeface="Arial" panose="020B0604020202020204" pitchFamily="34" charset="0"/>
              </a:rPr>
              <a:t> תיערך בהמשך העבודה.</a:t>
            </a:r>
          </a:p>
        </p:txBody>
      </p:sp>
    </p:spTree>
    <p:extLst>
      <p:ext uri="{BB962C8B-B14F-4D97-AF65-F5344CB8AC3E}">
        <p14:creationId xmlns:p14="http://schemas.microsoft.com/office/powerpoint/2010/main" val="206103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מרווה מרושתת</a:t>
            </a:r>
          </a:p>
        </p:txBody>
      </p:sp>
      <p:sp>
        <p:nvSpPr>
          <p:cNvPr id="2" name="תיבת טקסט 1">
            <a:extLst>
              <a:ext uri="{FF2B5EF4-FFF2-40B4-BE49-F238E27FC236}">
                <a16:creationId xmlns:a16="http://schemas.microsoft.com/office/drawing/2014/main" id="{7A3914CA-868B-E941-FCE4-4721B9E1A2D3}"/>
              </a:ext>
            </a:extLst>
          </p:cNvPr>
          <p:cNvSpPr txBox="1"/>
          <p:nvPr/>
        </p:nvSpPr>
        <p:spPr>
          <a:xfrm>
            <a:off x="563418" y="1182255"/>
            <a:ext cx="10982037" cy="2554545"/>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מקור יציב ואיכותי לאומגה 3.</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צמח שהתגלה על ידי קבוצת חוקרים ממכון וולקני.</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בשיתוף חברת </a:t>
            </a:r>
            <a:r>
              <a:rPr lang="en-US" sz="2400" dirty="0" err="1">
                <a:latin typeface="Calibri" panose="020F0502020204030204" pitchFamily="34" charset="0"/>
                <a:ea typeface="Calibri" panose="020F0502020204030204" pitchFamily="34" charset="0"/>
                <a:cs typeface="Arial" panose="020B0604020202020204" pitchFamily="34" charset="0"/>
              </a:rPr>
              <a:t>NatureSage</a:t>
            </a:r>
            <a:r>
              <a:rPr lang="he-IL" sz="2400" dirty="0">
                <a:latin typeface="Calibri" panose="020F0502020204030204" pitchFamily="34" charset="0"/>
                <a:ea typeface="Calibri" panose="020F0502020204030204" pitchFamily="34" charset="0"/>
                <a:cs typeface="Arial" panose="020B0604020202020204" pitchFamily="34" charset="0"/>
              </a:rPr>
              <a:t> פיתחו חוקרי וולקני זן ייחודי של זרעי מרווה מרושתת</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משווק כיום כשמן או ככמוסות שמן.</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שווק בעבר כתוסף מזון, בשוקו של חברת טרה</a:t>
            </a:r>
          </a:p>
        </p:txBody>
      </p:sp>
      <p:pic>
        <p:nvPicPr>
          <p:cNvPr id="6" name="תמונה 5">
            <a:extLst>
              <a:ext uri="{FF2B5EF4-FFF2-40B4-BE49-F238E27FC236}">
                <a16:creationId xmlns:a16="http://schemas.microsoft.com/office/drawing/2014/main" id="{61E0D37F-8E34-3BAA-3F68-D02C41AB3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58" y="2603924"/>
            <a:ext cx="3804212" cy="3425716"/>
          </a:xfrm>
          <a:prstGeom prst="rect">
            <a:avLst/>
          </a:prstGeom>
        </p:spPr>
      </p:pic>
      <p:pic>
        <p:nvPicPr>
          <p:cNvPr id="11" name="תמונה 10">
            <a:extLst>
              <a:ext uri="{FF2B5EF4-FFF2-40B4-BE49-F238E27FC236}">
                <a16:creationId xmlns:a16="http://schemas.microsoft.com/office/drawing/2014/main" id="{28787E66-6817-8355-5A69-988CF7A7C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270" y="3736800"/>
            <a:ext cx="2638257" cy="3122575"/>
          </a:xfrm>
          <a:prstGeom prst="rect">
            <a:avLst/>
          </a:prstGeom>
        </p:spPr>
      </p:pic>
    </p:spTree>
    <p:extLst>
      <p:ext uri="{BB962C8B-B14F-4D97-AF65-F5344CB8AC3E}">
        <p14:creationId xmlns:p14="http://schemas.microsoft.com/office/powerpoint/2010/main" val="32969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רוזמרין</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4339650"/>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מגדלים בנגב המערבי כ-2,000 דונם רוזמרין מזן ייחודי, החומר הפעיל הינו בריכוז פי 3 מהזן הרגיל.</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שימוש: הפקת שמן עשיר באנטי-</a:t>
            </a:r>
            <a:r>
              <a:rPr lang="he-IL" sz="2400" dirty="0" err="1">
                <a:latin typeface="Calibri" panose="020F0502020204030204" pitchFamily="34" charset="0"/>
                <a:ea typeface="Calibri" panose="020F0502020204030204" pitchFamily="34" charset="0"/>
                <a:cs typeface="Arial" panose="020B0604020202020204" pitchFamily="34" charset="0"/>
              </a:rPr>
              <a:t>אוקסידנטים</a:t>
            </a:r>
            <a:r>
              <a:rPr lang="he-IL" sz="2400" dirty="0">
                <a:latin typeface="Calibri" panose="020F0502020204030204" pitchFamily="34" charset="0"/>
                <a:ea typeface="Calibri" panose="020F0502020204030204" pitchFamily="34" charset="0"/>
                <a:cs typeface="Arial" panose="020B0604020202020204" pitchFamily="34" charset="0"/>
              </a:rPr>
              <a:t>, חומר משמר למזון</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ההפקה של השמן מתבצעת במפעל בחו"ל</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יש צורך במפעל ייבוש ומיצוי, שכרגע אין בארץ</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הפרויקט בנגב בקשיים כלכליים, מרביתו באזור עוטף עזה, לא ברור מה נשאר ממנו כעת...</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rPr>
              <a:t>היתרון היחסי של ישראל הולך וקטן, יש מתחרים באיכות הזן</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היה בעבר ניסיון גידול רוזמרין בעמק יזרעאל, הסתבר שלא מתאים: קרקעות </a:t>
            </a:r>
            <a:r>
              <a:rPr lang="he-IL" sz="2400" dirty="0" err="1">
                <a:latin typeface="Calibri" panose="020F0502020204030204" pitchFamily="34" charset="0"/>
                <a:ea typeface="Calibri" panose="020F0502020204030204" pitchFamily="34" charset="0"/>
                <a:cs typeface="Arial" panose="020B0604020202020204" pitchFamily="34" charset="0"/>
              </a:rPr>
              <a:t>גירניות</a:t>
            </a:r>
            <a:r>
              <a:rPr lang="he-IL" sz="2400" dirty="0">
                <a:latin typeface="Calibri" panose="020F0502020204030204" pitchFamily="34" charset="0"/>
                <a:ea typeface="Calibri" panose="020F0502020204030204" pitchFamily="34" charset="0"/>
                <a:cs typeface="Arial" panose="020B0604020202020204" pitchFamily="34" charset="0"/>
              </a:rPr>
              <a:t>, ניקוז גרוע, שיעור חומצה נמוך</a:t>
            </a:r>
          </a:p>
        </p:txBody>
      </p:sp>
    </p:spTree>
    <p:extLst>
      <p:ext uri="{BB962C8B-B14F-4D97-AF65-F5344CB8AC3E}">
        <p14:creationId xmlns:p14="http://schemas.microsoft.com/office/powerpoint/2010/main" val="4113310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יתרונות לגידול צמחי קוסמטיקה ורפואה</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855451" y="982309"/>
            <a:ext cx="10819314" cy="1877437"/>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לא צריך להגיע לפרי יפה או טעים.</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ייבוש החומר מצמצם את המגבלה של חיי מדף, ואת נפח המוצר באחסנה.</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עבור התעשיה: רכישת חומרי גלם מישראל היא אבטחה לאיכות, יודעים מה הוא מקור החומר ומה הוא מכיל</a:t>
            </a:r>
          </a:p>
        </p:txBody>
      </p:sp>
    </p:spTree>
    <p:extLst>
      <p:ext uri="{BB962C8B-B14F-4D97-AF65-F5344CB8AC3E}">
        <p14:creationId xmlns:p14="http://schemas.microsoft.com/office/powerpoint/2010/main" val="969063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חברי צוות העבודה</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604981" y="869372"/>
            <a:ext cx="10982037" cy="3356688"/>
          </a:xfrm>
          <a:prstGeom prst="rect">
            <a:avLst/>
          </a:prstGeom>
          <a:noFill/>
        </p:spPr>
        <p:txBody>
          <a:bodyPr wrap="square" rtlCol="1">
            <a:spAutoFit/>
          </a:bodyPr>
          <a:lstStyle/>
          <a:p>
            <a:pPr algn="just" rtl="1">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נתי גלבוע, ואחיד </a:t>
            </a:r>
            <a:r>
              <a:rPr lang="he-IL" sz="2400" dirty="0" err="1">
                <a:latin typeface="Calibri" panose="020F0502020204030204" pitchFamily="34" charset="0"/>
                <a:ea typeface="Calibri" panose="020F0502020204030204" pitchFamily="34" charset="0"/>
                <a:cs typeface="Arial" panose="020B0604020202020204" pitchFamily="34" charset="0"/>
              </a:rPr>
              <a:t>קבלאן</a:t>
            </a:r>
            <a:r>
              <a:rPr lang="he-IL" sz="2400" dirty="0">
                <a:latin typeface="Calibri" panose="020F0502020204030204" pitchFamily="34" charset="0"/>
                <a:ea typeface="Calibri" panose="020F0502020204030204" pitchFamily="34" charset="0"/>
                <a:cs typeface="Arial" panose="020B0604020202020204" pitchFamily="34" charset="0"/>
              </a:rPr>
              <a:t> – משרד החקלאות, מחוז העמקים</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שחר אורן- מנהל יחידה כלכלית מוא"ז עמק יזרעאל</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כליל כנעני – מנהל יחידה אסטרטגית מוא"ז עמק יזרעאל</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הגר ראובני – מתאמת מרחב </a:t>
            </a:r>
            <a:r>
              <a:rPr lang="he-IL" sz="2400" dirty="0" err="1">
                <a:latin typeface="Calibri" panose="020F0502020204030204" pitchFamily="34" charset="0"/>
                <a:ea typeface="Calibri" panose="020F0502020204030204" pitchFamily="34" charset="0"/>
                <a:cs typeface="Arial" panose="020B0604020202020204" pitchFamily="34" charset="0"/>
              </a:rPr>
              <a:t>ביוספרי</a:t>
            </a:r>
            <a:r>
              <a:rPr lang="he-IL" sz="2400" dirty="0">
                <a:latin typeface="Calibri" panose="020F0502020204030204" pitchFamily="34" charset="0"/>
                <a:ea typeface="Calibri" panose="020F0502020204030204" pitchFamily="34" charset="0"/>
                <a:cs typeface="Arial" panose="020B0604020202020204" pitchFamily="34" charset="0"/>
              </a:rPr>
              <a:t> מוא"ז מגידו</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he-IL" sz="2400" dirty="0" err="1">
                <a:latin typeface="Calibri" panose="020F0502020204030204" pitchFamily="34" charset="0"/>
                <a:ea typeface="Calibri" panose="020F0502020204030204" pitchFamily="34" charset="0"/>
                <a:cs typeface="Arial" panose="020B0604020202020204" pitchFamily="34" charset="0"/>
              </a:rPr>
              <a:t>טושקו</a:t>
            </a:r>
            <a:r>
              <a:rPr lang="he-IL" sz="2400" dirty="0">
                <a:latin typeface="Calibri" panose="020F0502020204030204" pitchFamily="34" charset="0"/>
                <a:ea typeface="Calibri" panose="020F0502020204030204" pitchFamily="34" charset="0"/>
                <a:cs typeface="Arial" panose="020B0604020202020204" pitchFamily="34" charset="0"/>
              </a:rPr>
              <a:t>, אמיר מעגן, שגיא מרק, זיו בן ארי – מרכז חקלאי העמק</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חגי רבן – נציג חקלאים</a:t>
            </a:r>
            <a:endParaRPr lang="en-US" sz="2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73134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אתגרים לגידול צמחי קוסמטיקה ורפואה</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286328" y="751560"/>
            <a:ext cx="11480799" cy="5701561"/>
          </a:xfrm>
          <a:prstGeom prst="rect">
            <a:avLst/>
          </a:prstGeom>
          <a:noFill/>
        </p:spPr>
        <p:txBody>
          <a:bodyPr wrap="square" rtlCol="1">
            <a:spAutoFit/>
          </a:bodyPr>
          <a:lstStyle/>
          <a:p>
            <a:pPr marL="342900" indent="-342900">
              <a:spcBef>
                <a:spcPts val="9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צריך להגיע לערכים גבוהים בחומר הפעיל, ולעיתים לגידול אורגני/ </a:t>
            </a:r>
            <a:r>
              <a:rPr lang="he-IL" sz="2400" dirty="0" err="1">
                <a:effectLst/>
                <a:latin typeface="Calibri" panose="020F0502020204030204" pitchFamily="34" charset="0"/>
                <a:ea typeface="Calibri" panose="020F0502020204030204" pitchFamily="34" charset="0"/>
                <a:cs typeface="Arial" panose="020B0604020202020204" pitchFamily="34" charset="0"/>
              </a:rPr>
              <a:t>ביודינאמי</a:t>
            </a:r>
            <a:r>
              <a:rPr lang="he-IL" sz="2400" dirty="0">
                <a:effectLst/>
                <a:latin typeface="Calibri" panose="020F0502020204030204" pitchFamily="34" charset="0"/>
                <a:ea typeface="Calibri" panose="020F0502020204030204" pitchFamily="34" charset="0"/>
                <a:cs typeface="Arial" panose="020B0604020202020204" pitchFamily="34" charset="0"/>
              </a:rPr>
              <a:t>.</a:t>
            </a:r>
          </a:p>
          <a:p>
            <a:pPr marL="342900" indent="-342900">
              <a:spcBef>
                <a:spcPts val="9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לחילופין: צריך להתחרות בקומודיטי, מול מגדלים במדינות מתפתחות.</a:t>
            </a:r>
            <a:r>
              <a:rPr lang="he-IL" sz="2400" dirty="0">
                <a:latin typeface="Calibri" panose="020F0502020204030204" pitchFamily="34" charset="0"/>
                <a:ea typeface="Calibri" panose="020F0502020204030204" pitchFamily="34" charset="0"/>
              </a:rPr>
              <a:t> קל לייבא כי הנפח (של החומר שעבר מיצוי) קטן  ואין מגבלה של טריות.</a:t>
            </a:r>
          </a:p>
          <a:p>
            <a:pPr marL="342900" indent="-342900">
              <a:spcBef>
                <a:spcPts val="9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תלות במפעלים שמייצרים את המוצר הסופי.</a:t>
            </a:r>
          </a:p>
          <a:p>
            <a:pPr marL="342900" indent="-342900">
              <a:spcBef>
                <a:spcPts val="9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בתחום תוספי התזונה הרגולציה הישראלית קשה מאוד, המגדלים הישראלים לא עומדים בדרישות של ניקיון </a:t>
            </a:r>
            <a:r>
              <a:rPr lang="he-IL" sz="2400" dirty="0" err="1">
                <a:latin typeface="Calibri" panose="020F0502020204030204" pitchFamily="34" charset="0"/>
                <a:ea typeface="Calibri" panose="020F0502020204030204" pitchFamily="34" charset="0"/>
                <a:cs typeface="Arial" panose="020B0604020202020204" pitchFamily="34" charset="0"/>
              </a:rPr>
              <a:t>מיקרוביאלי</a:t>
            </a:r>
            <a:r>
              <a:rPr lang="he-IL" sz="2400" dirty="0">
                <a:latin typeface="Calibri" panose="020F0502020204030204" pitchFamily="34" charset="0"/>
                <a:ea typeface="Calibri" panose="020F0502020204030204" pitchFamily="34" charset="0"/>
                <a:cs typeface="Arial" panose="020B0604020202020204" pitchFamily="34" charset="0"/>
              </a:rPr>
              <a:t>, חומרי הדברה, מתכות כבדות. האנליזות יקרות ומושתות על החקלאי. התעשיינים בישראל נדחקים לרכוש חומרי גלם מחו"ל, כולל מאירופה.</a:t>
            </a:r>
          </a:p>
          <a:p>
            <a:pPr marL="342900" indent="-342900">
              <a:spcBef>
                <a:spcPts val="9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חלק מתעשיות הקוסמטיקה לא מעוניינות באיכות מיוחדת, מחפשות חומר גלם זול.</a:t>
            </a:r>
          </a:p>
          <a:p>
            <a:pPr marL="342900" indent="-342900">
              <a:spcBef>
                <a:spcPts val="9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קשה לראות יתרונות יחסיים לייצור תעשייתי בשטחים גדולים, אולי למוצרי נישה קטנים.</a:t>
            </a:r>
          </a:p>
          <a:p>
            <a:pPr marL="342900" indent="-342900">
              <a:spcBef>
                <a:spcPts val="9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תעשיות הקוסמטיקה/ תוספי מזון בישראל אינן גדולות, וחלקן נסגרו לאורך השנים. למשל, כיום כבר אין מפעל לייבוש תבלינים בארץ.</a:t>
            </a:r>
          </a:p>
          <a:p>
            <a:pPr marL="342900" indent="-342900">
              <a:spcBef>
                <a:spcPts val="9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ביצוא למפעלים בחו"ל – התחרות מול מגדלים ממדינות מתפתחות מאוד גדולה, אין יתרון יחסי למגדל הישראלי.</a:t>
            </a:r>
          </a:p>
        </p:txBody>
      </p:sp>
    </p:spTree>
    <p:extLst>
      <p:ext uri="{BB962C8B-B14F-4D97-AF65-F5344CB8AC3E}">
        <p14:creationId xmlns:p14="http://schemas.microsoft.com/office/powerpoint/2010/main" val="1384499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הניסיון בארץ</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448236" y="889981"/>
            <a:ext cx="11226530" cy="4339650"/>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הניסיון בארץ לא מעודד: </a:t>
            </a:r>
          </a:p>
          <a:p>
            <a:pPr marL="800100" lvl="1"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בשנות ה-80 גידלו צמחים לשמן אתרי בהיקף גדול: גרניום, לוונדר, מרווה ועוד. בין היתר </a:t>
            </a:r>
            <a:r>
              <a:rPr lang="he-IL" sz="2400" dirty="0" err="1">
                <a:effectLst/>
                <a:latin typeface="Calibri" panose="020F0502020204030204" pitchFamily="34" charset="0"/>
                <a:ea typeface="Calibri" panose="020F0502020204030204" pitchFamily="34" charset="0"/>
                <a:cs typeface="Arial" panose="020B0604020202020204" pitchFamily="34" charset="0"/>
              </a:rPr>
              <a:t>היתה</a:t>
            </a:r>
            <a:r>
              <a:rPr lang="he-IL" sz="2400" dirty="0">
                <a:effectLst/>
                <a:latin typeface="Calibri" panose="020F0502020204030204" pitchFamily="34" charset="0"/>
                <a:ea typeface="Calibri" panose="020F0502020204030204" pitchFamily="34" charset="0"/>
                <a:cs typeface="Arial" panose="020B0604020202020204" pitchFamily="34" charset="0"/>
              </a:rPr>
              <a:t> תעשיית שמנים אתריים </a:t>
            </a:r>
            <a:r>
              <a:rPr lang="he-IL" sz="2400" dirty="0" err="1">
                <a:effectLst/>
                <a:latin typeface="Calibri" panose="020F0502020204030204" pitchFamily="34" charset="0"/>
                <a:ea typeface="Calibri" panose="020F0502020204030204" pitchFamily="34" charset="0"/>
                <a:cs typeface="Arial" panose="020B0604020202020204" pitchFamily="34" charset="0"/>
              </a:rPr>
              <a:t>במילואות</a:t>
            </a:r>
            <a:r>
              <a:rPr lang="he-IL" sz="2400" dirty="0">
                <a:effectLst/>
                <a:latin typeface="Calibri" panose="020F0502020204030204" pitchFamily="34" charset="0"/>
                <a:ea typeface="Calibri" panose="020F0502020204030204" pitchFamily="34" charset="0"/>
                <a:cs typeface="Arial" panose="020B0604020202020204" pitchFamily="34" charset="0"/>
              </a:rPr>
              <a:t>. נפל עם המשבר הכלכלי ולא התרומם מאז.</a:t>
            </a:r>
          </a:p>
          <a:p>
            <a:pPr marL="800100" lvl="1"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גידול החוחובה בקשיים</a:t>
            </a:r>
          </a:p>
          <a:p>
            <a:pPr marL="800100" lvl="1"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גידול הקנאביס לא הוכיח את עצמו</a:t>
            </a:r>
          </a:p>
          <a:p>
            <a:pPr marL="800100" lvl="1"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שטחי הרוזמרין שנשתלו בנגב בקשיים</a:t>
            </a:r>
          </a:p>
          <a:p>
            <a:pPr marL="800100" lvl="1"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גידול </a:t>
            </a:r>
            <a:r>
              <a:rPr lang="he-IL" sz="2400" dirty="0" err="1">
                <a:latin typeface="Calibri" panose="020F0502020204030204" pitchFamily="34" charset="0"/>
                <a:ea typeface="Calibri" panose="020F0502020204030204" pitchFamily="34" charset="0"/>
                <a:cs typeface="Arial" panose="020B0604020202020204" pitchFamily="34" charset="0"/>
              </a:rPr>
              <a:t>ספירולינה</a:t>
            </a:r>
            <a:r>
              <a:rPr lang="he-IL" sz="2400" dirty="0">
                <a:latin typeface="Calibri" panose="020F0502020204030204" pitchFamily="34" charset="0"/>
                <a:ea typeface="Calibri" panose="020F0502020204030204" pitchFamily="34" charset="0"/>
                <a:cs typeface="Arial" panose="020B0604020202020204" pitchFamily="34" charset="0"/>
              </a:rPr>
              <a:t> נכשל- יותר זול לייבא מסין</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החברות תבליני הגליל ותבליני שדה אליהו – הוקמו בשנות ה</a:t>
            </a:r>
            <a:r>
              <a:rPr lang="he-IL" sz="2400" dirty="0">
                <a:latin typeface="Calibri" panose="020F0502020204030204" pitchFamily="34" charset="0"/>
                <a:ea typeface="Calibri" panose="020F0502020204030204" pitchFamily="34" charset="0"/>
                <a:cs typeface="Arial" panose="020B0604020202020204" pitchFamily="34" charset="0"/>
              </a:rPr>
              <a:t>90 על ידי ארגוני מגדלים, החליפו ידיים והפסיקו לאחרונה את פעילות יבוש התבלינים. רוכשות חומר גלם מיבוא</a:t>
            </a:r>
            <a:endParaRPr lang="he-IL"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59577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הפוטנציאל</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3139321"/>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יתכן שיש יתרון למשק משפחתי קטן המגדל צמחים, מייצר בעצמו תוספי מזון וקוסמטיקה ומוכר אותם בחנות המשק, בשילוב עם תיירות חקלאית.</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יתכן שאפשר לייצר יתרונות באמצעות זנים מיוחדים: עתיר חומרים נחוצים/ יבול גדול במיוחד/ עמידות למזיקים ומחלות. </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יתכן: בצד הגידול החקלאי, לפתח תעשיה, מו"פ, מערך שיווק ומיתוג של צמחים מקומיים. </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הדבר דורש מאמץ משולב בתחום שאינו עיסוק הליבה של החקלאים או הארגונים החקלאיים, וההצלחה לא ידועה; מצד שני מגדלי החוחובה בנגב עשו זאת.</a:t>
            </a:r>
          </a:p>
        </p:txBody>
      </p:sp>
    </p:spTree>
    <p:extLst>
      <p:ext uri="{BB962C8B-B14F-4D97-AF65-F5344CB8AC3E}">
        <p14:creationId xmlns:p14="http://schemas.microsoft.com/office/powerpoint/2010/main" val="28201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תובנות והמלצות</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2603" y="922101"/>
            <a:ext cx="10982037" cy="5601533"/>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יש מספר קטן יחסית של מפעלי קוסמטיקה או תוספי מזון ישראלים שיכולים להוות צרכנים לצמחים כחומרי גלם; מרביתם רוכשים בחו"ל ולא מעוניינים לרכוש מחקלאים ישראלים.</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יצוא חומרי גלם למפעלים בחו"ל חשוף לתחרות גדולה ממגדלים אחרים בעולם, יקטין את הערך המוסף לחקלאי, ולא יספק יציבות בשיווק.</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ככלל, לא זוהו צמחים שיש להם ביקוש ברור ומשמעותי </a:t>
            </a:r>
            <a:r>
              <a:rPr lang="he-IL" sz="2400" dirty="0" err="1">
                <a:effectLst/>
                <a:latin typeface="Calibri" panose="020F0502020204030204" pitchFamily="34" charset="0"/>
                <a:ea typeface="Calibri" panose="020F0502020204030204" pitchFamily="34" charset="0"/>
                <a:cs typeface="Arial" panose="020B0604020202020204" pitchFamily="34" charset="0"/>
              </a:rPr>
              <a:t>מהתעשיה</a:t>
            </a:r>
            <a:r>
              <a:rPr lang="he-IL" sz="2400" dirty="0">
                <a:effectLst/>
                <a:latin typeface="Calibri" panose="020F0502020204030204" pitchFamily="34" charset="0"/>
                <a:ea typeface="Calibri" panose="020F0502020204030204" pitchFamily="34" charset="0"/>
                <a:cs typeface="Arial" panose="020B0604020202020204" pitchFamily="34" charset="0"/>
              </a:rPr>
              <a:t>.</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ישנו מספר רב של צמחים אפשריים, אך הם נדרשים לבחינה ומו"פ בהיבטי הגידול, המיצוי, הקמת מפעלים, הקמת מותג ומערך שיווק.</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הגידול יכול להשתלם רק אם מקימים גם תעשיית מיצוי ומערך שיווק ומיתוג למוצר הסופי.</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הגדרת המוצר הסופי או רמת הביקוש לו אינה ברורה.</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אין כרגע ידע בגידול (מעט חוקרים במו"פ), או על הביקוש והשוק.</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לסיכום: רמת הסיכון במהלך גבוהה, התועלת אינה ברורה, ויש לשקול בזהירות, במיוחד במשקים קיבוציים גדולים. </a:t>
            </a:r>
            <a:endParaRPr lang="he-IL"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4340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BCAE75D2-394C-3EE5-207A-6EA0285FA5D6}"/>
              </a:ext>
            </a:extLst>
          </p:cNvPr>
          <p:cNvSpPr txBox="1"/>
          <p:nvPr/>
        </p:nvSpPr>
        <p:spPr>
          <a:xfrm>
            <a:off x="1362363" y="2004291"/>
            <a:ext cx="9467273" cy="1569660"/>
          </a:xfrm>
          <a:prstGeom prst="rect">
            <a:avLst/>
          </a:prstGeom>
          <a:noFill/>
        </p:spPr>
        <p:txBody>
          <a:bodyPr wrap="square" rtlCol="1">
            <a:spAutoFit/>
          </a:bodyPr>
          <a:lstStyle/>
          <a:p>
            <a:pPr algn="ctr"/>
            <a:r>
              <a:rPr lang="he-IL" sz="4800" b="1" dirty="0"/>
              <a:t>ב. המשך בדיקת גידולי מזון:      קטניות, אורז</a:t>
            </a:r>
          </a:p>
        </p:txBody>
      </p:sp>
      <p:pic>
        <p:nvPicPr>
          <p:cNvPr id="1026" name="Picture 2" descr="כל התמונות">
            <a:extLst>
              <a:ext uri="{FF2B5EF4-FFF2-40B4-BE49-F238E27FC236}">
                <a16:creationId xmlns:a16="http://schemas.microsoft.com/office/drawing/2014/main" id="{E81675B2-573B-A6A5-C6E9-277EEF2A0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545" y="147205"/>
            <a:ext cx="914977" cy="914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לוגו מועצה אזורית עמק יזרעאל">
            <a:extLst>
              <a:ext uri="{FF2B5EF4-FFF2-40B4-BE49-F238E27FC236}">
                <a16:creationId xmlns:a16="http://schemas.microsoft.com/office/drawing/2014/main" id="{32536FD1-3A54-CB76-46F1-9030262B5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583" y="168564"/>
            <a:ext cx="636626" cy="904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לוגו">
            <a:extLst>
              <a:ext uri="{FF2B5EF4-FFF2-40B4-BE49-F238E27FC236}">
                <a16:creationId xmlns:a16="http://schemas.microsoft.com/office/drawing/2014/main" id="{5FF4ACB7-D047-DBD8-DEC5-BCB9D27C1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59603"/>
            <a:ext cx="1316865" cy="1356470"/>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9BBA66AB-FD91-AD04-A07A-C476BFF6FAC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82006" y="181846"/>
            <a:ext cx="877455" cy="908792"/>
          </a:xfrm>
          <a:prstGeom prst="rect">
            <a:avLst/>
          </a:prstGeom>
        </p:spPr>
      </p:pic>
      <p:grpSp>
        <p:nvGrpSpPr>
          <p:cNvPr id="6" name="קבוצה 5">
            <a:extLst>
              <a:ext uri="{FF2B5EF4-FFF2-40B4-BE49-F238E27FC236}">
                <a16:creationId xmlns:a16="http://schemas.microsoft.com/office/drawing/2014/main" id="{FF29E555-B4A2-62AD-7050-DB0960770F4C}"/>
              </a:ext>
            </a:extLst>
          </p:cNvPr>
          <p:cNvGrpSpPr/>
          <p:nvPr/>
        </p:nvGrpSpPr>
        <p:grpSpPr>
          <a:xfrm>
            <a:off x="121819" y="6180891"/>
            <a:ext cx="2938039" cy="677109"/>
            <a:chOff x="6522619" y="6150015"/>
            <a:chExt cx="2938039" cy="677109"/>
          </a:xfrm>
        </p:grpSpPr>
        <p:pic>
          <p:nvPicPr>
            <p:cNvPr id="7" name="תמונה 6">
              <a:extLst>
                <a:ext uri="{FF2B5EF4-FFF2-40B4-BE49-F238E27FC236}">
                  <a16:creationId xmlns:a16="http://schemas.microsoft.com/office/drawing/2014/main" id="{BE4399C7-5985-7A1C-C745-411917DA31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8" name="תיבת טקסט 7">
              <a:extLst>
                <a:ext uri="{FF2B5EF4-FFF2-40B4-BE49-F238E27FC236}">
                  <a16:creationId xmlns:a16="http://schemas.microsoft.com/office/drawing/2014/main" id="{0A6A5D31-2E0F-4F61-5ECE-AE08CD6028A9}"/>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spTree>
    <p:extLst>
      <p:ext uri="{BB962C8B-B14F-4D97-AF65-F5344CB8AC3E}">
        <p14:creationId xmlns:p14="http://schemas.microsoft.com/office/powerpoint/2010/main" val="1590204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059859" y="157018"/>
            <a:ext cx="8614906" cy="523220"/>
          </a:xfrm>
          <a:prstGeom prst="rect">
            <a:avLst/>
          </a:prstGeom>
          <a:noFill/>
        </p:spPr>
        <p:txBody>
          <a:bodyPr wrap="square" rtlCol="1">
            <a:spAutoFit/>
          </a:bodyPr>
          <a:lstStyle/>
          <a:p>
            <a:r>
              <a:rPr lang="he-IL" sz="2800" b="1" dirty="0"/>
              <a:t>מוצרים עם פוטנציאל גידול: צמחי מספוא, שמן וקטניות</a:t>
            </a:r>
          </a:p>
        </p:txBody>
      </p:sp>
      <p:sp>
        <p:nvSpPr>
          <p:cNvPr id="5" name="תיבת טקסט 4">
            <a:extLst>
              <a:ext uri="{FF2B5EF4-FFF2-40B4-BE49-F238E27FC236}">
                <a16:creationId xmlns:a16="http://schemas.microsoft.com/office/drawing/2014/main" id="{D6648C2D-0BF6-968F-86AB-7862F05E5B42}"/>
              </a:ext>
            </a:extLst>
          </p:cNvPr>
          <p:cNvSpPr txBox="1"/>
          <p:nvPr/>
        </p:nvSpPr>
        <p:spPr>
          <a:xfrm>
            <a:off x="887505" y="1139054"/>
            <a:ext cx="10703859" cy="5078313"/>
          </a:xfrm>
          <a:prstGeom prst="rect">
            <a:avLst/>
          </a:prstGeom>
          <a:noFill/>
        </p:spPr>
        <p:txBody>
          <a:bodyPr wrap="square" rtlCol="1">
            <a:spAutoFit/>
          </a:bodyPr>
          <a:lstStyle/>
          <a:p>
            <a:pPr>
              <a:spcBef>
                <a:spcPts val="1200"/>
              </a:spcBef>
            </a:pPr>
            <a:r>
              <a:rPr lang="he-IL" sz="2400" dirty="0"/>
              <a:t>מהבדיקות שנערכו בפרקים הקודמים של בעבודה עלה ש</a:t>
            </a:r>
            <a:r>
              <a:rPr lang="he-IL" sz="2400" b="1" dirty="0"/>
              <a:t>קטניות</a:t>
            </a:r>
            <a:r>
              <a:rPr lang="he-IL" sz="2400" dirty="0"/>
              <a:t> הינן מוצר עם ביקוש גבוה:</a:t>
            </a:r>
          </a:p>
          <a:p>
            <a:pPr>
              <a:spcBef>
                <a:spcPts val="1200"/>
              </a:spcBef>
            </a:pPr>
            <a:r>
              <a:rPr lang="he-IL" sz="2400" dirty="0"/>
              <a:t>- כמוצר סופי, הצריכה לנפש בישראל נמצאת במגמת עליה לאורך העשור האחרון</a:t>
            </a:r>
          </a:p>
          <a:p>
            <a:pPr>
              <a:spcBef>
                <a:spcPts val="1200"/>
              </a:spcBef>
            </a:pPr>
            <a:r>
              <a:rPr lang="he-IL" sz="2400" dirty="0"/>
              <a:t>- כחומר גלם לתעשיית תחליפי הבשר והחלב</a:t>
            </a:r>
          </a:p>
          <a:p>
            <a:pPr>
              <a:spcBef>
                <a:spcPts val="1200"/>
              </a:spcBef>
            </a:pPr>
            <a:r>
              <a:rPr lang="he-IL" sz="2400" dirty="0"/>
              <a:t>בנוסף זוהו גידולי מספוא ושמן (חיטה, שעורה, סויה, שומשום) כבעלי פוטנציאל לגידול במרחב העמקים.</a:t>
            </a:r>
          </a:p>
          <a:p>
            <a:pPr>
              <a:spcBef>
                <a:spcPts val="1200"/>
              </a:spcBef>
            </a:pPr>
            <a:r>
              <a:rPr lang="he-IL" sz="2400" dirty="0"/>
              <a:t>צריכת השטח הפוטנציאלית של גידולי המספוא והשמן גדולה, ויכולה להגיע </a:t>
            </a:r>
            <a:r>
              <a:rPr lang="he-IL" sz="2400" b="1" dirty="0"/>
              <a:t>ל1.5 מיליון דונם</a:t>
            </a:r>
            <a:r>
              <a:rPr lang="he-IL" sz="2400" dirty="0"/>
              <a:t>, אילו רוצים לגדל את כל הצריכה המיובאת- בישראל. </a:t>
            </a:r>
          </a:p>
          <a:p>
            <a:pPr>
              <a:spcBef>
                <a:spcPts val="1200"/>
              </a:spcBef>
            </a:pPr>
            <a:r>
              <a:rPr lang="he-IL" sz="2400" dirty="0"/>
              <a:t>צריכת השטח הפוטנציאלית של קטניות קטנה יותר, ויכולה להגיע </a:t>
            </a:r>
            <a:r>
              <a:rPr lang="he-IL" sz="2400" b="1" dirty="0"/>
              <a:t>לכ-80,000 דונם</a:t>
            </a:r>
            <a:r>
              <a:rPr lang="he-IL" sz="2400" dirty="0"/>
              <a:t>, אם רוצים לגדל את כל הצריכה המיובאת- בישראל.</a:t>
            </a:r>
          </a:p>
          <a:p>
            <a:pPr>
              <a:spcBef>
                <a:spcPts val="1200"/>
              </a:spcBef>
            </a:pPr>
            <a:r>
              <a:rPr lang="he-IL" sz="2400" dirty="0"/>
              <a:t>בשנת 2014 גידלו כ-100,000 דונם </a:t>
            </a:r>
            <a:r>
              <a:rPr lang="he-IL" sz="2400" dirty="0" err="1"/>
              <a:t>חימצה</a:t>
            </a:r>
            <a:r>
              <a:rPr lang="he-IL" sz="2400" dirty="0"/>
              <a:t> בישראל, אך מדובר בשטח גדול בהרבה מהנדרש עבור הצריכה המקומית.</a:t>
            </a:r>
          </a:p>
        </p:txBody>
      </p:sp>
    </p:spTree>
    <p:extLst>
      <p:ext uri="{BB962C8B-B14F-4D97-AF65-F5344CB8AC3E}">
        <p14:creationId xmlns:p14="http://schemas.microsoft.com/office/powerpoint/2010/main" val="3411776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1757083" y="157018"/>
            <a:ext cx="9917682" cy="523220"/>
          </a:xfrm>
          <a:prstGeom prst="rect">
            <a:avLst/>
          </a:prstGeom>
          <a:noFill/>
        </p:spPr>
        <p:txBody>
          <a:bodyPr wrap="square" rtlCol="1">
            <a:spAutoFit/>
          </a:bodyPr>
          <a:lstStyle/>
          <a:p>
            <a:r>
              <a:rPr lang="he-IL" sz="2800" b="1" dirty="0"/>
              <a:t>גידולי שדה וקטניות: יצור, יבוא, יבול ושטח פוטנציאלי</a:t>
            </a:r>
          </a:p>
        </p:txBody>
      </p:sp>
      <p:graphicFrame>
        <p:nvGraphicFramePr>
          <p:cNvPr id="2" name="טבלה 1">
            <a:extLst>
              <a:ext uri="{FF2B5EF4-FFF2-40B4-BE49-F238E27FC236}">
                <a16:creationId xmlns:a16="http://schemas.microsoft.com/office/drawing/2014/main" id="{D71F6C80-649F-7D20-C8A5-EE3B9A84B75C}"/>
              </a:ext>
            </a:extLst>
          </p:cNvPr>
          <p:cNvGraphicFramePr>
            <a:graphicFrameLocks noGrp="1"/>
          </p:cNvGraphicFramePr>
          <p:nvPr/>
        </p:nvGraphicFramePr>
        <p:xfrm>
          <a:off x="291733" y="1097621"/>
          <a:ext cx="11475394" cy="4855972"/>
        </p:xfrm>
        <a:graphic>
          <a:graphicData uri="http://schemas.openxmlformats.org/drawingml/2006/table">
            <a:tbl>
              <a:tblPr rtl="1"/>
              <a:tblGrid>
                <a:gridCol w="1368000">
                  <a:extLst>
                    <a:ext uri="{9D8B030D-6E8A-4147-A177-3AD203B41FA5}">
                      <a16:colId xmlns:a16="http://schemas.microsoft.com/office/drawing/2014/main" val="3396565025"/>
                    </a:ext>
                  </a:extLst>
                </a:gridCol>
                <a:gridCol w="1117861">
                  <a:extLst>
                    <a:ext uri="{9D8B030D-6E8A-4147-A177-3AD203B41FA5}">
                      <a16:colId xmlns:a16="http://schemas.microsoft.com/office/drawing/2014/main" val="1526122503"/>
                    </a:ext>
                  </a:extLst>
                </a:gridCol>
                <a:gridCol w="1102547">
                  <a:extLst>
                    <a:ext uri="{9D8B030D-6E8A-4147-A177-3AD203B41FA5}">
                      <a16:colId xmlns:a16="http://schemas.microsoft.com/office/drawing/2014/main" val="579338157"/>
                    </a:ext>
                  </a:extLst>
                </a:gridCol>
                <a:gridCol w="1102547">
                  <a:extLst>
                    <a:ext uri="{9D8B030D-6E8A-4147-A177-3AD203B41FA5}">
                      <a16:colId xmlns:a16="http://schemas.microsoft.com/office/drawing/2014/main" val="3007054160"/>
                    </a:ext>
                  </a:extLst>
                </a:gridCol>
                <a:gridCol w="1475851">
                  <a:extLst>
                    <a:ext uri="{9D8B030D-6E8A-4147-A177-3AD203B41FA5}">
                      <a16:colId xmlns:a16="http://schemas.microsoft.com/office/drawing/2014/main" val="89004983"/>
                    </a:ext>
                  </a:extLst>
                </a:gridCol>
                <a:gridCol w="1692887">
                  <a:extLst>
                    <a:ext uri="{9D8B030D-6E8A-4147-A177-3AD203B41FA5}">
                      <a16:colId xmlns:a16="http://schemas.microsoft.com/office/drawing/2014/main" val="3192829420"/>
                    </a:ext>
                  </a:extLst>
                </a:gridCol>
                <a:gridCol w="1779701">
                  <a:extLst>
                    <a:ext uri="{9D8B030D-6E8A-4147-A177-3AD203B41FA5}">
                      <a16:colId xmlns:a16="http://schemas.microsoft.com/office/drawing/2014/main" val="2673164866"/>
                    </a:ext>
                  </a:extLst>
                </a:gridCol>
                <a:gridCol w="1836000">
                  <a:extLst>
                    <a:ext uri="{9D8B030D-6E8A-4147-A177-3AD203B41FA5}">
                      <a16:colId xmlns:a16="http://schemas.microsoft.com/office/drawing/2014/main" val="2602615120"/>
                    </a:ext>
                  </a:extLst>
                </a:gridCol>
              </a:tblGrid>
              <a:tr h="558800">
                <a:tc>
                  <a:txBody>
                    <a:bodyPr/>
                    <a:lstStyle/>
                    <a:p>
                      <a:pPr algn="r" rtl="1" fontAlgn="b">
                        <a:lnSpc>
                          <a:spcPct val="100000"/>
                        </a:lnSpc>
                        <a:spcBef>
                          <a:spcPts val="0"/>
                        </a:spcBef>
                      </a:pPr>
                      <a:r>
                        <a:rPr lang="he-IL" sz="1800" b="0" i="0" u="none" strike="noStrike" dirty="0">
                          <a:solidFill>
                            <a:srgbClr val="FFFFFF"/>
                          </a:solidFill>
                          <a:effectLst/>
                          <a:latin typeface="Arial" panose="020B0604020202020204" pitchFamily="34" charset="0"/>
                        </a:rPr>
                        <a:t>גידול</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יצור בישראל 2020, טון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יבוא לישראל 2020, טון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סה"כ צריכה בישראל, טון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יבול בישראל </a:t>
                      </a:r>
                      <a:r>
                        <a:rPr lang="he-IL" sz="1800" b="0" i="0" u="none" strike="noStrike" dirty="0" err="1">
                          <a:solidFill>
                            <a:srgbClr val="FFFFFF"/>
                          </a:solidFill>
                          <a:effectLst/>
                          <a:latin typeface="Arial" panose="020B0604020202020204" pitchFamily="34" charset="0"/>
                        </a:rPr>
                        <a:t>קג</a:t>
                      </a:r>
                      <a:r>
                        <a:rPr lang="he-IL" sz="1800" b="0" i="0" u="none" strike="noStrike" dirty="0">
                          <a:solidFill>
                            <a:srgbClr val="FFFFFF"/>
                          </a:solidFill>
                          <a:effectLst/>
                          <a:latin typeface="Arial" panose="020B0604020202020204" pitchFamily="34" charset="0"/>
                        </a:rPr>
                        <a:t>/ דונם (נתוני </a:t>
                      </a:r>
                      <a:r>
                        <a:rPr lang="en-US" sz="1800" b="0" i="0" u="none" strike="noStrike" dirty="0">
                          <a:solidFill>
                            <a:srgbClr val="FFFFFF"/>
                          </a:solidFill>
                          <a:effectLst/>
                          <a:latin typeface="Arial" panose="020B0604020202020204" pitchFamily="34" charset="0"/>
                        </a:rPr>
                        <a:t>FAO</a:t>
                      </a:r>
                      <a:r>
                        <a:rPr lang="he-IL" sz="1800" b="0" i="0" u="none" strike="noStrike" dirty="0">
                          <a:solidFill>
                            <a:srgbClr val="FFFFFF"/>
                          </a:solidFill>
                          <a:effectLst/>
                          <a:latin typeface="Arial" panose="020B0604020202020204" pitchFamily="34" charset="0"/>
                        </a:rPr>
                        <a:t>)</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יבול במדינה עם יבול מיטבי </a:t>
                      </a:r>
                      <a:r>
                        <a:rPr lang="he-IL" sz="1800" b="0" i="0" u="none" strike="noStrike" dirty="0" err="1">
                          <a:solidFill>
                            <a:srgbClr val="FFFFFF"/>
                          </a:solidFill>
                          <a:effectLst/>
                          <a:latin typeface="Arial" panose="020B0604020202020204" pitchFamily="34" charset="0"/>
                        </a:rPr>
                        <a:t>קג</a:t>
                      </a:r>
                      <a:r>
                        <a:rPr lang="he-IL" sz="1800" b="0" i="0" u="none" strike="noStrike" dirty="0">
                          <a:solidFill>
                            <a:srgbClr val="FFFFFF"/>
                          </a:solidFill>
                          <a:effectLst/>
                          <a:latin typeface="Arial" panose="020B0604020202020204" pitchFamily="34" charset="0"/>
                        </a:rPr>
                        <a:t>/ דונם (נתוני </a:t>
                      </a:r>
                      <a:r>
                        <a:rPr lang="en-US" sz="1800" b="0" i="0" u="none" strike="noStrike" dirty="0">
                          <a:solidFill>
                            <a:srgbClr val="FFFFFF"/>
                          </a:solidFill>
                          <a:effectLst/>
                          <a:latin typeface="Arial" panose="020B0604020202020204" pitchFamily="34" charset="0"/>
                        </a:rPr>
                        <a:t>FAO</a:t>
                      </a:r>
                      <a:r>
                        <a:rPr lang="he-IL" sz="1800" b="0" i="0" u="none" strike="noStrike" dirty="0">
                          <a:solidFill>
                            <a:srgbClr val="FFFFFF"/>
                          </a:solidFill>
                          <a:effectLst/>
                          <a:latin typeface="Arial" panose="020B0604020202020204" pitchFamily="34" charset="0"/>
                        </a:rPr>
                        <a:t>)</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שטח נדרש לגידול כל הצריכה הישראלית לפי יבול מיטבי, דונם</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r" rtl="1" fontAlgn="b">
                        <a:lnSpc>
                          <a:spcPct val="100000"/>
                        </a:lnSpc>
                        <a:spcBef>
                          <a:spcPts val="0"/>
                        </a:spcBef>
                      </a:pPr>
                      <a:r>
                        <a:rPr lang="he-IL" sz="1800" b="0" i="0" u="none" strike="noStrike" dirty="0">
                          <a:solidFill>
                            <a:srgbClr val="FFFFFF"/>
                          </a:solidFill>
                          <a:effectLst/>
                          <a:latin typeface="Arial" panose="020B0604020202020204" pitchFamily="34" charset="0"/>
                        </a:rPr>
                        <a:t>שטח נדרש לגידול הכמות המיובאת לישראל לפי יבול מיטבי, דונם</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4481738"/>
                  </a:ext>
                </a:extLst>
              </a:tr>
              <a:tr h="177800">
                <a:tc gridSpan="7">
                  <a:txBody>
                    <a:bodyPr/>
                    <a:lstStyle/>
                    <a:p>
                      <a:pPr algn="r" rtl="1" fontAlgn="b">
                        <a:lnSpc>
                          <a:spcPct val="150000"/>
                        </a:lnSpc>
                        <a:spcBef>
                          <a:spcPts val="0"/>
                        </a:spcBef>
                      </a:pPr>
                      <a:r>
                        <a:rPr lang="he-IL" sz="1800" b="0" i="0" u="none" strike="noStrike" dirty="0">
                          <a:solidFill>
                            <a:srgbClr val="000000"/>
                          </a:solidFill>
                          <a:effectLst/>
                          <a:latin typeface="Arial" panose="020B0604020202020204" pitchFamily="34" charset="0"/>
                        </a:rPr>
                        <a:t>גידולי שדה</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50543074"/>
                  </a:ext>
                </a:extLst>
              </a:tr>
              <a:tr h="177800">
                <a:tc>
                  <a:txBody>
                    <a:bodyPr/>
                    <a:lstStyle/>
                    <a:p>
                      <a:pPr algn="r" rtl="1" fontAlgn="b">
                        <a:lnSpc>
                          <a:spcPct val="150000"/>
                        </a:lnSpc>
                        <a:spcBef>
                          <a:spcPts val="0"/>
                        </a:spcBef>
                      </a:pPr>
                      <a:r>
                        <a:rPr lang="he-IL" sz="1800" b="0" i="0" u="none" strike="noStrike" dirty="0">
                          <a:solidFill>
                            <a:srgbClr val="000000"/>
                          </a:solidFill>
                          <a:effectLst/>
                          <a:latin typeface="Arial" panose="020B0604020202020204" pitchFamily="34" charset="0"/>
                        </a:rPr>
                        <a:t>שעורה</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15,480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485,909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501,389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163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800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626,736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607,386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55059411"/>
                  </a:ext>
                </a:extLst>
              </a:tr>
              <a:tr h="177800">
                <a:tc>
                  <a:txBody>
                    <a:bodyPr/>
                    <a:lstStyle/>
                    <a:p>
                      <a:pPr algn="r" rtl="1" fontAlgn="b">
                        <a:lnSpc>
                          <a:spcPct val="150000"/>
                        </a:lnSpc>
                        <a:spcBef>
                          <a:spcPts val="0"/>
                        </a:spcBef>
                      </a:pPr>
                      <a:r>
                        <a:rPr lang="he-IL" sz="1800" b="0" i="0" u="none" strike="noStrike" dirty="0">
                          <a:solidFill>
                            <a:srgbClr val="000000"/>
                          </a:solidFill>
                          <a:effectLst/>
                          <a:latin typeface="Arial" panose="020B0604020202020204" pitchFamily="34" charset="0"/>
                        </a:rPr>
                        <a:t>סויה</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258,416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258,416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 אין נתון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400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646,040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646,040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197741743"/>
                  </a:ext>
                </a:extLst>
              </a:tr>
              <a:tr h="177800">
                <a:tc>
                  <a:txBody>
                    <a:bodyPr/>
                    <a:lstStyle/>
                    <a:p>
                      <a:pPr algn="r" rtl="1" fontAlgn="b">
                        <a:lnSpc>
                          <a:spcPct val="150000"/>
                        </a:lnSpc>
                        <a:spcBef>
                          <a:spcPts val="0"/>
                        </a:spcBef>
                      </a:pPr>
                      <a:r>
                        <a:rPr lang="he-IL" sz="1800" b="0" i="0" u="none" strike="noStrike" dirty="0">
                          <a:solidFill>
                            <a:srgbClr val="000000"/>
                          </a:solidFill>
                          <a:effectLst/>
                          <a:latin typeface="Arial" panose="020B0604020202020204" pitchFamily="34" charset="0"/>
                        </a:rPr>
                        <a:t>שומשום</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65,000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65,048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200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200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325,240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325,000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43914440"/>
                  </a:ext>
                </a:extLst>
              </a:tr>
              <a:tr h="177800">
                <a:tc gridSpan="7">
                  <a:txBody>
                    <a:bodyPr/>
                    <a:lstStyle/>
                    <a:p>
                      <a:pPr algn="r" rtl="1" fontAlgn="b">
                        <a:lnSpc>
                          <a:spcPct val="150000"/>
                        </a:lnSpc>
                        <a:spcBef>
                          <a:spcPts val="0"/>
                        </a:spcBef>
                      </a:pPr>
                      <a:r>
                        <a:rPr lang="he-IL" sz="1800" b="0" i="0" u="none" strike="noStrike" dirty="0">
                          <a:solidFill>
                            <a:srgbClr val="000000"/>
                          </a:solidFill>
                          <a:effectLst/>
                          <a:latin typeface="Arial" panose="020B0604020202020204" pitchFamily="34" charset="0"/>
                        </a:rPr>
                        <a:t>סה"כ גידולי שדה</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1,578,426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98464593"/>
                  </a:ext>
                </a:extLst>
              </a:tr>
              <a:tr h="177800">
                <a:tc gridSpan="7">
                  <a:txBody>
                    <a:bodyPr/>
                    <a:lstStyle/>
                    <a:p>
                      <a:pPr algn="r" rtl="1" fontAlgn="b">
                        <a:lnSpc>
                          <a:spcPct val="150000"/>
                        </a:lnSpc>
                        <a:spcBef>
                          <a:spcPts val="0"/>
                        </a:spcBef>
                      </a:pPr>
                      <a:r>
                        <a:rPr lang="he-IL" sz="1800" b="0" i="0" u="none" strike="noStrike" dirty="0">
                          <a:solidFill>
                            <a:srgbClr val="000000"/>
                          </a:solidFill>
                          <a:effectLst/>
                          <a:latin typeface="Arial" panose="020B0604020202020204" pitchFamily="34" charset="0"/>
                        </a:rPr>
                        <a:t>קטניות</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88702586"/>
                  </a:ext>
                </a:extLst>
              </a:tr>
              <a:tr h="177800">
                <a:tc>
                  <a:txBody>
                    <a:bodyPr/>
                    <a:lstStyle/>
                    <a:p>
                      <a:pPr algn="r" rtl="1" fontAlgn="b">
                        <a:lnSpc>
                          <a:spcPct val="150000"/>
                        </a:lnSpc>
                        <a:spcBef>
                          <a:spcPts val="0"/>
                        </a:spcBef>
                      </a:pPr>
                      <a:r>
                        <a:rPr lang="he-IL" sz="1800" b="0" i="0" u="none" strike="noStrike" dirty="0">
                          <a:solidFill>
                            <a:srgbClr val="000000"/>
                          </a:solidFill>
                          <a:effectLst/>
                          <a:latin typeface="Arial" panose="020B0604020202020204" pitchFamily="34" charset="0"/>
                        </a:rPr>
                        <a:t>שעועית*</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18,384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20,224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38,608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 אין נתון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700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55,154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28,891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78798862"/>
                  </a:ext>
                </a:extLst>
              </a:tr>
              <a:tr h="177800">
                <a:tc>
                  <a:txBody>
                    <a:bodyPr/>
                    <a:lstStyle/>
                    <a:p>
                      <a:pPr algn="r" rtl="1" fontAlgn="b">
                        <a:lnSpc>
                          <a:spcPct val="150000"/>
                        </a:lnSpc>
                        <a:spcBef>
                          <a:spcPts val="0"/>
                        </a:spcBef>
                      </a:pPr>
                      <a:r>
                        <a:rPr lang="he-IL" sz="1800" b="0" i="0" u="none" strike="noStrike" dirty="0">
                          <a:solidFill>
                            <a:srgbClr val="000000"/>
                          </a:solidFill>
                          <a:effectLst/>
                          <a:latin typeface="Arial" panose="020B0604020202020204" pitchFamily="34" charset="0"/>
                        </a:rPr>
                        <a:t>אפונה*</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19,818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6,212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26,030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688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1500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17,353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4,141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80490844"/>
                  </a:ext>
                </a:extLst>
              </a:tr>
              <a:tr h="177800">
                <a:tc>
                  <a:txBody>
                    <a:bodyPr/>
                    <a:lstStyle/>
                    <a:p>
                      <a:pPr algn="r" rtl="1" fontAlgn="b">
                        <a:lnSpc>
                          <a:spcPct val="150000"/>
                        </a:lnSpc>
                        <a:spcBef>
                          <a:spcPts val="0"/>
                        </a:spcBef>
                      </a:pPr>
                      <a:r>
                        <a:rPr lang="he-IL" sz="1800" b="0" i="0" u="none" strike="noStrike">
                          <a:solidFill>
                            <a:srgbClr val="000000"/>
                          </a:solidFill>
                          <a:effectLst/>
                          <a:latin typeface="Arial" panose="020B0604020202020204" pitchFamily="34" charset="0"/>
                        </a:rPr>
                        <a:t>חומוס</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5,488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17,268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22,756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360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540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42,141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31,978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43566290"/>
                  </a:ext>
                </a:extLst>
              </a:tr>
              <a:tr h="177800">
                <a:tc>
                  <a:txBody>
                    <a:bodyPr/>
                    <a:lstStyle/>
                    <a:p>
                      <a:pPr algn="r" rtl="1" fontAlgn="b">
                        <a:lnSpc>
                          <a:spcPct val="150000"/>
                        </a:lnSpc>
                        <a:spcBef>
                          <a:spcPts val="0"/>
                        </a:spcBef>
                      </a:pPr>
                      <a:r>
                        <a:rPr lang="he-IL" sz="1800" b="0" i="0" u="none" strike="noStrike">
                          <a:solidFill>
                            <a:srgbClr val="000000"/>
                          </a:solidFill>
                          <a:effectLst/>
                          <a:latin typeface="Arial" panose="020B0604020202020204" pitchFamily="34" charset="0"/>
                        </a:rPr>
                        <a:t>עדשים יבשים</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6,520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6,545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אין נתון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a:solidFill>
                            <a:srgbClr val="000000"/>
                          </a:solidFill>
                          <a:effectLst/>
                          <a:latin typeface="Arial" panose="020B0604020202020204" pitchFamily="34" charset="0"/>
                        </a:rPr>
                        <a:t>440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14,875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14,818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30467466"/>
                  </a:ext>
                </a:extLst>
              </a:tr>
              <a:tr h="177800">
                <a:tc gridSpan="7">
                  <a:txBody>
                    <a:bodyPr/>
                    <a:lstStyle/>
                    <a:p>
                      <a:pPr algn="r" rtl="1" fontAlgn="b">
                        <a:lnSpc>
                          <a:spcPct val="150000"/>
                        </a:lnSpc>
                        <a:spcBef>
                          <a:spcPts val="0"/>
                        </a:spcBef>
                      </a:pPr>
                      <a:r>
                        <a:rPr lang="he-IL" sz="1800" b="0" i="0" u="none" strike="noStrike" dirty="0">
                          <a:solidFill>
                            <a:srgbClr val="000000"/>
                          </a:solidFill>
                          <a:effectLst/>
                          <a:latin typeface="Arial" panose="020B0604020202020204" pitchFamily="34" charset="0"/>
                        </a:rPr>
                        <a:t>סה"כ קטניות</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rtl="0" fontAlgn="b">
                        <a:lnSpc>
                          <a:spcPct val="150000"/>
                        </a:lnSpc>
                        <a:spcBef>
                          <a:spcPts val="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79,828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22331291"/>
                  </a:ext>
                </a:extLst>
              </a:tr>
            </a:tbl>
          </a:graphicData>
        </a:graphic>
      </p:graphicFrame>
      <p:sp>
        <p:nvSpPr>
          <p:cNvPr id="5" name="תיבת טקסט 4">
            <a:extLst>
              <a:ext uri="{FF2B5EF4-FFF2-40B4-BE49-F238E27FC236}">
                <a16:creationId xmlns:a16="http://schemas.microsoft.com/office/drawing/2014/main" id="{28097706-C396-229C-DBD1-5FB55288BA60}"/>
              </a:ext>
            </a:extLst>
          </p:cNvPr>
          <p:cNvSpPr txBox="1"/>
          <p:nvPr/>
        </p:nvSpPr>
        <p:spPr>
          <a:xfrm>
            <a:off x="3189767" y="6054651"/>
            <a:ext cx="8577360" cy="646331"/>
          </a:xfrm>
          <a:prstGeom prst="rect">
            <a:avLst/>
          </a:prstGeom>
          <a:noFill/>
        </p:spPr>
        <p:txBody>
          <a:bodyPr wrap="square" rtlCol="1">
            <a:spAutoFit/>
          </a:bodyPr>
          <a:lstStyle/>
          <a:p>
            <a:r>
              <a:rPr lang="he-IL" dirty="0"/>
              <a:t>* היצור בישראל הוא של שעועית ואפונה </a:t>
            </a:r>
            <a:r>
              <a:rPr lang="he-IL" dirty="0" err="1"/>
              <a:t>טריה</a:t>
            </a:r>
            <a:r>
              <a:rPr lang="he-IL" dirty="0"/>
              <a:t> לשימורים וקפואים. היבוא הוא של שעועית ואפונה יבשה. מקור: נתוני </a:t>
            </a:r>
            <a:r>
              <a:rPr lang="he-IL" dirty="0" err="1"/>
              <a:t>הלמ"ס</a:t>
            </a:r>
            <a:r>
              <a:rPr lang="he-IL" dirty="0"/>
              <a:t> </a:t>
            </a:r>
            <a:r>
              <a:rPr lang="he-IL" dirty="0" err="1"/>
              <a:t>וה</a:t>
            </a:r>
            <a:r>
              <a:rPr lang="he-IL" dirty="0"/>
              <a:t> </a:t>
            </a:r>
            <a:r>
              <a:rPr lang="en-US" dirty="0"/>
              <a:t>FAO</a:t>
            </a:r>
            <a:endParaRPr lang="he-IL" dirty="0"/>
          </a:p>
        </p:txBody>
      </p:sp>
    </p:spTree>
    <p:extLst>
      <p:ext uri="{BB962C8B-B14F-4D97-AF65-F5344CB8AC3E}">
        <p14:creationId xmlns:p14="http://schemas.microsoft.com/office/powerpoint/2010/main" val="2659714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קטניות: המצב בישראל</a:t>
            </a:r>
          </a:p>
        </p:txBody>
      </p:sp>
      <p:sp>
        <p:nvSpPr>
          <p:cNvPr id="5" name="תיבת טקסט 4">
            <a:extLst>
              <a:ext uri="{FF2B5EF4-FFF2-40B4-BE49-F238E27FC236}">
                <a16:creationId xmlns:a16="http://schemas.microsoft.com/office/drawing/2014/main" id="{D6648C2D-0BF6-968F-86AB-7862F05E5B42}"/>
              </a:ext>
            </a:extLst>
          </p:cNvPr>
          <p:cNvSpPr txBox="1"/>
          <p:nvPr/>
        </p:nvSpPr>
        <p:spPr>
          <a:xfrm>
            <a:off x="887505" y="1139054"/>
            <a:ext cx="10703859" cy="1354217"/>
          </a:xfrm>
          <a:prstGeom prst="rect">
            <a:avLst/>
          </a:prstGeom>
          <a:noFill/>
        </p:spPr>
        <p:txBody>
          <a:bodyPr wrap="square" rtlCol="1">
            <a:spAutoFit/>
          </a:bodyPr>
          <a:lstStyle/>
          <a:p>
            <a:pPr>
              <a:spcBef>
                <a:spcPts val="1200"/>
              </a:spcBef>
            </a:pPr>
            <a:r>
              <a:rPr lang="he-IL" sz="2400" dirty="0"/>
              <a:t>בעבר גידולי הקטניות, למשל </a:t>
            </a:r>
            <a:r>
              <a:rPr lang="he-IL" sz="2400" dirty="0" err="1"/>
              <a:t>חימצה</a:t>
            </a:r>
            <a:r>
              <a:rPr lang="he-IL" sz="2400" dirty="0"/>
              <a:t>, היו נרחבים.</a:t>
            </a:r>
          </a:p>
          <a:p>
            <a:pPr>
              <a:spcBef>
                <a:spcPts val="1200"/>
              </a:spcBef>
            </a:pPr>
            <a:r>
              <a:rPr lang="he-IL" sz="2400" dirty="0"/>
              <a:t>בשנים האחרונות הצטמצם הגידול, בין היתר לנוכח תחרות מיבוא מחו"ל, יבולים נמוכים יחסית ומחלות צמחים. </a:t>
            </a:r>
          </a:p>
        </p:txBody>
      </p:sp>
    </p:spTree>
    <p:extLst>
      <p:ext uri="{BB962C8B-B14F-4D97-AF65-F5344CB8AC3E}">
        <p14:creationId xmlns:p14="http://schemas.microsoft.com/office/powerpoint/2010/main" val="4246733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5038165" y="157018"/>
            <a:ext cx="6636599" cy="523220"/>
          </a:xfrm>
          <a:prstGeom prst="rect">
            <a:avLst/>
          </a:prstGeom>
          <a:noFill/>
        </p:spPr>
        <p:txBody>
          <a:bodyPr wrap="square" rtlCol="1">
            <a:spAutoFit/>
          </a:bodyPr>
          <a:lstStyle/>
          <a:p>
            <a:r>
              <a:rPr lang="he-IL" sz="2800" b="1" dirty="0"/>
              <a:t>קטניות: התחרותיות מול יבוא</a:t>
            </a:r>
          </a:p>
        </p:txBody>
      </p:sp>
      <p:graphicFrame>
        <p:nvGraphicFramePr>
          <p:cNvPr id="2" name="טבלה 1">
            <a:extLst>
              <a:ext uri="{FF2B5EF4-FFF2-40B4-BE49-F238E27FC236}">
                <a16:creationId xmlns:a16="http://schemas.microsoft.com/office/drawing/2014/main" id="{C682A4DA-976E-8A30-BF6D-038F61A63CFD}"/>
              </a:ext>
            </a:extLst>
          </p:cNvPr>
          <p:cNvGraphicFramePr>
            <a:graphicFrameLocks noGrp="1"/>
          </p:cNvGraphicFramePr>
          <p:nvPr>
            <p:extLst>
              <p:ext uri="{D42A27DB-BD31-4B8C-83A1-F6EECF244321}">
                <p14:modId xmlns:p14="http://schemas.microsoft.com/office/powerpoint/2010/main" val="37090058"/>
              </p:ext>
            </p:extLst>
          </p:nvPr>
        </p:nvGraphicFramePr>
        <p:xfrm>
          <a:off x="2091742" y="2371838"/>
          <a:ext cx="8204751" cy="3195320"/>
        </p:xfrm>
        <a:graphic>
          <a:graphicData uri="http://schemas.openxmlformats.org/drawingml/2006/table">
            <a:tbl>
              <a:tblPr rtl="1"/>
              <a:tblGrid>
                <a:gridCol w="1512000">
                  <a:extLst>
                    <a:ext uri="{9D8B030D-6E8A-4147-A177-3AD203B41FA5}">
                      <a16:colId xmlns:a16="http://schemas.microsoft.com/office/drawing/2014/main" val="3396565025"/>
                    </a:ext>
                  </a:extLst>
                </a:gridCol>
                <a:gridCol w="1548000">
                  <a:extLst>
                    <a:ext uri="{9D8B030D-6E8A-4147-A177-3AD203B41FA5}">
                      <a16:colId xmlns:a16="http://schemas.microsoft.com/office/drawing/2014/main" val="89004983"/>
                    </a:ext>
                  </a:extLst>
                </a:gridCol>
                <a:gridCol w="1620000">
                  <a:extLst>
                    <a:ext uri="{9D8B030D-6E8A-4147-A177-3AD203B41FA5}">
                      <a16:colId xmlns:a16="http://schemas.microsoft.com/office/drawing/2014/main" val="3192829420"/>
                    </a:ext>
                  </a:extLst>
                </a:gridCol>
                <a:gridCol w="1436751">
                  <a:extLst>
                    <a:ext uri="{9D8B030D-6E8A-4147-A177-3AD203B41FA5}">
                      <a16:colId xmlns:a16="http://schemas.microsoft.com/office/drawing/2014/main" val="1302397327"/>
                    </a:ext>
                  </a:extLst>
                </a:gridCol>
                <a:gridCol w="2088000">
                  <a:extLst>
                    <a:ext uri="{9D8B030D-6E8A-4147-A177-3AD203B41FA5}">
                      <a16:colId xmlns:a16="http://schemas.microsoft.com/office/drawing/2014/main" val="2954297337"/>
                    </a:ext>
                  </a:extLst>
                </a:gridCol>
              </a:tblGrid>
              <a:tr h="558800">
                <a:tc>
                  <a:txBody>
                    <a:bodyPr/>
                    <a:lstStyle/>
                    <a:p>
                      <a:pPr algn="r" rtl="1" fontAlgn="b">
                        <a:lnSpc>
                          <a:spcPct val="100000"/>
                        </a:lnSpc>
                        <a:spcBef>
                          <a:spcPts val="1200"/>
                        </a:spcBef>
                      </a:pPr>
                      <a:r>
                        <a:rPr lang="he-IL" sz="1800" b="0" i="0" u="none" strike="noStrike" dirty="0">
                          <a:solidFill>
                            <a:srgbClr val="FFFFFF"/>
                          </a:solidFill>
                          <a:effectLst/>
                          <a:latin typeface="Arial" panose="020B0604020202020204" pitchFamily="34" charset="0"/>
                        </a:rPr>
                        <a:t>גידול</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1200"/>
                        </a:spcBef>
                      </a:pPr>
                      <a:r>
                        <a:rPr lang="he-IL" sz="1800" b="1" i="0" u="none" strike="noStrike" dirty="0">
                          <a:solidFill>
                            <a:srgbClr val="FFFFFF"/>
                          </a:solidFill>
                          <a:effectLst/>
                          <a:latin typeface="Arial" panose="020B0604020202020204" pitchFamily="34" charset="0"/>
                        </a:rPr>
                        <a:t>תוצרת ישראל </a:t>
                      </a:r>
                      <a:r>
                        <a:rPr lang="he-IL" sz="1800" b="0" i="0" u="none" strike="noStrike" dirty="0">
                          <a:solidFill>
                            <a:srgbClr val="FFFFFF"/>
                          </a:solidFill>
                          <a:effectLst/>
                          <a:latin typeface="Arial" panose="020B0604020202020204" pitchFamily="34" charset="0"/>
                        </a:rPr>
                        <a:t>מחיר ₪ לטון, (נתוני חקלאי העמק/ תחשיבי </a:t>
                      </a:r>
                      <a:r>
                        <a:rPr lang="he-IL" sz="1800" b="0" i="0" u="none" strike="noStrike" dirty="0" err="1">
                          <a:solidFill>
                            <a:srgbClr val="FFFFFF"/>
                          </a:solidFill>
                          <a:effectLst/>
                          <a:latin typeface="Arial" panose="020B0604020202020204" pitchFamily="34" charset="0"/>
                        </a:rPr>
                        <a:t>שהמ</a:t>
                      </a:r>
                      <a:r>
                        <a:rPr lang="he-IL" sz="1800" b="0" i="0" u="none" strike="noStrike" dirty="0">
                          <a:solidFill>
                            <a:srgbClr val="FFFFFF"/>
                          </a:solidFill>
                          <a:effectLst/>
                          <a:latin typeface="Arial" panose="020B0604020202020204" pitchFamily="34" charset="0"/>
                        </a:rPr>
                        <a:t>)</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1200"/>
                        </a:spcBef>
                      </a:pPr>
                      <a:r>
                        <a:rPr lang="he-IL" sz="1800" b="1" i="0" u="none" strike="noStrike" dirty="0">
                          <a:solidFill>
                            <a:srgbClr val="FFFFFF"/>
                          </a:solidFill>
                          <a:effectLst/>
                          <a:latin typeface="Arial" panose="020B0604020202020204" pitchFamily="34" charset="0"/>
                        </a:rPr>
                        <a:t>יבוא</a:t>
                      </a:r>
                      <a:r>
                        <a:rPr lang="he-IL" sz="1800" b="0" i="0" u="none" strike="noStrike" dirty="0">
                          <a:solidFill>
                            <a:srgbClr val="FFFFFF"/>
                          </a:solidFill>
                          <a:effectLst/>
                          <a:latin typeface="Arial" panose="020B0604020202020204" pitchFamily="34" charset="0"/>
                        </a:rPr>
                        <a:t> </a:t>
                      </a:r>
                    </a:p>
                    <a:p>
                      <a:pPr algn="ctr" rtl="1" fontAlgn="b">
                        <a:lnSpc>
                          <a:spcPct val="100000"/>
                        </a:lnSpc>
                        <a:spcBef>
                          <a:spcPts val="1200"/>
                        </a:spcBef>
                      </a:pPr>
                      <a:r>
                        <a:rPr lang="he-IL" sz="1800" b="0" i="0" u="none" strike="noStrike" dirty="0">
                          <a:solidFill>
                            <a:srgbClr val="FFFFFF"/>
                          </a:solidFill>
                          <a:effectLst/>
                          <a:latin typeface="Arial" panose="020B0604020202020204" pitchFamily="34" charset="0"/>
                        </a:rPr>
                        <a:t>מחיר ש"ח לטון מהמדינה ממנה מייבאים את הכמות הגדולה ביותר (</a:t>
                      </a:r>
                      <a:r>
                        <a:rPr lang="he-IL" sz="1800" b="0" i="0" u="none" strike="noStrike" dirty="0" err="1">
                          <a:solidFill>
                            <a:srgbClr val="FFFFFF"/>
                          </a:solidFill>
                          <a:effectLst/>
                          <a:latin typeface="Arial" panose="020B0604020202020204" pitchFamily="34" charset="0"/>
                        </a:rPr>
                        <a:t>למ"ס</a:t>
                      </a:r>
                      <a:r>
                        <a:rPr lang="he-IL" sz="1800" b="0" i="0" u="none" strike="noStrike" dirty="0">
                          <a:solidFill>
                            <a:srgbClr val="FFFFFF"/>
                          </a:solidFill>
                          <a:effectLst/>
                          <a:latin typeface="Arial" panose="020B0604020202020204" pitchFamily="34" charset="0"/>
                        </a:rPr>
                        <a:t> מחולל סחר חוץ)</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1200"/>
                        </a:spcBef>
                      </a:pPr>
                      <a:r>
                        <a:rPr lang="he-IL" sz="1800" b="0" i="0" u="none" strike="noStrike" dirty="0">
                          <a:solidFill>
                            <a:srgbClr val="FFFFFF"/>
                          </a:solidFill>
                          <a:effectLst/>
                          <a:latin typeface="Arial" panose="020B0604020202020204" pitchFamily="34" charset="0"/>
                        </a:rPr>
                        <a:t>הפרש</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1200"/>
                        </a:spcBef>
                      </a:pPr>
                      <a:r>
                        <a:rPr lang="he-IL" sz="1800" b="0" i="0" u="none" strike="noStrike" dirty="0">
                          <a:solidFill>
                            <a:srgbClr val="FFFFFF"/>
                          </a:solidFill>
                          <a:effectLst/>
                          <a:latin typeface="Arial" panose="020B0604020202020204" pitchFamily="34" charset="0"/>
                        </a:rPr>
                        <a:t>מדינה ממנה </a:t>
                      </a:r>
                      <a:r>
                        <a:rPr lang="he-IL" sz="1800" b="0" i="0" u="none" strike="noStrike" dirty="0" err="1">
                          <a:solidFill>
                            <a:srgbClr val="FFFFFF"/>
                          </a:solidFill>
                          <a:effectLst/>
                          <a:latin typeface="Arial" panose="020B0604020202020204" pitchFamily="34" charset="0"/>
                        </a:rPr>
                        <a:t>מיבאים</a:t>
                      </a:r>
                      <a:r>
                        <a:rPr lang="he-IL" sz="1800" b="0" i="0" u="none" strike="noStrike" dirty="0">
                          <a:solidFill>
                            <a:srgbClr val="FFFFFF"/>
                          </a:solidFill>
                          <a:effectLst/>
                          <a:latin typeface="Arial" panose="020B0604020202020204" pitchFamily="34" charset="0"/>
                        </a:rPr>
                        <a:t> את הכמות הגדולה ביותר</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4481738"/>
                  </a:ext>
                </a:extLst>
              </a:tr>
              <a:tr h="177800">
                <a:tc>
                  <a:txBody>
                    <a:bodyPr/>
                    <a:lstStyle/>
                    <a:p>
                      <a:pPr algn="r" rtl="1" fontAlgn="b">
                        <a:lnSpc>
                          <a:spcPct val="100000"/>
                        </a:lnSpc>
                        <a:spcBef>
                          <a:spcPts val="1200"/>
                        </a:spcBef>
                      </a:pPr>
                      <a:r>
                        <a:rPr lang="he-IL" sz="1800" b="0" i="0" u="none" strike="noStrike" dirty="0">
                          <a:solidFill>
                            <a:srgbClr val="000000"/>
                          </a:solidFill>
                          <a:effectLst/>
                          <a:latin typeface="Arial" panose="020B0604020202020204" pitchFamily="34" charset="0"/>
                        </a:rPr>
                        <a:t>אפונה </a:t>
                      </a:r>
                      <a:r>
                        <a:rPr lang="he-IL" sz="1800" b="0" i="0" u="none" strike="noStrike" dirty="0" err="1">
                          <a:solidFill>
                            <a:srgbClr val="000000"/>
                          </a:solidFill>
                          <a:effectLst/>
                          <a:latin typeface="Arial" panose="020B0604020202020204" pitchFamily="34" charset="0"/>
                        </a:rPr>
                        <a:t>לתעשיה</a:t>
                      </a:r>
                      <a:r>
                        <a:rPr lang="he-IL" sz="1800" b="0" i="0" u="none" strike="noStrike" dirty="0">
                          <a:solidFill>
                            <a:srgbClr val="000000"/>
                          </a:solidFill>
                          <a:effectLst/>
                          <a:latin typeface="Arial" panose="020B0604020202020204" pitchFamily="34" charset="0"/>
                        </a:rPr>
                        <a:t> שימורים/ קפואים</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1,789</a:t>
                      </a:r>
                      <a:r>
                        <a:rPr lang="en-US" sz="1800" b="0" i="0" u="none" strike="noStrike" dirty="0">
                          <a:solidFill>
                            <a:srgbClr val="000000"/>
                          </a:solidFill>
                          <a:effectLst/>
                          <a:latin typeface="Arial" panose="020B0604020202020204" pitchFamily="34" charset="0"/>
                        </a:rPr>
                        <a:t> / 2</a:t>
                      </a:r>
                      <a:r>
                        <a:rPr lang="he-IL" sz="1800" b="0"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Arial" panose="020B0604020202020204" pitchFamily="34" charset="0"/>
                        </a:rPr>
                        <a:t>400</a:t>
                      </a: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endParaRPr lang="he-IL" sz="1800" b="0" i="0" u="none" strike="noStrike" dirty="0">
                        <a:solidFill>
                          <a:srgbClr val="FF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b" latinLnBrk="0" hangingPunct="1">
                        <a:lnSpc>
                          <a:spcPct val="100000"/>
                        </a:lnSpc>
                        <a:spcBef>
                          <a:spcPts val="1200"/>
                        </a:spcBef>
                        <a:spcAft>
                          <a:spcPts val="0"/>
                        </a:spcAft>
                        <a:buClrTx/>
                        <a:buSzTx/>
                        <a:buFontTx/>
                        <a:buNone/>
                        <a:tabLst/>
                        <a:defRPr/>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80490844"/>
                  </a:ext>
                </a:extLst>
              </a:tr>
              <a:tr h="177800">
                <a:tc>
                  <a:txBody>
                    <a:bodyPr/>
                    <a:lstStyle/>
                    <a:p>
                      <a:pPr algn="r" rtl="1" fontAlgn="b">
                        <a:lnSpc>
                          <a:spcPct val="100000"/>
                        </a:lnSpc>
                        <a:spcBef>
                          <a:spcPts val="1200"/>
                        </a:spcBef>
                      </a:pPr>
                      <a:r>
                        <a:rPr lang="he-IL" sz="1800" b="0" i="0" u="none" strike="noStrike" dirty="0">
                          <a:solidFill>
                            <a:srgbClr val="000000"/>
                          </a:solidFill>
                          <a:effectLst/>
                          <a:latin typeface="Arial" panose="020B0604020202020204" pitchFamily="34" charset="0"/>
                        </a:rPr>
                        <a:t>אפונה יבשה</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3,015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b">
                        <a:lnSpc>
                          <a:spcPct val="100000"/>
                        </a:lnSpc>
                        <a:spcBef>
                          <a:spcPts val="1200"/>
                        </a:spcBef>
                      </a:pPr>
                      <a:r>
                        <a:rPr lang="he-IL" sz="1800" b="1" i="0" u="none" strike="noStrike" dirty="0">
                          <a:solidFill>
                            <a:srgbClr val="00B050"/>
                          </a:solidFill>
                          <a:effectLst/>
                          <a:latin typeface="Arial" panose="020B0604020202020204" pitchFamily="34" charset="0"/>
                        </a:rPr>
                        <a:t>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קנדה</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43566290"/>
                  </a:ext>
                </a:extLst>
              </a:tr>
              <a:tr h="177800">
                <a:tc>
                  <a:txBody>
                    <a:bodyPr/>
                    <a:lstStyle/>
                    <a:p>
                      <a:pPr algn="r" rtl="1" fontAlgn="b">
                        <a:lnSpc>
                          <a:spcPct val="100000"/>
                        </a:lnSpc>
                        <a:spcBef>
                          <a:spcPts val="1200"/>
                        </a:spcBef>
                      </a:pPr>
                      <a:r>
                        <a:rPr lang="he-IL" sz="1800" b="0" i="0" u="none" strike="noStrike" dirty="0" err="1">
                          <a:solidFill>
                            <a:srgbClr val="000000"/>
                          </a:solidFill>
                          <a:effectLst/>
                          <a:latin typeface="Arial" panose="020B0604020202020204" pitchFamily="34" charset="0"/>
                        </a:rPr>
                        <a:t>חימצה</a:t>
                      </a:r>
                      <a:endParaRPr lang="he-IL" sz="18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4,000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3,841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en-US" sz="1800" b="1" i="0" u="none" strike="noStrike" dirty="0">
                          <a:solidFill>
                            <a:srgbClr val="FF0000"/>
                          </a:solidFill>
                          <a:effectLst/>
                          <a:latin typeface="Arial" panose="020B0604020202020204" pitchFamily="34" charset="0"/>
                        </a:rPr>
                        <a:t>-4%</a:t>
                      </a:r>
                      <a:endParaRPr lang="he-IL" sz="1800" b="1" i="0" u="none" strike="noStrike" dirty="0">
                        <a:solidFill>
                          <a:srgbClr val="FF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קנדה</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30467466"/>
                  </a:ext>
                </a:extLst>
              </a:tr>
            </a:tbl>
          </a:graphicData>
        </a:graphic>
      </p:graphicFrame>
      <p:sp>
        <p:nvSpPr>
          <p:cNvPr id="6" name="תיבת טקסט 5">
            <a:extLst>
              <a:ext uri="{FF2B5EF4-FFF2-40B4-BE49-F238E27FC236}">
                <a16:creationId xmlns:a16="http://schemas.microsoft.com/office/drawing/2014/main" id="{758EA262-CE9F-0465-9792-166FC2931297}"/>
              </a:ext>
            </a:extLst>
          </p:cNvPr>
          <p:cNvSpPr txBox="1"/>
          <p:nvPr/>
        </p:nvSpPr>
        <p:spPr>
          <a:xfrm>
            <a:off x="788894" y="982309"/>
            <a:ext cx="10650071" cy="1092607"/>
          </a:xfrm>
          <a:prstGeom prst="rect">
            <a:avLst/>
          </a:prstGeom>
          <a:noFill/>
        </p:spPr>
        <p:txBody>
          <a:bodyPr wrap="square" rtlCol="1">
            <a:spAutoFit/>
          </a:bodyPr>
          <a:lstStyle/>
          <a:p>
            <a:pPr>
              <a:spcBef>
                <a:spcPts val="600"/>
              </a:spcBef>
            </a:pPr>
            <a:r>
              <a:rPr lang="he-IL" sz="2000" b="0" i="0" dirty="0">
                <a:solidFill>
                  <a:srgbClr val="222222"/>
                </a:solidFill>
                <a:effectLst/>
                <a:latin typeface="Arial" panose="020B0604020202020204" pitchFamily="34" charset="0"/>
              </a:rPr>
              <a:t>אפונה- המחירים ביבוא משמעותית יותר </a:t>
            </a:r>
            <a:r>
              <a:rPr lang="he-IL" sz="2000" b="0" i="0" u="sng" dirty="0">
                <a:solidFill>
                  <a:srgbClr val="222222"/>
                </a:solidFill>
                <a:effectLst/>
                <a:latin typeface="Arial" panose="020B0604020202020204" pitchFamily="34" charset="0"/>
              </a:rPr>
              <a:t>גבוהים </a:t>
            </a:r>
            <a:r>
              <a:rPr lang="he-IL" sz="2000" b="0" i="0" dirty="0">
                <a:solidFill>
                  <a:srgbClr val="222222"/>
                </a:solidFill>
                <a:effectLst/>
                <a:latin typeface="Arial" panose="020B0604020202020204" pitchFamily="34" charset="0"/>
              </a:rPr>
              <a:t>ממה שחקלאי ישראלי מקבל (ביבוא מדובר באפונה יבשה; יצור מקומי הוא של אפונה לשימורים/ קפואים).</a:t>
            </a:r>
          </a:p>
          <a:p>
            <a:pPr>
              <a:spcBef>
                <a:spcPts val="600"/>
              </a:spcBef>
            </a:pPr>
            <a:r>
              <a:rPr lang="he-IL" sz="2000" b="0" i="0" dirty="0">
                <a:solidFill>
                  <a:srgbClr val="222222"/>
                </a:solidFill>
                <a:effectLst/>
                <a:latin typeface="Arial" panose="020B0604020202020204" pitchFamily="34" charset="0"/>
              </a:rPr>
              <a:t>חומוס - המחירים ביבוא אמנם נמוכים ביחס למה שהחקלאי הישראלי מקבל, אבל לא מאוד משמעותית. </a:t>
            </a:r>
            <a:endParaRPr lang="he-IL" sz="2000" dirty="0"/>
          </a:p>
        </p:txBody>
      </p:sp>
    </p:spTree>
    <p:extLst>
      <p:ext uri="{BB962C8B-B14F-4D97-AF65-F5344CB8AC3E}">
        <p14:creationId xmlns:p14="http://schemas.microsoft.com/office/powerpoint/2010/main" val="3525351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5038165" y="157018"/>
            <a:ext cx="6636599" cy="523220"/>
          </a:xfrm>
          <a:prstGeom prst="rect">
            <a:avLst/>
          </a:prstGeom>
          <a:noFill/>
        </p:spPr>
        <p:txBody>
          <a:bodyPr wrap="square" rtlCol="1">
            <a:spAutoFit/>
          </a:bodyPr>
          <a:lstStyle/>
          <a:p>
            <a:r>
              <a:rPr lang="he-IL" sz="2800" b="1" dirty="0"/>
              <a:t>אפונה: התחרותיות מול יבוא</a:t>
            </a:r>
          </a:p>
        </p:txBody>
      </p:sp>
      <p:graphicFrame>
        <p:nvGraphicFramePr>
          <p:cNvPr id="10" name="טבלה 9">
            <a:extLst>
              <a:ext uri="{FF2B5EF4-FFF2-40B4-BE49-F238E27FC236}">
                <a16:creationId xmlns:a16="http://schemas.microsoft.com/office/drawing/2014/main" id="{2F0EB60D-F311-790B-43A8-8F587967EF16}"/>
              </a:ext>
            </a:extLst>
          </p:cNvPr>
          <p:cNvGraphicFramePr>
            <a:graphicFrameLocks noGrp="1"/>
          </p:cNvGraphicFramePr>
          <p:nvPr/>
        </p:nvGraphicFramePr>
        <p:xfrm>
          <a:off x="3254187" y="916614"/>
          <a:ext cx="5324011" cy="5039360"/>
        </p:xfrm>
        <a:graphic>
          <a:graphicData uri="http://schemas.openxmlformats.org/drawingml/2006/table">
            <a:tbl>
              <a:tblPr rtl="1"/>
              <a:tblGrid>
                <a:gridCol w="1852678">
                  <a:extLst>
                    <a:ext uri="{9D8B030D-6E8A-4147-A177-3AD203B41FA5}">
                      <a16:colId xmlns:a16="http://schemas.microsoft.com/office/drawing/2014/main" val="2722738818"/>
                    </a:ext>
                  </a:extLst>
                </a:gridCol>
                <a:gridCol w="1326127">
                  <a:extLst>
                    <a:ext uri="{9D8B030D-6E8A-4147-A177-3AD203B41FA5}">
                      <a16:colId xmlns:a16="http://schemas.microsoft.com/office/drawing/2014/main" val="139606542"/>
                    </a:ext>
                  </a:extLst>
                </a:gridCol>
                <a:gridCol w="780075">
                  <a:extLst>
                    <a:ext uri="{9D8B030D-6E8A-4147-A177-3AD203B41FA5}">
                      <a16:colId xmlns:a16="http://schemas.microsoft.com/office/drawing/2014/main" val="2886555661"/>
                    </a:ext>
                  </a:extLst>
                </a:gridCol>
                <a:gridCol w="1365131">
                  <a:extLst>
                    <a:ext uri="{9D8B030D-6E8A-4147-A177-3AD203B41FA5}">
                      <a16:colId xmlns:a16="http://schemas.microsoft.com/office/drawing/2014/main" val="1640805317"/>
                    </a:ext>
                  </a:extLst>
                </a:gridCol>
              </a:tblGrid>
              <a:tr h="196850">
                <a:tc>
                  <a:txBody>
                    <a:bodyPr/>
                    <a:lstStyle/>
                    <a:p>
                      <a:pPr algn="ctr" rtl="1" fontAlgn="ctr"/>
                      <a:r>
                        <a:rPr lang="he-IL" sz="1800" b="1" i="0" u="none" strike="noStrike" dirty="0">
                          <a:solidFill>
                            <a:srgbClr val="000000"/>
                          </a:solidFill>
                          <a:effectLst/>
                          <a:latin typeface="Arial" panose="020B0604020202020204" pitchFamily="34" charset="0"/>
                        </a:rPr>
                        <a:t>ארץ ממנה מייבאים</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he-IL" sz="1800" b="1" i="0" u="none" strike="noStrike" dirty="0">
                          <a:solidFill>
                            <a:srgbClr val="000000"/>
                          </a:solidFill>
                          <a:effectLst/>
                          <a:latin typeface="Arial" panose="020B0604020202020204" pitchFamily="34" charset="0"/>
                        </a:rPr>
                        <a:t>כמות שיובאה ב2022, ק"ג</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he-IL" sz="1800" b="1" i="0" u="none" strike="noStrike" dirty="0">
                          <a:solidFill>
                            <a:srgbClr val="000000"/>
                          </a:solidFill>
                          <a:effectLst/>
                          <a:latin typeface="Arial" panose="020B0604020202020204" pitchFamily="34" charset="0"/>
                        </a:rPr>
                        <a:t>ערך כולל אלפי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b"/>
                      <a:r>
                        <a:rPr lang="he-IL" sz="1800" b="1" i="0" u="none" strike="noStrike" dirty="0">
                          <a:solidFill>
                            <a:srgbClr val="000000"/>
                          </a:solidFill>
                          <a:effectLst/>
                          <a:latin typeface="Arial" panose="020B0604020202020204" pitchFamily="34" charset="0"/>
                        </a:rPr>
                        <a:t>מחיר ₪ לטון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6264752"/>
                  </a:ext>
                </a:extLst>
              </a:tr>
              <a:tr h="196850">
                <a:tc>
                  <a:txBody>
                    <a:bodyPr/>
                    <a:lstStyle/>
                    <a:p>
                      <a:pPr algn="ctr" rtl="1" fontAlgn="ctr"/>
                      <a:r>
                        <a:rPr lang="he-IL" sz="1800" b="0" i="0" u="none" strike="noStrike">
                          <a:solidFill>
                            <a:srgbClr val="000000"/>
                          </a:solidFill>
                          <a:effectLst/>
                          <a:latin typeface="Arial" panose="020B0604020202020204" pitchFamily="34" charset="0"/>
                        </a:rPr>
                        <a:t>הולנד</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375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8960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1508345"/>
                  </a:ext>
                </a:extLst>
              </a:tr>
              <a:tr h="196850">
                <a:tc>
                  <a:txBody>
                    <a:bodyPr/>
                    <a:lstStyle/>
                    <a:p>
                      <a:pPr algn="ctr" rtl="1" fontAlgn="ctr"/>
                      <a:r>
                        <a:rPr lang="he-IL" sz="1800" b="0" i="0" u="none" strike="noStrike">
                          <a:solidFill>
                            <a:srgbClr val="000000"/>
                          </a:solidFill>
                          <a:effectLst/>
                          <a:latin typeface="Arial" panose="020B0604020202020204" pitchFamily="34" charset="0"/>
                        </a:rPr>
                        <a:t>איטליה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4,701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7862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256713"/>
                  </a:ext>
                </a:extLst>
              </a:tr>
              <a:tr h="196850">
                <a:tc>
                  <a:txBody>
                    <a:bodyPr/>
                    <a:lstStyle/>
                    <a:p>
                      <a:pPr algn="ctr" rtl="1" fontAlgn="ctr"/>
                      <a:r>
                        <a:rPr lang="he-IL" sz="1800" b="0" i="0" u="none" strike="noStrike">
                          <a:solidFill>
                            <a:srgbClr val="000000"/>
                          </a:solidFill>
                          <a:effectLst/>
                          <a:latin typeface="Arial" panose="020B0604020202020204" pitchFamily="34" charset="0"/>
                        </a:rPr>
                        <a:t>גרמניה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104,201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6094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308823"/>
                  </a:ext>
                </a:extLst>
              </a:tr>
              <a:tr h="196850">
                <a:tc>
                  <a:txBody>
                    <a:bodyPr/>
                    <a:lstStyle/>
                    <a:p>
                      <a:pPr algn="ctr" rtl="1" fontAlgn="ctr"/>
                      <a:r>
                        <a:rPr lang="he-IL" sz="1800" b="0" i="0" u="none" strike="noStrike">
                          <a:solidFill>
                            <a:srgbClr val="000000"/>
                          </a:solidFill>
                          <a:effectLst/>
                          <a:latin typeface="Arial" panose="020B0604020202020204" pitchFamily="34" charset="0"/>
                        </a:rPr>
                        <a:t>הודו</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7,370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5927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09900"/>
                  </a:ext>
                </a:extLst>
              </a:tr>
              <a:tr h="196850">
                <a:tc>
                  <a:txBody>
                    <a:bodyPr/>
                    <a:lstStyle/>
                    <a:p>
                      <a:pPr algn="ctr" rtl="1" fontAlgn="ctr"/>
                      <a:r>
                        <a:rPr lang="he-IL" sz="1800" b="0" i="0" u="none" strike="noStrike">
                          <a:solidFill>
                            <a:srgbClr val="000000"/>
                          </a:solidFill>
                          <a:effectLst/>
                          <a:latin typeface="Arial" panose="020B0604020202020204" pitchFamily="34" charset="0"/>
                        </a:rPr>
                        <a:t>הונגריה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71,791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4914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6023352"/>
                  </a:ext>
                </a:extLst>
              </a:tr>
              <a:tr h="196850">
                <a:tc>
                  <a:txBody>
                    <a:bodyPr/>
                    <a:lstStyle/>
                    <a:p>
                      <a:pPr algn="ctr" rtl="1" fontAlgn="ctr"/>
                      <a:r>
                        <a:rPr lang="he-IL" sz="1800" b="0" i="0" u="none" strike="noStrike">
                          <a:solidFill>
                            <a:srgbClr val="000000"/>
                          </a:solidFill>
                          <a:effectLst/>
                          <a:latin typeface="Arial" panose="020B0604020202020204" pitchFamily="34" charset="0"/>
                        </a:rPr>
                        <a:t>צרפת</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95,579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4711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582876"/>
                  </a:ext>
                </a:extLst>
              </a:tr>
              <a:tr h="196850">
                <a:tc>
                  <a:txBody>
                    <a:bodyPr/>
                    <a:lstStyle/>
                    <a:p>
                      <a:pPr algn="ctr" rtl="1" fontAlgn="ctr"/>
                      <a:r>
                        <a:rPr lang="he-IL" sz="1800" b="0" i="0" u="none" strike="noStrike">
                          <a:solidFill>
                            <a:srgbClr val="000000"/>
                          </a:solidFill>
                          <a:effectLst/>
                          <a:latin typeface="Arial" panose="020B0604020202020204" pitchFamily="34" charset="0"/>
                        </a:rPr>
                        <a:t>רוסיה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21,668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4652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717514"/>
                  </a:ext>
                </a:extLst>
              </a:tr>
              <a:tr h="196850">
                <a:tc>
                  <a:txBody>
                    <a:bodyPr/>
                    <a:lstStyle/>
                    <a:p>
                      <a:pPr algn="ctr" rtl="1" fontAlgn="ctr"/>
                      <a:r>
                        <a:rPr lang="he-IL" sz="1800" b="0" i="0" u="none" strike="noStrike">
                          <a:solidFill>
                            <a:srgbClr val="000000"/>
                          </a:solidFill>
                          <a:effectLst/>
                          <a:latin typeface="Arial" panose="020B0604020202020204" pitchFamily="34" charset="0"/>
                        </a:rPr>
                        <a:t>הממלכה המאוחדת</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dirty="0">
                          <a:solidFill>
                            <a:srgbClr val="000000"/>
                          </a:solidFill>
                          <a:effectLst/>
                          <a:latin typeface="Arial" panose="020B0604020202020204" pitchFamily="34" charset="0"/>
                        </a:rPr>
                        <a:t>23,133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3341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083436"/>
                  </a:ext>
                </a:extLst>
              </a:tr>
              <a:tr h="196850">
                <a:tc>
                  <a:txBody>
                    <a:bodyPr/>
                    <a:lstStyle/>
                    <a:p>
                      <a:pPr algn="ctr" rtl="1" fontAlgn="ctr"/>
                      <a:r>
                        <a:rPr lang="he-IL" sz="1800" b="0" i="0" u="none" strike="noStrike">
                          <a:solidFill>
                            <a:srgbClr val="000000"/>
                          </a:solidFill>
                          <a:effectLst/>
                          <a:latin typeface="Arial" panose="020B0604020202020204" pitchFamily="34" charset="0"/>
                        </a:rPr>
                        <a:t>קנדה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1,541,339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1,383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3015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286319"/>
                  </a:ext>
                </a:extLst>
              </a:tr>
              <a:tr h="196850">
                <a:tc>
                  <a:txBody>
                    <a:bodyPr/>
                    <a:lstStyle/>
                    <a:p>
                      <a:pPr algn="ctr" rtl="1" fontAlgn="ctr"/>
                      <a:r>
                        <a:rPr lang="he-IL" sz="1800" b="0" i="0" u="none" strike="noStrike">
                          <a:solidFill>
                            <a:srgbClr val="000000"/>
                          </a:solidFill>
                          <a:effectLst/>
                          <a:latin typeface="Arial" panose="020B0604020202020204" pitchFamily="34" charset="0"/>
                        </a:rPr>
                        <a:t>אוקראינה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115,969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2695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3865246"/>
                  </a:ext>
                </a:extLst>
              </a:tr>
              <a:tr h="196850">
                <a:tc>
                  <a:txBody>
                    <a:bodyPr/>
                    <a:lstStyle/>
                    <a:p>
                      <a:pPr algn="ctr" rtl="1" fontAlgn="ctr"/>
                      <a:r>
                        <a:rPr lang="he-IL" sz="1800" b="0" i="0" u="none" strike="noStrike">
                          <a:solidFill>
                            <a:srgbClr val="000000"/>
                          </a:solidFill>
                          <a:effectLst/>
                          <a:latin typeface="Arial" panose="020B0604020202020204" pitchFamily="34" charset="0"/>
                        </a:rPr>
                        <a:t>איחוד האמירויות</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3,000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2240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6509910"/>
                  </a:ext>
                </a:extLst>
              </a:tr>
              <a:tr h="196850">
                <a:tc>
                  <a:txBody>
                    <a:bodyPr/>
                    <a:lstStyle/>
                    <a:p>
                      <a:pPr algn="ctr" rtl="1" fontAlgn="ctr"/>
                      <a:r>
                        <a:rPr lang="he-IL" sz="1800" b="0" i="0" u="none" strike="noStrike">
                          <a:solidFill>
                            <a:srgbClr val="000000"/>
                          </a:solidFill>
                          <a:effectLst/>
                          <a:latin typeface="Arial" panose="020B0604020202020204" pitchFamily="34" charset="0"/>
                        </a:rPr>
                        <a:t>ספרד</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24,000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2100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2377083"/>
                  </a:ext>
                </a:extLst>
              </a:tr>
              <a:tr h="196850">
                <a:tc>
                  <a:txBody>
                    <a:bodyPr/>
                    <a:lstStyle/>
                    <a:p>
                      <a:pPr algn="ctr" rtl="1" fontAlgn="ctr"/>
                      <a:r>
                        <a:rPr lang="he-IL" sz="1800" b="0" i="0" u="none" strike="noStrike">
                          <a:solidFill>
                            <a:srgbClr val="000000"/>
                          </a:solidFill>
                          <a:effectLst/>
                          <a:latin typeface="Arial" panose="020B0604020202020204" pitchFamily="34" charset="0"/>
                        </a:rPr>
                        <a:t>טורקייה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237,844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2063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525261"/>
                  </a:ext>
                </a:extLst>
              </a:tr>
              <a:tr h="196850">
                <a:tc>
                  <a:txBody>
                    <a:bodyPr/>
                    <a:lstStyle/>
                    <a:p>
                      <a:pPr algn="ctr" rtl="1" fontAlgn="ctr"/>
                      <a:r>
                        <a:rPr lang="he-IL" sz="1800" b="0" i="0" u="none" strike="noStrike">
                          <a:solidFill>
                            <a:srgbClr val="000000"/>
                          </a:solidFill>
                          <a:effectLst/>
                          <a:latin typeface="Arial" panose="020B0604020202020204" pitchFamily="34" charset="0"/>
                        </a:rPr>
                        <a:t>פולין</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53,910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1683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751065"/>
                  </a:ext>
                </a:extLst>
              </a:tr>
              <a:tr h="196850">
                <a:tc>
                  <a:txBody>
                    <a:bodyPr/>
                    <a:lstStyle/>
                    <a:p>
                      <a:pPr algn="ctr" rtl="1" fontAlgn="ctr"/>
                      <a:r>
                        <a:rPr lang="he-IL" sz="1800" b="0" i="0" u="none" strike="noStrike">
                          <a:solidFill>
                            <a:srgbClr val="000000"/>
                          </a:solidFill>
                          <a:effectLst/>
                          <a:latin typeface="Arial" panose="020B0604020202020204" pitchFamily="34" charset="0"/>
                        </a:rPr>
                        <a:t>ארצות הברית</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dirty="0">
                          <a:solidFill>
                            <a:srgbClr val="000000"/>
                          </a:solidFill>
                          <a:effectLst/>
                          <a:latin typeface="Arial" panose="020B0604020202020204" pitchFamily="34" charset="0"/>
                        </a:rPr>
                        <a:t>622,748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dirty="0">
                          <a:solidFill>
                            <a:srgbClr val="000000"/>
                          </a:solidFill>
                          <a:effectLst/>
                          <a:latin typeface="Arial" panose="020B0604020202020204" pitchFamily="34" charset="0"/>
                        </a:rPr>
                        <a:t>572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839220"/>
                  </a:ext>
                </a:extLst>
              </a:tr>
            </a:tbl>
          </a:graphicData>
        </a:graphic>
      </p:graphicFrame>
      <p:sp>
        <p:nvSpPr>
          <p:cNvPr id="11" name="בועת דיבור: מלבן 10">
            <a:extLst>
              <a:ext uri="{FF2B5EF4-FFF2-40B4-BE49-F238E27FC236}">
                <a16:creationId xmlns:a16="http://schemas.microsoft.com/office/drawing/2014/main" id="{45DADDED-5465-2E86-93B1-468BE67866F5}"/>
              </a:ext>
            </a:extLst>
          </p:cNvPr>
          <p:cNvSpPr/>
          <p:nvPr/>
        </p:nvSpPr>
        <p:spPr>
          <a:xfrm>
            <a:off x="286327" y="3924857"/>
            <a:ext cx="2402541" cy="1006489"/>
          </a:xfrm>
          <a:prstGeom prst="wedgeRectCallout">
            <a:avLst>
              <a:gd name="adj1" fmla="val 76555"/>
              <a:gd name="adj2" fmla="val 11989"/>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t>המחיר  בישראל,</a:t>
            </a:r>
          </a:p>
          <a:p>
            <a:pPr algn="ctr"/>
            <a:r>
              <a:rPr lang="he-IL" dirty="0"/>
              <a:t>2,400 ₪ לטון עבור אפונה </a:t>
            </a:r>
            <a:r>
              <a:rPr lang="he-IL" dirty="0" err="1"/>
              <a:t>טריה</a:t>
            </a:r>
            <a:r>
              <a:rPr lang="he-IL" dirty="0"/>
              <a:t> לשימורים/ קפואים</a:t>
            </a:r>
          </a:p>
        </p:txBody>
      </p:sp>
      <p:sp>
        <p:nvSpPr>
          <p:cNvPr id="12" name="תיבת טקסט 11">
            <a:extLst>
              <a:ext uri="{FF2B5EF4-FFF2-40B4-BE49-F238E27FC236}">
                <a16:creationId xmlns:a16="http://schemas.microsoft.com/office/drawing/2014/main" id="{FF39886C-AACD-6041-3110-5E4EA80FD722}"/>
              </a:ext>
            </a:extLst>
          </p:cNvPr>
          <p:cNvSpPr txBox="1"/>
          <p:nvPr/>
        </p:nvSpPr>
        <p:spPr>
          <a:xfrm>
            <a:off x="8703705" y="3915684"/>
            <a:ext cx="3291073" cy="2031325"/>
          </a:xfrm>
          <a:prstGeom prst="rect">
            <a:avLst/>
          </a:prstGeom>
          <a:noFill/>
        </p:spPr>
        <p:txBody>
          <a:bodyPr wrap="square" rtlCol="1">
            <a:spAutoFit/>
          </a:bodyPr>
          <a:lstStyle/>
          <a:p>
            <a:r>
              <a:rPr lang="he-IL" dirty="0"/>
              <a:t>מקור: </a:t>
            </a:r>
            <a:r>
              <a:rPr lang="he-IL" dirty="0" err="1"/>
              <a:t>הלמ"ס</a:t>
            </a:r>
            <a:r>
              <a:rPr lang="he-IL" dirty="0"/>
              <a:t>, מחולל דוחות יבוא ויצוא. </a:t>
            </a:r>
          </a:p>
          <a:p>
            <a:r>
              <a:rPr lang="he-IL" dirty="0"/>
              <a:t>הנתונים ל2022. </a:t>
            </a:r>
          </a:p>
          <a:p>
            <a:r>
              <a:rPr lang="he-IL" dirty="0"/>
              <a:t>יבוא- אפונה יבשה; מחיר בישראל לאפונה לקפואים/ שימורים. </a:t>
            </a:r>
          </a:p>
          <a:p>
            <a:r>
              <a:rPr lang="he-IL" dirty="0"/>
              <a:t>מחיר בש"ח לפי שער ממוצע לשנת 2022 3.36 ₪ = 1$</a:t>
            </a:r>
          </a:p>
        </p:txBody>
      </p:sp>
    </p:spTree>
    <p:extLst>
      <p:ext uri="{BB962C8B-B14F-4D97-AF65-F5344CB8AC3E}">
        <p14:creationId xmlns:p14="http://schemas.microsoft.com/office/powerpoint/2010/main" val="1361009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383383" y="157018"/>
            <a:ext cx="5291381" cy="523220"/>
          </a:xfrm>
          <a:prstGeom prst="rect">
            <a:avLst/>
          </a:prstGeom>
          <a:noFill/>
        </p:spPr>
        <p:txBody>
          <a:bodyPr wrap="square" rtlCol="1">
            <a:spAutoFit/>
          </a:bodyPr>
          <a:lstStyle/>
          <a:p>
            <a:r>
              <a:rPr lang="he-IL" sz="2800" b="1" dirty="0"/>
              <a:t>תזכורת – נושאים לבדיקה </a:t>
            </a:r>
            <a:r>
              <a:rPr lang="he-IL" sz="2800" b="1" dirty="0" err="1"/>
              <a:t>בתכנית</a:t>
            </a:r>
            <a:endParaRPr lang="he-IL" sz="2800" b="1" dirty="0"/>
          </a:p>
        </p:txBody>
      </p:sp>
      <p:graphicFrame>
        <p:nvGraphicFramePr>
          <p:cNvPr id="5" name="טבלה 4">
            <a:extLst>
              <a:ext uri="{FF2B5EF4-FFF2-40B4-BE49-F238E27FC236}">
                <a16:creationId xmlns:a16="http://schemas.microsoft.com/office/drawing/2014/main" id="{8B9AFD90-10CA-4691-3939-DC09BCCCF8B5}"/>
              </a:ext>
            </a:extLst>
          </p:cNvPr>
          <p:cNvGraphicFramePr>
            <a:graphicFrameLocks noGrp="1"/>
          </p:cNvGraphicFramePr>
          <p:nvPr>
            <p:extLst>
              <p:ext uri="{D42A27DB-BD31-4B8C-83A1-F6EECF244321}">
                <p14:modId xmlns:p14="http://schemas.microsoft.com/office/powerpoint/2010/main" val="2311379533"/>
              </p:ext>
            </p:extLst>
          </p:nvPr>
        </p:nvGraphicFramePr>
        <p:xfrm>
          <a:off x="513806" y="1151955"/>
          <a:ext cx="11244612" cy="3886200"/>
        </p:xfrm>
        <a:graphic>
          <a:graphicData uri="http://schemas.openxmlformats.org/drawingml/2006/table">
            <a:tbl>
              <a:tblPr rtl="1" firstRow="1" firstCol="1" bandRow="1">
                <a:tableStyleId>{93296810-A885-4BE3-A3E7-6D5BEEA58F35}</a:tableStyleId>
              </a:tblPr>
              <a:tblGrid>
                <a:gridCol w="8997801">
                  <a:extLst>
                    <a:ext uri="{9D8B030D-6E8A-4147-A177-3AD203B41FA5}">
                      <a16:colId xmlns:a16="http://schemas.microsoft.com/office/drawing/2014/main" val="810549047"/>
                    </a:ext>
                  </a:extLst>
                </a:gridCol>
                <a:gridCol w="2246811">
                  <a:extLst>
                    <a:ext uri="{9D8B030D-6E8A-4147-A177-3AD203B41FA5}">
                      <a16:colId xmlns:a16="http://schemas.microsoft.com/office/drawing/2014/main" val="3401043428"/>
                    </a:ext>
                  </a:extLst>
                </a:gridCol>
              </a:tblGrid>
              <a:tr h="0">
                <a:tc>
                  <a:txBody>
                    <a:bodyPr/>
                    <a:lstStyle/>
                    <a:p>
                      <a:pPr indent="0" algn="r" rtl="1">
                        <a:lnSpc>
                          <a:spcPct val="100000"/>
                        </a:lnSpc>
                        <a:spcBef>
                          <a:spcPts val="1800"/>
                        </a:spcBef>
                        <a:spcAft>
                          <a:spcPts val="1200"/>
                        </a:spcAft>
                      </a:pPr>
                      <a:r>
                        <a:rPr lang="he-IL" sz="1800" b="0" dirty="0">
                          <a:solidFill>
                            <a:schemeClr val="tx1"/>
                          </a:solidFill>
                          <a:effectLst/>
                        </a:rPr>
                        <a:t>נושא</a:t>
                      </a:r>
                    </a:p>
                  </a:txBody>
                  <a:tcPr marL="55394" marR="55394" marT="0" marB="0">
                    <a:solidFill>
                      <a:schemeClr val="accent6">
                        <a:lumMod val="40000"/>
                        <a:lumOff val="60000"/>
                      </a:schemeClr>
                    </a:solidFill>
                  </a:tcPr>
                </a:tc>
                <a:tc>
                  <a:txBody>
                    <a:bodyPr/>
                    <a:lstStyle/>
                    <a:p>
                      <a:pPr indent="0" algn="r" rtl="1">
                        <a:lnSpc>
                          <a:spcPct val="100000"/>
                        </a:lnSpc>
                        <a:spcBef>
                          <a:spcPts val="1800"/>
                        </a:spcBef>
                        <a:spcAft>
                          <a:spcPts val="1200"/>
                        </a:spcAft>
                      </a:pPr>
                      <a:r>
                        <a:rPr lang="he-IL" sz="1800" b="0" dirty="0">
                          <a:solidFill>
                            <a:schemeClr val="tx1"/>
                          </a:solidFill>
                          <a:effectLst/>
                        </a:rPr>
                        <a:t>לוח זמנים</a:t>
                      </a:r>
                    </a:p>
                  </a:txBody>
                  <a:tcPr marL="55394" marR="55394" marT="0" marB="0">
                    <a:solidFill>
                      <a:schemeClr val="accent6">
                        <a:lumMod val="40000"/>
                        <a:lumOff val="60000"/>
                      </a:schemeClr>
                    </a:solidFill>
                  </a:tcPr>
                </a:tc>
                <a:extLst>
                  <a:ext uri="{0D108BD9-81ED-4DB2-BD59-A6C34878D82A}">
                    <a16:rowId xmlns:a16="http://schemas.microsoft.com/office/drawing/2014/main" val="2756362182"/>
                  </a:ext>
                </a:extLst>
              </a:tr>
              <a:tr h="0">
                <a:tc>
                  <a:txBody>
                    <a:bodyPr/>
                    <a:lstStyle/>
                    <a:p>
                      <a:pPr indent="0" algn="r" rtl="1">
                        <a:lnSpc>
                          <a:spcPct val="100000"/>
                        </a:lnSpc>
                        <a:spcBef>
                          <a:spcPts val="1800"/>
                        </a:spcBef>
                        <a:spcAft>
                          <a:spcPts val="1200"/>
                        </a:spcAft>
                      </a:pPr>
                      <a:r>
                        <a:rPr lang="he-IL" sz="1800" b="0" dirty="0">
                          <a:solidFill>
                            <a:schemeClr val="tx1"/>
                          </a:solidFill>
                          <a:effectLst/>
                        </a:rPr>
                        <a:t>בחינת גידולים עתידיים על רקע שינוי האקלים ומגמות נוספות במדינות המתחרות בגידולים האופייניים לעמקים, על רקע תוספת </a:t>
                      </a:r>
                      <a:r>
                        <a:rPr lang="he-IL" sz="1800" b="0" dirty="0" err="1">
                          <a:solidFill>
                            <a:schemeClr val="tx1"/>
                          </a:solidFill>
                          <a:effectLst/>
                        </a:rPr>
                        <a:t>הקולחין</a:t>
                      </a:r>
                      <a:r>
                        <a:rPr lang="he-IL" sz="1800" b="0" dirty="0">
                          <a:solidFill>
                            <a:schemeClr val="tx1"/>
                          </a:solidFill>
                          <a:effectLst/>
                        </a:rPr>
                        <a:t> המתוכננת בעמקים, ואפשרות לקידום דו-גידול, בטווח בינוני וארוך</a:t>
                      </a:r>
                    </a:p>
                    <a:p>
                      <a:pPr indent="0" algn="r" rtl="1">
                        <a:lnSpc>
                          <a:spcPct val="100000"/>
                        </a:lnSpc>
                        <a:spcBef>
                          <a:spcPts val="1800"/>
                        </a:spcBef>
                        <a:spcAft>
                          <a:spcPts val="1200"/>
                        </a:spcAft>
                      </a:pPr>
                      <a:endParaRPr lang="he-IL" sz="1800" b="0" dirty="0">
                        <a:solidFill>
                          <a:schemeClr val="tx1"/>
                        </a:solidFill>
                        <a:effectLst/>
                      </a:endParaRPr>
                    </a:p>
                  </a:txBody>
                  <a:tcPr marL="55394" marR="55394" marT="0" marB="0">
                    <a:solidFill>
                      <a:schemeClr val="accent2">
                        <a:lumMod val="20000"/>
                        <a:lumOff val="80000"/>
                      </a:schemeClr>
                    </a:solidFill>
                  </a:tcPr>
                </a:tc>
                <a:tc>
                  <a:txBody>
                    <a:bodyPr/>
                    <a:lstStyle/>
                    <a:p>
                      <a:pPr indent="0" algn="r" rtl="1">
                        <a:lnSpc>
                          <a:spcPct val="100000"/>
                        </a:lnSpc>
                        <a:spcBef>
                          <a:spcPts val="1800"/>
                        </a:spcBef>
                        <a:spcAft>
                          <a:spcPts val="1200"/>
                        </a:spcAft>
                      </a:pPr>
                      <a:r>
                        <a:rPr lang="he-IL" sz="1800" b="0" dirty="0">
                          <a:solidFill>
                            <a:schemeClr val="tx1"/>
                          </a:solidFill>
                          <a:effectLst/>
                        </a:rPr>
                        <a:t>יוני-יולי 2023</a:t>
                      </a:r>
                    </a:p>
                  </a:txBody>
                  <a:tcPr marL="55394" marR="55394" marT="0" marB="0">
                    <a:solidFill>
                      <a:schemeClr val="accent2">
                        <a:lumMod val="20000"/>
                        <a:lumOff val="80000"/>
                      </a:schemeClr>
                    </a:solidFill>
                  </a:tcPr>
                </a:tc>
                <a:extLst>
                  <a:ext uri="{0D108BD9-81ED-4DB2-BD59-A6C34878D82A}">
                    <a16:rowId xmlns:a16="http://schemas.microsoft.com/office/drawing/2014/main" val="2483625119"/>
                  </a:ext>
                </a:extLst>
              </a:tr>
              <a:tr h="324000">
                <a:tc>
                  <a:txBody>
                    <a:bodyPr/>
                    <a:lstStyle/>
                    <a:p>
                      <a:pPr indent="0" algn="r" rtl="1">
                        <a:lnSpc>
                          <a:spcPct val="100000"/>
                        </a:lnSpc>
                        <a:spcBef>
                          <a:spcPts val="1800"/>
                        </a:spcBef>
                        <a:spcAft>
                          <a:spcPts val="1200"/>
                        </a:spcAft>
                      </a:pPr>
                      <a:r>
                        <a:rPr lang="he-IL" sz="1800" b="0" dirty="0">
                          <a:solidFill>
                            <a:schemeClr val="tx1"/>
                          </a:solidFill>
                          <a:effectLst/>
                        </a:rPr>
                        <a:t>בחינת גידולים עתידיים על רקע מגמות בביקוש למזון, כולל ממשקים עם ענפי בעלי חיים (מספוא, תחליפים למזון מהחי), עבודה מול תעשיות המזון ובחינה של תמהיל והתפלגות מומלצת לענפים החקלאיים, לטובת פיזור סיכונים</a:t>
                      </a:r>
                    </a:p>
                    <a:p>
                      <a:pPr indent="0" algn="r" rtl="1">
                        <a:lnSpc>
                          <a:spcPct val="100000"/>
                        </a:lnSpc>
                        <a:spcBef>
                          <a:spcPts val="1800"/>
                        </a:spcBef>
                        <a:spcAft>
                          <a:spcPts val="1200"/>
                        </a:spcAft>
                      </a:pPr>
                      <a:endParaRPr lang="he-IL" sz="1800" b="0" dirty="0">
                        <a:solidFill>
                          <a:schemeClr val="tx1"/>
                        </a:solidFill>
                        <a:effectLst/>
                      </a:endParaRPr>
                    </a:p>
                  </a:txBody>
                  <a:tcPr marL="55394" marR="55394" marT="0" marB="0">
                    <a:solidFill>
                      <a:schemeClr val="accent6">
                        <a:lumMod val="40000"/>
                        <a:lumOff val="60000"/>
                      </a:schemeClr>
                    </a:solidFill>
                  </a:tcPr>
                </a:tc>
                <a:tc>
                  <a:txBody>
                    <a:bodyPr/>
                    <a:lstStyle/>
                    <a:p>
                      <a:pPr indent="0" algn="r" rtl="1">
                        <a:lnSpc>
                          <a:spcPct val="100000"/>
                        </a:lnSpc>
                        <a:spcBef>
                          <a:spcPts val="1800"/>
                        </a:spcBef>
                        <a:spcAft>
                          <a:spcPts val="1200"/>
                        </a:spcAft>
                      </a:pPr>
                      <a:r>
                        <a:rPr lang="he-IL" sz="1800" b="0" dirty="0">
                          <a:solidFill>
                            <a:schemeClr val="tx1"/>
                          </a:solidFill>
                          <a:effectLst/>
                        </a:rPr>
                        <a:t>אוגוסט-אוקטובר 2023</a:t>
                      </a:r>
                    </a:p>
                  </a:txBody>
                  <a:tcPr marL="55394" marR="55394" marT="0" marB="0">
                    <a:solidFill>
                      <a:schemeClr val="accent6">
                        <a:lumMod val="40000"/>
                        <a:lumOff val="60000"/>
                      </a:schemeClr>
                    </a:solidFill>
                  </a:tcPr>
                </a:tc>
                <a:extLst>
                  <a:ext uri="{0D108BD9-81ED-4DB2-BD59-A6C34878D82A}">
                    <a16:rowId xmlns:a16="http://schemas.microsoft.com/office/drawing/2014/main" val="2895102693"/>
                  </a:ext>
                </a:extLst>
              </a:tr>
              <a:tr h="324000">
                <a:tc>
                  <a:txBody>
                    <a:bodyPr/>
                    <a:lstStyle/>
                    <a:p>
                      <a:pPr indent="0" algn="r" rtl="1">
                        <a:lnSpc>
                          <a:spcPct val="100000"/>
                        </a:lnSpc>
                        <a:spcBef>
                          <a:spcPts val="1800"/>
                        </a:spcBef>
                        <a:spcAft>
                          <a:spcPts val="1200"/>
                        </a:spcAft>
                      </a:pPr>
                      <a:r>
                        <a:rPr lang="he-IL" sz="1800" b="0" dirty="0">
                          <a:solidFill>
                            <a:schemeClr val="tx1"/>
                          </a:solidFill>
                          <a:effectLst/>
                        </a:rPr>
                        <a:t>גידולי </a:t>
                      </a:r>
                      <a:r>
                        <a:rPr lang="he-IL" sz="1800" b="0" u="sng" dirty="0">
                          <a:solidFill>
                            <a:schemeClr val="tx1"/>
                          </a:solidFill>
                          <a:effectLst/>
                        </a:rPr>
                        <a:t>מאסה</a:t>
                      </a:r>
                      <a:r>
                        <a:rPr lang="he-IL" sz="1800" b="0" dirty="0">
                          <a:solidFill>
                            <a:schemeClr val="tx1"/>
                          </a:solidFill>
                          <a:effectLst/>
                        </a:rPr>
                        <a:t> לתעשיית התרופות, קוסמטיקה, תוספי תזונה</a:t>
                      </a:r>
                    </a:p>
                    <a:p>
                      <a:pPr indent="0" algn="r" rtl="1">
                        <a:lnSpc>
                          <a:spcPct val="100000"/>
                        </a:lnSpc>
                        <a:spcBef>
                          <a:spcPts val="1800"/>
                        </a:spcBef>
                        <a:spcAft>
                          <a:spcPts val="1200"/>
                        </a:spcAft>
                      </a:pPr>
                      <a:endParaRPr lang="he-IL" sz="1800" b="0" dirty="0">
                        <a:solidFill>
                          <a:schemeClr val="tx1"/>
                        </a:solidFill>
                        <a:effectLst/>
                      </a:endParaRPr>
                    </a:p>
                  </a:txBody>
                  <a:tcPr marL="55394" marR="55394" marT="0" marB="0">
                    <a:solidFill>
                      <a:schemeClr val="accent6">
                        <a:lumMod val="40000"/>
                        <a:lumOff val="60000"/>
                      </a:schemeClr>
                    </a:solidFill>
                  </a:tcPr>
                </a:tc>
                <a:tc>
                  <a:txBody>
                    <a:bodyPr/>
                    <a:lstStyle/>
                    <a:p>
                      <a:pPr indent="0" algn="r" rtl="1">
                        <a:lnSpc>
                          <a:spcPct val="100000"/>
                        </a:lnSpc>
                        <a:spcBef>
                          <a:spcPts val="1800"/>
                        </a:spcBef>
                        <a:spcAft>
                          <a:spcPts val="1200"/>
                        </a:spcAft>
                      </a:pPr>
                      <a:r>
                        <a:rPr lang="he-IL" sz="1800" b="0" dirty="0">
                          <a:solidFill>
                            <a:schemeClr val="tx1"/>
                          </a:solidFill>
                          <a:effectLst/>
                        </a:rPr>
                        <a:t>נובמבר-דצמבר 2023</a:t>
                      </a:r>
                    </a:p>
                  </a:txBody>
                  <a:tcPr marL="55394" marR="55394" marT="0" marB="0">
                    <a:solidFill>
                      <a:schemeClr val="accent6">
                        <a:lumMod val="40000"/>
                        <a:lumOff val="60000"/>
                      </a:schemeClr>
                    </a:solidFill>
                  </a:tcPr>
                </a:tc>
                <a:extLst>
                  <a:ext uri="{0D108BD9-81ED-4DB2-BD59-A6C34878D82A}">
                    <a16:rowId xmlns:a16="http://schemas.microsoft.com/office/drawing/2014/main" val="1637500082"/>
                  </a:ext>
                </a:extLst>
              </a:tr>
            </a:tbl>
          </a:graphicData>
        </a:graphic>
      </p:graphicFrame>
      <p:sp>
        <p:nvSpPr>
          <p:cNvPr id="6" name="מלבן 5">
            <a:extLst>
              <a:ext uri="{FF2B5EF4-FFF2-40B4-BE49-F238E27FC236}">
                <a16:creationId xmlns:a16="http://schemas.microsoft.com/office/drawing/2014/main" id="{B5E1370B-46A9-787F-6E20-4CF9F84DD6DF}"/>
              </a:ext>
            </a:extLst>
          </p:cNvPr>
          <p:cNvSpPr/>
          <p:nvPr/>
        </p:nvSpPr>
        <p:spPr>
          <a:xfrm>
            <a:off x="331341" y="3784840"/>
            <a:ext cx="11529318" cy="1489165"/>
          </a:xfrm>
          <a:prstGeom prst="rect">
            <a:avLst/>
          </a:prstGeom>
          <a:noFill/>
          <a:ln w="571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75215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5038165" y="157018"/>
            <a:ext cx="6636599" cy="523220"/>
          </a:xfrm>
          <a:prstGeom prst="rect">
            <a:avLst/>
          </a:prstGeom>
          <a:noFill/>
        </p:spPr>
        <p:txBody>
          <a:bodyPr wrap="square" rtlCol="1">
            <a:spAutoFit/>
          </a:bodyPr>
          <a:lstStyle/>
          <a:p>
            <a:r>
              <a:rPr lang="he-IL" sz="2800" b="1" dirty="0" err="1"/>
              <a:t>חימצה</a:t>
            </a:r>
            <a:r>
              <a:rPr lang="he-IL" sz="2800" b="1" dirty="0"/>
              <a:t>: התחרותיות מול יבוא</a:t>
            </a:r>
          </a:p>
        </p:txBody>
      </p:sp>
      <p:graphicFrame>
        <p:nvGraphicFramePr>
          <p:cNvPr id="2" name="טבלה 1">
            <a:extLst>
              <a:ext uri="{FF2B5EF4-FFF2-40B4-BE49-F238E27FC236}">
                <a16:creationId xmlns:a16="http://schemas.microsoft.com/office/drawing/2014/main" id="{BAEF43C4-CD0C-D62E-AF60-8CA681155E8F}"/>
              </a:ext>
            </a:extLst>
          </p:cNvPr>
          <p:cNvGraphicFramePr>
            <a:graphicFrameLocks noGrp="1"/>
          </p:cNvGraphicFramePr>
          <p:nvPr/>
        </p:nvGraphicFramePr>
        <p:xfrm>
          <a:off x="3310925" y="1135181"/>
          <a:ext cx="5267270" cy="5045710"/>
        </p:xfrm>
        <a:graphic>
          <a:graphicData uri="http://schemas.openxmlformats.org/drawingml/2006/table">
            <a:tbl>
              <a:tblPr rtl="1"/>
              <a:tblGrid>
                <a:gridCol w="1825401">
                  <a:extLst>
                    <a:ext uri="{9D8B030D-6E8A-4147-A177-3AD203B41FA5}">
                      <a16:colId xmlns:a16="http://schemas.microsoft.com/office/drawing/2014/main" val="3420752657"/>
                    </a:ext>
                  </a:extLst>
                </a:gridCol>
                <a:gridCol w="1379192">
                  <a:extLst>
                    <a:ext uri="{9D8B030D-6E8A-4147-A177-3AD203B41FA5}">
                      <a16:colId xmlns:a16="http://schemas.microsoft.com/office/drawing/2014/main" val="1929837354"/>
                    </a:ext>
                  </a:extLst>
                </a:gridCol>
                <a:gridCol w="1008000">
                  <a:extLst>
                    <a:ext uri="{9D8B030D-6E8A-4147-A177-3AD203B41FA5}">
                      <a16:colId xmlns:a16="http://schemas.microsoft.com/office/drawing/2014/main" val="3023190311"/>
                    </a:ext>
                  </a:extLst>
                </a:gridCol>
                <a:gridCol w="1054677">
                  <a:extLst>
                    <a:ext uri="{9D8B030D-6E8A-4147-A177-3AD203B41FA5}">
                      <a16:colId xmlns:a16="http://schemas.microsoft.com/office/drawing/2014/main" val="1914668332"/>
                    </a:ext>
                  </a:extLst>
                </a:gridCol>
              </a:tblGrid>
              <a:tr h="209550">
                <a:tc>
                  <a:txBody>
                    <a:bodyPr/>
                    <a:lstStyle/>
                    <a:p>
                      <a:pPr algn="ctr" rtl="1" fontAlgn="ctr"/>
                      <a:r>
                        <a:rPr lang="he-IL" sz="1800" b="1" i="0" u="none" strike="noStrike" dirty="0">
                          <a:solidFill>
                            <a:srgbClr val="000000"/>
                          </a:solidFill>
                          <a:effectLst/>
                          <a:latin typeface="Arial" panose="020B0604020202020204" pitchFamily="34" charset="0"/>
                        </a:rPr>
                        <a:t>ארץ ממנה מייבאים</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he-IL" sz="1800" b="1" i="0" u="none" strike="noStrike" dirty="0">
                          <a:solidFill>
                            <a:srgbClr val="000000"/>
                          </a:solidFill>
                          <a:effectLst/>
                          <a:latin typeface="Arial" panose="020B0604020202020204" pitchFamily="34" charset="0"/>
                        </a:rPr>
                        <a:t>כמות שיובאה ב2022, ק"ג</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he-IL" sz="1800" b="1" i="0" u="none" strike="noStrike" dirty="0">
                          <a:solidFill>
                            <a:srgbClr val="000000"/>
                          </a:solidFill>
                          <a:effectLst/>
                          <a:latin typeface="Arial" panose="020B0604020202020204" pitchFamily="34" charset="0"/>
                        </a:rPr>
                        <a:t>ערך כולל אלפי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b"/>
                      <a:r>
                        <a:rPr lang="he-IL" sz="1800" b="1" i="0" u="none" strike="noStrike" dirty="0">
                          <a:solidFill>
                            <a:srgbClr val="000000"/>
                          </a:solidFill>
                          <a:effectLst/>
                          <a:latin typeface="Arial" panose="020B0604020202020204" pitchFamily="34" charset="0"/>
                        </a:rPr>
                        <a:t>מחיר ₪ לטון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2766380"/>
                  </a:ext>
                </a:extLst>
              </a:tr>
              <a:tr h="209550">
                <a:tc>
                  <a:txBody>
                    <a:bodyPr/>
                    <a:lstStyle/>
                    <a:p>
                      <a:pPr algn="ctr" rtl="1" fontAlgn="ctr"/>
                      <a:r>
                        <a:rPr lang="he-IL" sz="1800" b="0" i="0" u="none" strike="noStrike">
                          <a:solidFill>
                            <a:srgbClr val="000000"/>
                          </a:solidFill>
                          <a:effectLst/>
                          <a:latin typeface="Arial" panose="020B0604020202020204" pitchFamily="34" charset="0"/>
                        </a:rPr>
                        <a:t>סין</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92,000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5,990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968853"/>
                  </a:ext>
                </a:extLst>
              </a:tr>
              <a:tr h="203200">
                <a:tc>
                  <a:txBody>
                    <a:bodyPr/>
                    <a:lstStyle/>
                    <a:p>
                      <a:pPr algn="ctr" rtl="1" fontAlgn="ctr"/>
                      <a:r>
                        <a:rPr lang="he-IL" sz="1800" b="0" i="0" u="none" strike="noStrike">
                          <a:solidFill>
                            <a:srgbClr val="000000"/>
                          </a:solidFill>
                          <a:effectLst/>
                          <a:latin typeface="Arial" panose="020B0604020202020204" pitchFamily="34" charset="0"/>
                        </a:rPr>
                        <a:t>מקסיקו</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1,926,650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3,166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5,521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92057"/>
                  </a:ext>
                </a:extLst>
              </a:tr>
              <a:tr h="203200">
                <a:tc>
                  <a:txBody>
                    <a:bodyPr/>
                    <a:lstStyle/>
                    <a:p>
                      <a:pPr algn="ctr" rtl="1" fontAlgn="ctr"/>
                      <a:r>
                        <a:rPr lang="he-IL" sz="1800" b="0" i="0" u="none" strike="noStrike">
                          <a:solidFill>
                            <a:srgbClr val="000000"/>
                          </a:solidFill>
                          <a:effectLst/>
                          <a:latin typeface="Arial" panose="020B0604020202020204" pitchFamily="34" charset="0"/>
                        </a:rPr>
                        <a:t>הודו</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49,620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4,537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441127"/>
                  </a:ext>
                </a:extLst>
              </a:tr>
              <a:tr h="203200">
                <a:tc>
                  <a:txBody>
                    <a:bodyPr/>
                    <a:lstStyle/>
                    <a:p>
                      <a:pPr algn="ctr" rtl="1" fontAlgn="ctr"/>
                      <a:r>
                        <a:rPr lang="he-IL" sz="1800" b="0" i="0" u="none" strike="noStrike">
                          <a:solidFill>
                            <a:srgbClr val="000000"/>
                          </a:solidFill>
                          <a:effectLst/>
                          <a:latin typeface="Arial" panose="020B0604020202020204" pitchFamily="34" charset="0"/>
                        </a:rPr>
                        <a:t>אתיופיה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92,820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4,380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170527"/>
                  </a:ext>
                </a:extLst>
              </a:tr>
              <a:tr h="203200">
                <a:tc>
                  <a:txBody>
                    <a:bodyPr/>
                    <a:lstStyle/>
                    <a:p>
                      <a:pPr algn="ctr" rtl="1" fontAlgn="ctr"/>
                      <a:r>
                        <a:rPr lang="he-IL" sz="1800" b="0" i="0" u="none" strike="noStrike" dirty="0">
                          <a:solidFill>
                            <a:srgbClr val="000000"/>
                          </a:solidFill>
                          <a:effectLst/>
                          <a:latin typeface="Arial" panose="020B0604020202020204" pitchFamily="34" charset="0"/>
                        </a:rPr>
                        <a:t>אוקראינה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225,000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270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4,032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957985"/>
                  </a:ext>
                </a:extLst>
              </a:tr>
              <a:tr h="203200">
                <a:tc>
                  <a:txBody>
                    <a:bodyPr/>
                    <a:lstStyle/>
                    <a:p>
                      <a:pPr algn="ctr" rtl="1" fontAlgn="ctr"/>
                      <a:r>
                        <a:rPr lang="he-IL" sz="1800" b="0" i="0" u="none" strike="noStrike">
                          <a:solidFill>
                            <a:srgbClr val="000000"/>
                          </a:solidFill>
                          <a:effectLst/>
                          <a:latin typeface="Arial" panose="020B0604020202020204" pitchFamily="34" charset="0"/>
                        </a:rPr>
                        <a:t>אורוגוואי</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274,550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319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3,904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487636"/>
                  </a:ext>
                </a:extLst>
              </a:tr>
              <a:tr h="203200">
                <a:tc>
                  <a:txBody>
                    <a:bodyPr/>
                    <a:lstStyle/>
                    <a:p>
                      <a:pPr algn="ctr" rtl="1" fontAlgn="ctr"/>
                      <a:r>
                        <a:rPr lang="he-IL" sz="1800" b="0" i="0" u="none" strike="noStrike" dirty="0">
                          <a:solidFill>
                            <a:srgbClr val="000000"/>
                          </a:solidFill>
                          <a:effectLst/>
                          <a:latin typeface="Arial" panose="020B0604020202020204" pitchFamily="34" charset="0"/>
                        </a:rPr>
                        <a:t>קנדה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5,102,058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5,833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3,841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115951"/>
                  </a:ext>
                </a:extLst>
              </a:tr>
              <a:tr h="203200">
                <a:tc>
                  <a:txBody>
                    <a:bodyPr/>
                    <a:lstStyle/>
                    <a:p>
                      <a:pPr algn="ctr" rtl="1" fontAlgn="ctr"/>
                      <a:r>
                        <a:rPr lang="he-IL" sz="1800" b="0" i="0" u="none" strike="noStrike">
                          <a:solidFill>
                            <a:srgbClr val="000000"/>
                          </a:solidFill>
                          <a:effectLst/>
                          <a:latin typeface="Arial" panose="020B0604020202020204" pitchFamily="34" charset="0"/>
                        </a:rPr>
                        <a:t>אוסטרליה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72,000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78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3,640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1710589"/>
                  </a:ext>
                </a:extLst>
              </a:tr>
              <a:tr h="203200">
                <a:tc>
                  <a:txBody>
                    <a:bodyPr/>
                    <a:lstStyle/>
                    <a:p>
                      <a:pPr algn="ctr" rtl="1" fontAlgn="ctr"/>
                      <a:r>
                        <a:rPr lang="he-IL" sz="1800" b="0" i="0" u="none" strike="noStrike">
                          <a:solidFill>
                            <a:srgbClr val="000000"/>
                          </a:solidFill>
                          <a:effectLst/>
                          <a:latin typeface="Arial" panose="020B0604020202020204" pitchFamily="34" charset="0"/>
                        </a:rPr>
                        <a:t>טורקייה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3,286,606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3,411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3,487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5058612"/>
                  </a:ext>
                </a:extLst>
              </a:tr>
              <a:tr h="203200">
                <a:tc>
                  <a:txBody>
                    <a:bodyPr/>
                    <a:lstStyle/>
                    <a:p>
                      <a:pPr algn="ctr" rtl="1" fontAlgn="ctr"/>
                      <a:r>
                        <a:rPr lang="he-IL" sz="1800" b="0" i="0" u="none" strike="noStrike">
                          <a:solidFill>
                            <a:srgbClr val="000000"/>
                          </a:solidFill>
                          <a:effectLst/>
                          <a:latin typeface="Arial" panose="020B0604020202020204" pitchFamily="34" charset="0"/>
                        </a:rPr>
                        <a:t>ארגנטינה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1,520,591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1,554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3,434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1604879"/>
                  </a:ext>
                </a:extLst>
              </a:tr>
              <a:tr h="203200">
                <a:tc>
                  <a:txBody>
                    <a:bodyPr/>
                    <a:lstStyle/>
                    <a:p>
                      <a:pPr algn="ctr" rtl="1" fontAlgn="ctr"/>
                      <a:r>
                        <a:rPr lang="he-IL" sz="1800" b="0" i="0" u="none" strike="noStrike">
                          <a:solidFill>
                            <a:srgbClr val="000000"/>
                          </a:solidFill>
                          <a:effectLst/>
                          <a:latin typeface="Arial" panose="020B0604020202020204" pitchFamily="34" charset="0"/>
                        </a:rPr>
                        <a:t>בולגריה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761,100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773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3,413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0628405"/>
                  </a:ext>
                </a:extLst>
              </a:tr>
              <a:tr h="203200">
                <a:tc>
                  <a:txBody>
                    <a:bodyPr/>
                    <a:lstStyle/>
                    <a:p>
                      <a:pPr algn="ctr" rtl="1" fontAlgn="ctr"/>
                      <a:r>
                        <a:rPr lang="he-IL" sz="1800" b="0" i="0" u="none" strike="noStrike">
                          <a:solidFill>
                            <a:srgbClr val="000000"/>
                          </a:solidFill>
                          <a:effectLst/>
                          <a:latin typeface="Arial" panose="020B0604020202020204" pitchFamily="34" charset="0"/>
                        </a:rPr>
                        <a:t>ארצות הברית</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3,386,137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3,431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3,405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8259196"/>
                  </a:ext>
                </a:extLst>
              </a:tr>
              <a:tr h="203200">
                <a:tc>
                  <a:txBody>
                    <a:bodyPr/>
                    <a:lstStyle/>
                    <a:p>
                      <a:pPr algn="ctr" rtl="1" fontAlgn="ctr"/>
                      <a:r>
                        <a:rPr lang="he-IL" sz="1800" b="0" i="0" u="none" strike="noStrike">
                          <a:solidFill>
                            <a:srgbClr val="000000"/>
                          </a:solidFill>
                          <a:effectLst/>
                          <a:latin typeface="Arial" panose="020B0604020202020204" pitchFamily="34" charset="0"/>
                        </a:rPr>
                        <a:t>ארצות לא מסווגות</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84,065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8539079"/>
                  </a:ext>
                </a:extLst>
              </a:tr>
              <a:tr h="203200">
                <a:tc>
                  <a:txBody>
                    <a:bodyPr/>
                    <a:lstStyle/>
                    <a:p>
                      <a:pPr algn="ctr" rtl="1" fontAlgn="ctr"/>
                      <a:r>
                        <a:rPr lang="he-IL" sz="1800" b="0" i="0" u="none" strike="noStrike">
                          <a:solidFill>
                            <a:srgbClr val="000000"/>
                          </a:solidFill>
                          <a:effectLst/>
                          <a:latin typeface="Arial" panose="020B0604020202020204" pitchFamily="34" charset="0"/>
                        </a:rPr>
                        <a:t>איחוד האמירויות</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5,000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3,360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465967"/>
                  </a:ext>
                </a:extLst>
              </a:tr>
              <a:tr h="203200">
                <a:tc>
                  <a:txBody>
                    <a:bodyPr/>
                    <a:lstStyle/>
                    <a:p>
                      <a:pPr algn="ctr" rtl="1" fontAlgn="ctr"/>
                      <a:r>
                        <a:rPr lang="he-IL" sz="1800" b="0" i="0" u="none" strike="noStrike">
                          <a:solidFill>
                            <a:srgbClr val="000000"/>
                          </a:solidFill>
                          <a:effectLst/>
                          <a:latin typeface="Arial" panose="020B0604020202020204" pitchFamily="34" charset="0"/>
                        </a:rPr>
                        <a:t>רוסיה</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1,001,463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a:solidFill>
                            <a:srgbClr val="000000"/>
                          </a:solidFill>
                          <a:effectLst/>
                          <a:latin typeface="Arial" panose="020B0604020202020204" pitchFamily="34" charset="0"/>
                        </a:rPr>
                        <a:t>995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a:solidFill>
                            <a:srgbClr val="000000"/>
                          </a:solidFill>
                          <a:effectLst/>
                          <a:latin typeface="Arial" panose="020B0604020202020204" pitchFamily="34" charset="0"/>
                        </a:rPr>
                        <a:t>3,338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4084960"/>
                  </a:ext>
                </a:extLst>
              </a:tr>
              <a:tr h="203200">
                <a:tc>
                  <a:txBody>
                    <a:bodyPr/>
                    <a:lstStyle/>
                    <a:p>
                      <a:pPr algn="ctr" rtl="1" fontAlgn="ctr"/>
                      <a:r>
                        <a:rPr lang="he-IL" sz="1800" b="0" i="0" u="none" strike="noStrike">
                          <a:solidFill>
                            <a:srgbClr val="000000"/>
                          </a:solidFill>
                          <a:effectLst/>
                          <a:latin typeface="Arial" panose="020B0604020202020204" pitchFamily="34" charset="0"/>
                        </a:rPr>
                        <a:t>ג'בוטי</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dirty="0">
                          <a:solidFill>
                            <a:srgbClr val="000000"/>
                          </a:solidFill>
                          <a:effectLst/>
                          <a:latin typeface="Arial" panose="020B0604020202020204" pitchFamily="34" charset="0"/>
                        </a:rPr>
                        <a:t>13,850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800" b="0" i="0" u="none" strike="noStrike" dirty="0">
                          <a:solidFill>
                            <a:srgbClr val="000000"/>
                          </a:solidFill>
                          <a:effectLst/>
                          <a:latin typeface="Arial" panose="020B060402020202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he-IL" sz="1800" b="0" i="0" u="none" strike="noStrike" dirty="0">
                          <a:solidFill>
                            <a:srgbClr val="000000"/>
                          </a:solidFill>
                          <a:effectLst/>
                          <a:latin typeface="Arial" panose="020B0604020202020204" pitchFamily="34" charset="0"/>
                        </a:rPr>
                        <a:t>1,698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189838"/>
                  </a:ext>
                </a:extLst>
              </a:tr>
            </a:tbl>
          </a:graphicData>
        </a:graphic>
      </p:graphicFrame>
      <p:sp>
        <p:nvSpPr>
          <p:cNvPr id="5" name="בועת דיבור: מלבן 4">
            <a:extLst>
              <a:ext uri="{FF2B5EF4-FFF2-40B4-BE49-F238E27FC236}">
                <a16:creationId xmlns:a16="http://schemas.microsoft.com/office/drawing/2014/main" id="{36F8A438-1792-E895-2AC2-3FF23BA61F9B}"/>
              </a:ext>
            </a:extLst>
          </p:cNvPr>
          <p:cNvSpPr/>
          <p:nvPr/>
        </p:nvSpPr>
        <p:spPr>
          <a:xfrm>
            <a:off x="286327" y="2425266"/>
            <a:ext cx="2402541" cy="663576"/>
          </a:xfrm>
          <a:prstGeom prst="wedgeRectCallout">
            <a:avLst>
              <a:gd name="adj1" fmla="val 76555"/>
              <a:gd name="adj2" fmla="val 11989"/>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t>המחיר  בישראל,</a:t>
            </a:r>
          </a:p>
          <a:p>
            <a:pPr algn="ctr"/>
            <a:r>
              <a:rPr lang="he-IL" dirty="0"/>
              <a:t>4,200 ₪ לטון</a:t>
            </a:r>
          </a:p>
        </p:txBody>
      </p:sp>
      <p:sp>
        <p:nvSpPr>
          <p:cNvPr id="6" name="תיבת טקסט 5">
            <a:extLst>
              <a:ext uri="{FF2B5EF4-FFF2-40B4-BE49-F238E27FC236}">
                <a16:creationId xmlns:a16="http://schemas.microsoft.com/office/drawing/2014/main" id="{D44ACB30-0B57-B1FC-A970-986CB7090FE2}"/>
              </a:ext>
            </a:extLst>
          </p:cNvPr>
          <p:cNvSpPr txBox="1"/>
          <p:nvPr/>
        </p:nvSpPr>
        <p:spPr>
          <a:xfrm>
            <a:off x="8703705" y="3915684"/>
            <a:ext cx="3291073" cy="1477328"/>
          </a:xfrm>
          <a:prstGeom prst="rect">
            <a:avLst/>
          </a:prstGeom>
          <a:noFill/>
        </p:spPr>
        <p:txBody>
          <a:bodyPr wrap="square" rtlCol="1">
            <a:spAutoFit/>
          </a:bodyPr>
          <a:lstStyle/>
          <a:p>
            <a:r>
              <a:rPr lang="he-IL" dirty="0"/>
              <a:t>מקור: </a:t>
            </a:r>
            <a:r>
              <a:rPr lang="he-IL" dirty="0" err="1"/>
              <a:t>הלמ"ס</a:t>
            </a:r>
            <a:r>
              <a:rPr lang="he-IL" dirty="0"/>
              <a:t>, מחולל דוחות יבוא ויצוא. </a:t>
            </a:r>
          </a:p>
          <a:p>
            <a:r>
              <a:rPr lang="he-IL" dirty="0"/>
              <a:t>הנתונים ל2022. </a:t>
            </a:r>
          </a:p>
          <a:p>
            <a:r>
              <a:rPr lang="he-IL" dirty="0"/>
              <a:t>מחיר בש"ח לפי שער ממוצע לשנת 2022 3.36 ₪ = 1$</a:t>
            </a:r>
          </a:p>
        </p:txBody>
      </p:sp>
    </p:spTree>
    <p:extLst>
      <p:ext uri="{BB962C8B-B14F-4D97-AF65-F5344CB8AC3E}">
        <p14:creationId xmlns:p14="http://schemas.microsoft.com/office/powerpoint/2010/main" val="2364773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5038165" y="157018"/>
            <a:ext cx="6636599" cy="523220"/>
          </a:xfrm>
          <a:prstGeom prst="rect">
            <a:avLst/>
          </a:prstGeom>
          <a:noFill/>
        </p:spPr>
        <p:txBody>
          <a:bodyPr wrap="square" rtlCol="1">
            <a:spAutoFit/>
          </a:bodyPr>
          <a:lstStyle/>
          <a:p>
            <a:r>
              <a:rPr lang="he-IL" sz="2800" b="1" dirty="0"/>
              <a:t>קטניות: איך משפרים תחרותיות מול יבוא?</a:t>
            </a:r>
          </a:p>
        </p:txBody>
      </p:sp>
      <p:sp>
        <p:nvSpPr>
          <p:cNvPr id="5" name="תיבת טקסט 4">
            <a:extLst>
              <a:ext uri="{FF2B5EF4-FFF2-40B4-BE49-F238E27FC236}">
                <a16:creationId xmlns:a16="http://schemas.microsoft.com/office/drawing/2014/main" id="{D6648C2D-0BF6-968F-86AB-7862F05E5B42}"/>
              </a:ext>
            </a:extLst>
          </p:cNvPr>
          <p:cNvSpPr txBox="1"/>
          <p:nvPr/>
        </p:nvSpPr>
        <p:spPr>
          <a:xfrm>
            <a:off x="1048870" y="880368"/>
            <a:ext cx="10449315" cy="5709255"/>
          </a:xfrm>
          <a:prstGeom prst="rect">
            <a:avLst/>
          </a:prstGeom>
          <a:noFill/>
        </p:spPr>
        <p:txBody>
          <a:bodyPr wrap="square" rtlCol="1">
            <a:spAutoFit/>
          </a:bodyPr>
          <a:lstStyle/>
          <a:p>
            <a:pPr>
              <a:spcBef>
                <a:spcPts val="1200"/>
              </a:spcBef>
            </a:pPr>
            <a:r>
              <a:rPr lang="he-IL" sz="2000" b="1" dirty="0"/>
              <a:t>העלאת היבול: </a:t>
            </a:r>
            <a:r>
              <a:rPr lang="he-IL" sz="2000" dirty="0"/>
              <a:t>היבול בישראל של </a:t>
            </a:r>
            <a:r>
              <a:rPr lang="he-IL" sz="2000" dirty="0" err="1"/>
              <a:t>חימצה</a:t>
            </a:r>
            <a:r>
              <a:rPr lang="he-IL" sz="2000" dirty="0"/>
              <a:t> ואפונה נמוך משמעותית מהיבול במדינות המובילות בעולם (סין, ירדן, סודן, מצרים).</a:t>
            </a:r>
          </a:p>
          <a:p>
            <a:pPr marL="457200" indent="-457200">
              <a:spcBef>
                <a:spcPts val="1200"/>
              </a:spcBef>
              <a:buAutoNum type="arabicPeriod"/>
            </a:pPr>
            <a:endParaRPr lang="he-IL" sz="2000" dirty="0"/>
          </a:p>
          <a:p>
            <a:pPr marL="457200" indent="-457200">
              <a:spcBef>
                <a:spcPts val="1200"/>
              </a:spcBef>
              <a:buAutoNum type="arabicPeriod"/>
            </a:pPr>
            <a:endParaRPr lang="he-IL" sz="2000" dirty="0"/>
          </a:p>
          <a:p>
            <a:pPr marL="457200" indent="-457200">
              <a:spcBef>
                <a:spcPts val="1200"/>
              </a:spcBef>
              <a:buAutoNum type="arabicPeriod"/>
            </a:pPr>
            <a:endParaRPr lang="he-IL" sz="2000" dirty="0"/>
          </a:p>
          <a:p>
            <a:pPr marL="457200" indent="-457200">
              <a:spcBef>
                <a:spcPts val="1200"/>
              </a:spcBef>
              <a:buAutoNum type="arabicPeriod"/>
            </a:pPr>
            <a:endParaRPr lang="he-IL" sz="2000" dirty="0"/>
          </a:p>
          <a:p>
            <a:pPr marL="457200" indent="-457200">
              <a:spcBef>
                <a:spcPts val="1200"/>
              </a:spcBef>
              <a:buAutoNum type="arabicPeriod"/>
            </a:pPr>
            <a:endParaRPr lang="he-IL" sz="2000" dirty="0"/>
          </a:p>
          <a:p>
            <a:pPr>
              <a:spcBef>
                <a:spcPts val="1200"/>
              </a:spcBef>
            </a:pPr>
            <a:endParaRPr lang="he-IL" sz="2000" dirty="0"/>
          </a:p>
          <a:p>
            <a:pPr>
              <a:spcBef>
                <a:spcPts val="600"/>
              </a:spcBef>
            </a:pPr>
            <a:endParaRPr lang="he-IL" sz="1200" dirty="0"/>
          </a:p>
          <a:p>
            <a:pPr>
              <a:spcBef>
                <a:spcPts val="600"/>
              </a:spcBef>
            </a:pPr>
            <a:r>
              <a:rPr lang="he-IL" sz="2000" dirty="0"/>
              <a:t>לשיקול הדעת:</a:t>
            </a:r>
          </a:p>
          <a:p>
            <a:pPr marL="457200" indent="-457200">
              <a:spcBef>
                <a:spcPts val="600"/>
              </a:spcBef>
              <a:buAutoNum type="arabicPeriod"/>
            </a:pPr>
            <a:r>
              <a:rPr lang="he-IL" sz="2000" dirty="0" err="1"/>
              <a:t>חימצה</a:t>
            </a:r>
            <a:r>
              <a:rPr lang="he-IL" sz="2000" dirty="0"/>
              <a:t>: פיתוח זנים עמידים למחלות קרקע ועלים, המגבילות את הגידול בישראל.</a:t>
            </a:r>
          </a:p>
          <a:p>
            <a:pPr marL="457200" indent="-457200">
              <a:spcBef>
                <a:spcPts val="600"/>
              </a:spcBef>
              <a:buFontTx/>
              <a:buAutoNum type="arabicPeriod"/>
            </a:pPr>
            <a:r>
              <a:rPr lang="he-IL" sz="2000" dirty="0"/>
              <a:t>אפונה: יש תוכניות טיפוח גדולות בעולם, אולי אפשר להתחבר אליהן.</a:t>
            </a:r>
          </a:p>
          <a:p>
            <a:pPr marL="457200" indent="-457200">
              <a:spcBef>
                <a:spcPts val="600"/>
              </a:spcBef>
              <a:buAutoNum type="arabicPeriod"/>
            </a:pPr>
            <a:r>
              <a:rPr lang="he-IL" sz="2000" dirty="0"/>
              <a:t>עדשים: יש לקחת בחשבון מידה מסוימת של התבקעות תרמילים בקציר, אובדן 15-20% מהיבול, אפשר לטפל באמצעות ריסוס קוטלי עשבים.</a:t>
            </a:r>
          </a:p>
        </p:txBody>
      </p:sp>
      <p:graphicFrame>
        <p:nvGraphicFramePr>
          <p:cNvPr id="2" name="טבלה 1">
            <a:extLst>
              <a:ext uri="{FF2B5EF4-FFF2-40B4-BE49-F238E27FC236}">
                <a16:creationId xmlns:a16="http://schemas.microsoft.com/office/drawing/2014/main" id="{C682A4DA-976E-8A30-BF6D-038F61A63CFD}"/>
              </a:ext>
            </a:extLst>
          </p:cNvPr>
          <p:cNvGraphicFramePr>
            <a:graphicFrameLocks noGrp="1"/>
          </p:cNvGraphicFramePr>
          <p:nvPr>
            <p:extLst>
              <p:ext uri="{D42A27DB-BD31-4B8C-83A1-F6EECF244321}">
                <p14:modId xmlns:p14="http://schemas.microsoft.com/office/powerpoint/2010/main" val="3545069381"/>
              </p:ext>
            </p:extLst>
          </p:nvPr>
        </p:nvGraphicFramePr>
        <p:xfrm>
          <a:off x="1258377" y="1606986"/>
          <a:ext cx="7952751" cy="3049270"/>
        </p:xfrm>
        <a:graphic>
          <a:graphicData uri="http://schemas.openxmlformats.org/drawingml/2006/table">
            <a:tbl>
              <a:tblPr rtl="1"/>
              <a:tblGrid>
                <a:gridCol w="1260000">
                  <a:extLst>
                    <a:ext uri="{9D8B030D-6E8A-4147-A177-3AD203B41FA5}">
                      <a16:colId xmlns:a16="http://schemas.microsoft.com/office/drawing/2014/main" val="3396565025"/>
                    </a:ext>
                  </a:extLst>
                </a:gridCol>
                <a:gridCol w="1548000">
                  <a:extLst>
                    <a:ext uri="{9D8B030D-6E8A-4147-A177-3AD203B41FA5}">
                      <a16:colId xmlns:a16="http://schemas.microsoft.com/office/drawing/2014/main" val="89004983"/>
                    </a:ext>
                  </a:extLst>
                </a:gridCol>
                <a:gridCol w="1620000">
                  <a:extLst>
                    <a:ext uri="{9D8B030D-6E8A-4147-A177-3AD203B41FA5}">
                      <a16:colId xmlns:a16="http://schemas.microsoft.com/office/drawing/2014/main" val="3192829420"/>
                    </a:ext>
                  </a:extLst>
                </a:gridCol>
                <a:gridCol w="1436751">
                  <a:extLst>
                    <a:ext uri="{9D8B030D-6E8A-4147-A177-3AD203B41FA5}">
                      <a16:colId xmlns:a16="http://schemas.microsoft.com/office/drawing/2014/main" val="1302397327"/>
                    </a:ext>
                  </a:extLst>
                </a:gridCol>
                <a:gridCol w="2088000">
                  <a:extLst>
                    <a:ext uri="{9D8B030D-6E8A-4147-A177-3AD203B41FA5}">
                      <a16:colId xmlns:a16="http://schemas.microsoft.com/office/drawing/2014/main" val="2954297337"/>
                    </a:ext>
                  </a:extLst>
                </a:gridCol>
              </a:tblGrid>
              <a:tr h="558800">
                <a:tc>
                  <a:txBody>
                    <a:bodyPr/>
                    <a:lstStyle/>
                    <a:p>
                      <a:pPr algn="r" rtl="1" fontAlgn="b">
                        <a:lnSpc>
                          <a:spcPct val="100000"/>
                        </a:lnSpc>
                        <a:spcBef>
                          <a:spcPts val="1200"/>
                        </a:spcBef>
                      </a:pPr>
                      <a:r>
                        <a:rPr lang="he-IL" sz="1800" b="0" i="0" u="none" strike="noStrike" dirty="0">
                          <a:solidFill>
                            <a:srgbClr val="FFFFFF"/>
                          </a:solidFill>
                          <a:effectLst/>
                          <a:latin typeface="Arial" panose="020B0604020202020204" pitchFamily="34" charset="0"/>
                        </a:rPr>
                        <a:t>גידול</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1200"/>
                        </a:spcBef>
                      </a:pPr>
                      <a:r>
                        <a:rPr lang="he-IL" sz="1800" b="0" i="0" u="none" strike="noStrike" dirty="0">
                          <a:solidFill>
                            <a:srgbClr val="FFFFFF"/>
                          </a:solidFill>
                          <a:effectLst/>
                          <a:latin typeface="Arial" panose="020B0604020202020204" pitchFamily="34" charset="0"/>
                        </a:rPr>
                        <a:t>יבול בישראל </a:t>
                      </a:r>
                      <a:r>
                        <a:rPr lang="he-IL" sz="1800" b="0" i="0" u="none" strike="noStrike" dirty="0" err="1">
                          <a:solidFill>
                            <a:srgbClr val="FFFFFF"/>
                          </a:solidFill>
                          <a:effectLst/>
                          <a:latin typeface="Arial" panose="020B0604020202020204" pitchFamily="34" charset="0"/>
                        </a:rPr>
                        <a:t>קג</a:t>
                      </a:r>
                      <a:r>
                        <a:rPr lang="he-IL" sz="1800" b="0" i="0" u="none" strike="noStrike" dirty="0">
                          <a:solidFill>
                            <a:srgbClr val="FFFFFF"/>
                          </a:solidFill>
                          <a:effectLst/>
                          <a:latin typeface="Arial" panose="020B0604020202020204" pitchFamily="34" charset="0"/>
                        </a:rPr>
                        <a:t>/ דונם (נתוני חקלאי העמק/ תחשיבי </a:t>
                      </a:r>
                      <a:r>
                        <a:rPr lang="he-IL" sz="1800" b="0" i="0" u="none" strike="noStrike" dirty="0" err="1">
                          <a:solidFill>
                            <a:srgbClr val="FFFFFF"/>
                          </a:solidFill>
                          <a:effectLst/>
                          <a:latin typeface="Arial" panose="020B0604020202020204" pitchFamily="34" charset="0"/>
                        </a:rPr>
                        <a:t>שהמ</a:t>
                      </a:r>
                      <a:r>
                        <a:rPr lang="he-IL" sz="1800" b="0" i="0" u="none" strike="noStrike" dirty="0">
                          <a:solidFill>
                            <a:srgbClr val="FFFFFF"/>
                          </a:solidFill>
                          <a:effectLst/>
                          <a:latin typeface="Arial" panose="020B0604020202020204" pitchFamily="34" charset="0"/>
                        </a:rPr>
                        <a:t>)</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1200"/>
                        </a:spcBef>
                      </a:pPr>
                      <a:r>
                        <a:rPr lang="he-IL" sz="1800" b="0" i="0" u="none" strike="noStrike" dirty="0">
                          <a:solidFill>
                            <a:srgbClr val="FFFFFF"/>
                          </a:solidFill>
                          <a:effectLst/>
                          <a:latin typeface="Arial" panose="020B0604020202020204" pitchFamily="34" charset="0"/>
                        </a:rPr>
                        <a:t>יבול במדינה עם יבול מיטבי </a:t>
                      </a:r>
                      <a:r>
                        <a:rPr lang="he-IL" sz="1800" b="0" i="0" u="none" strike="noStrike" dirty="0" err="1">
                          <a:solidFill>
                            <a:srgbClr val="FFFFFF"/>
                          </a:solidFill>
                          <a:effectLst/>
                          <a:latin typeface="Arial" panose="020B0604020202020204" pitchFamily="34" charset="0"/>
                        </a:rPr>
                        <a:t>קג</a:t>
                      </a:r>
                      <a:r>
                        <a:rPr lang="he-IL" sz="1800" b="0" i="0" u="none" strike="noStrike" dirty="0">
                          <a:solidFill>
                            <a:srgbClr val="FFFFFF"/>
                          </a:solidFill>
                          <a:effectLst/>
                          <a:latin typeface="Arial" panose="020B0604020202020204" pitchFamily="34" charset="0"/>
                        </a:rPr>
                        <a:t>/ דונם (נתוני </a:t>
                      </a:r>
                      <a:r>
                        <a:rPr lang="en-US" sz="1800" b="0" i="0" u="none" strike="noStrike" dirty="0">
                          <a:solidFill>
                            <a:srgbClr val="FFFFFF"/>
                          </a:solidFill>
                          <a:effectLst/>
                          <a:latin typeface="Arial" panose="020B0604020202020204" pitchFamily="34" charset="0"/>
                        </a:rPr>
                        <a:t>FAO</a:t>
                      </a:r>
                      <a:r>
                        <a:rPr lang="he-IL" sz="1800" b="0" i="0" u="none" strike="noStrike" dirty="0">
                          <a:solidFill>
                            <a:srgbClr val="FFFFFF"/>
                          </a:solidFill>
                          <a:effectLst/>
                          <a:latin typeface="Arial" panose="020B0604020202020204" pitchFamily="34" charset="0"/>
                        </a:rPr>
                        <a:t>)</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1200"/>
                        </a:spcBef>
                      </a:pPr>
                      <a:r>
                        <a:rPr lang="he-IL" sz="1800" b="0" i="0" u="none" strike="noStrike" dirty="0">
                          <a:solidFill>
                            <a:srgbClr val="FFFFFF"/>
                          </a:solidFill>
                          <a:effectLst/>
                          <a:latin typeface="Arial" panose="020B0604020202020204" pitchFamily="34" charset="0"/>
                        </a:rPr>
                        <a:t>הפרש</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1200"/>
                        </a:spcBef>
                      </a:pPr>
                      <a:r>
                        <a:rPr lang="he-IL" sz="1800" b="0" i="0" u="none" strike="noStrike" dirty="0">
                          <a:solidFill>
                            <a:srgbClr val="FFFFFF"/>
                          </a:solidFill>
                          <a:effectLst/>
                          <a:latin typeface="Arial" panose="020B0604020202020204" pitchFamily="34" charset="0"/>
                        </a:rPr>
                        <a:t>ארבע המדינות עם יבול מיטבי</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4481738"/>
                  </a:ext>
                </a:extLst>
              </a:tr>
              <a:tr h="177800">
                <a:tc>
                  <a:txBody>
                    <a:bodyPr/>
                    <a:lstStyle/>
                    <a:p>
                      <a:pPr algn="r" rtl="1" fontAlgn="b">
                        <a:lnSpc>
                          <a:spcPct val="100000"/>
                        </a:lnSpc>
                        <a:spcBef>
                          <a:spcPts val="1200"/>
                        </a:spcBef>
                      </a:pPr>
                      <a:r>
                        <a:rPr lang="he-IL" sz="1800" b="0" i="0" u="none" strike="noStrike" dirty="0">
                          <a:solidFill>
                            <a:srgbClr val="000000"/>
                          </a:solidFill>
                          <a:effectLst/>
                          <a:latin typeface="Arial" panose="020B0604020202020204" pitchFamily="34" charset="0"/>
                        </a:rPr>
                        <a:t>שעועית יבשה</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 לא מגדלים בישראל</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700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מונטנגרו, עירק, </a:t>
                      </a:r>
                      <a:r>
                        <a:rPr lang="he-IL" sz="1800" b="0" i="0" u="none" strike="noStrike" dirty="0" err="1">
                          <a:solidFill>
                            <a:srgbClr val="000000"/>
                          </a:solidFill>
                          <a:effectLst/>
                          <a:latin typeface="Arial" panose="020B0604020202020204" pitchFamily="34" charset="0"/>
                        </a:rPr>
                        <a:t>טז'יקיסטן</a:t>
                      </a:r>
                      <a:r>
                        <a:rPr lang="he-IL" sz="1800" b="0" i="0" u="none" strike="noStrike" dirty="0">
                          <a:solidFill>
                            <a:srgbClr val="000000"/>
                          </a:solidFill>
                          <a:effectLst/>
                          <a:latin typeface="Arial" panose="020B0604020202020204" pitchFamily="34" charset="0"/>
                        </a:rPr>
                        <a:t>, טורקמניסטן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78798862"/>
                  </a:ext>
                </a:extLst>
              </a:tr>
              <a:tr h="177800">
                <a:tc>
                  <a:txBody>
                    <a:bodyPr/>
                    <a:lstStyle/>
                    <a:p>
                      <a:pPr algn="r" rtl="1" fontAlgn="b">
                        <a:lnSpc>
                          <a:spcPct val="100000"/>
                        </a:lnSpc>
                        <a:spcBef>
                          <a:spcPts val="1200"/>
                        </a:spcBef>
                      </a:pPr>
                      <a:r>
                        <a:rPr lang="he-IL" sz="1800" b="0" i="0" u="none" strike="noStrike" dirty="0">
                          <a:solidFill>
                            <a:srgbClr val="000000"/>
                          </a:solidFill>
                          <a:effectLst/>
                          <a:latin typeface="Arial" panose="020B0604020202020204" pitchFamily="34" charset="0"/>
                        </a:rPr>
                        <a:t>אפונה</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688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1500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FF0000"/>
                          </a:solidFill>
                          <a:effectLst/>
                          <a:latin typeface="Arial" panose="020B0604020202020204" pitchFamily="34" charset="0"/>
                        </a:rPr>
                        <a:t>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b" latinLnBrk="0" hangingPunct="1">
                        <a:lnSpc>
                          <a:spcPct val="100000"/>
                        </a:lnSpc>
                        <a:spcBef>
                          <a:spcPts val="1200"/>
                        </a:spcBef>
                        <a:spcAft>
                          <a:spcPts val="0"/>
                        </a:spcAft>
                        <a:buClrTx/>
                        <a:buSzTx/>
                        <a:buFontTx/>
                        <a:buNone/>
                        <a:tabLst/>
                        <a:defRPr/>
                      </a:pPr>
                      <a:r>
                        <a:rPr lang="he-IL" sz="1800" b="0" i="0" u="none" strike="noStrike" dirty="0">
                          <a:solidFill>
                            <a:srgbClr val="000000"/>
                          </a:solidFill>
                          <a:effectLst/>
                          <a:latin typeface="Arial" panose="020B0604020202020204" pitchFamily="34" charset="0"/>
                        </a:rPr>
                        <a:t>קפריסין, אלבניה, יוון, ירדן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80490844"/>
                  </a:ext>
                </a:extLst>
              </a:tr>
              <a:tr h="177800">
                <a:tc>
                  <a:txBody>
                    <a:bodyPr/>
                    <a:lstStyle/>
                    <a:p>
                      <a:pPr algn="r" rtl="1" fontAlgn="b">
                        <a:lnSpc>
                          <a:spcPct val="100000"/>
                        </a:lnSpc>
                        <a:spcBef>
                          <a:spcPts val="1200"/>
                        </a:spcBef>
                      </a:pPr>
                      <a:r>
                        <a:rPr lang="he-IL" sz="1800" b="0" i="0" u="none" strike="noStrike">
                          <a:solidFill>
                            <a:srgbClr val="000000"/>
                          </a:solidFill>
                          <a:effectLst/>
                          <a:latin typeface="Arial" panose="020B0604020202020204" pitchFamily="34" charset="0"/>
                        </a:rPr>
                        <a:t>חומוס</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250-380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540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FF0000"/>
                          </a:solidFill>
                          <a:effectLst/>
                          <a:latin typeface="Arial" panose="020B0604020202020204" pitchFamily="34" charset="0"/>
                        </a:rPr>
                        <a:t>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סין, ירדן, סודן, ישראל</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43566290"/>
                  </a:ext>
                </a:extLst>
              </a:tr>
              <a:tr h="177800">
                <a:tc>
                  <a:txBody>
                    <a:bodyPr/>
                    <a:lstStyle/>
                    <a:p>
                      <a:pPr algn="r" rtl="1" fontAlgn="b">
                        <a:lnSpc>
                          <a:spcPct val="100000"/>
                        </a:lnSpc>
                        <a:spcBef>
                          <a:spcPts val="1200"/>
                        </a:spcBef>
                      </a:pPr>
                      <a:r>
                        <a:rPr lang="he-IL" sz="1800" b="0" i="0" u="none" strike="noStrike" dirty="0">
                          <a:solidFill>
                            <a:srgbClr val="000000"/>
                          </a:solidFill>
                          <a:effectLst/>
                          <a:latin typeface="Arial" panose="020B0604020202020204" pitchFamily="34" charset="0"/>
                        </a:rPr>
                        <a:t>עדשים יבשים</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לא מגדלים בישראל</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440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00000"/>
                        </a:lnSpc>
                        <a:spcBef>
                          <a:spcPts val="1200"/>
                        </a:spcBef>
                      </a:pPr>
                      <a:r>
                        <a:rPr lang="he-IL" sz="1800" b="0" i="0" u="none" strike="noStrike" dirty="0">
                          <a:solidFill>
                            <a:srgbClr val="000000"/>
                          </a:solidFill>
                          <a:effectLst/>
                          <a:latin typeface="Arial" panose="020B0604020202020204" pitchFamily="34" charset="0"/>
                        </a:rPr>
                        <a:t>ירדן, סין, ניו זילנד, מצרים</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30467466"/>
                  </a:ext>
                </a:extLst>
              </a:tr>
            </a:tbl>
          </a:graphicData>
        </a:graphic>
      </p:graphicFrame>
    </p:spTree>
    <p:extLst>
      <p:ext uri="{BB962C8B-B14F-4D97-AF65-F5344CB8AC3E}">
        <p14:creationId xmlns:p14="http://schemas.microsoft.com/office/powerpoint/2010/main" val="1520103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818965" y="157018"/>
            <a:ext cx="7855799" cy="523220"/>
          </a:xfrm>
          <a:prstGeom prst="rect">
            <a:avLst/>
          </a:prstGeom>
          <a:noFill/>
        </p:spPr>
        <p:txBody>
          <a:bodyPr wrap="square" rtlCol="1">
            <a:spAutoFit/>
          </a:bodyPr>
          <a:lstStyle/>
          <a:p>
            <a:r>
              <a:rPr lang="he-IL" sz="2800" b="1" dirty="0" err="1"/>
              <a:t>חימצה</a:t>
            </a:r>
            <a:r>
              <a:rPr lang="he-IL" sz="2800" b="1" dirty="0"/>
              <a:t>: בדיקה שיפור יבול עם השוואת מחיר ליבוא</a:t>
            </a:r>
          </a:p>
        </p:txBody>
      </p:sp>
      <p:sp>
        <p:nvSpPr>
          <p:cNvPr id="2" name="תיבת טקסט 1">
            <a:extLst>
              <a:ext uri="{FF2B5EF4-FFF2-40B4-BE49-F238E27FC236}">
                <a16:creationId xmlns:a16="http://schemas.microsoft.com/office/drawing/2014/main" id="{07AA55E9-167F-A750-EB3F-1FC640DC1455}"/>
              </a:ext>
            </a:extLst>
          </p:cNvPr>
          <p:cNvSpPr txBox="1"/>
          <p:nvPr/>
        </p:nvSpPr>
        <p:spPr>
          <a:xfrm>
            <a:off x="286327" y="5570756"/>
            <a:ext cx="11753273" cy="461665"/>
          </a:xfrm>
          <a:prstGeom prst="rect">
            <a:avLst/>
          </a:prstGeom>
          <a:noFill/>
        </p:spPr>
        <p:txBody>
          <a:bodyPr wrap="square" rtlCol="1">
            <a:spAutoFit/>
          </a:bodyPr>
          <a:lstStyle/>
          <a:p>
            <a:pPr>
              <a:spcBef>
                <a:spcPts val="1200"/>
              </a:spcBef>
            </a:pPr>
            <a:r>
              <a:rPr lang="he-IL" sz="2400" dirty="0"/>
              <a:t>שיפור היבול מאפשר להוריד את המחיר למחירי יבוא מטורקיה, ועדיין </a:t>
            </a:r>
            <a:r>
              <a:rPr lang="he-IL" sz="2400" b="1" dirty="0"/>
              <a:t>להעלות את היתרה ב60%</a:t>
            </a:r>
          </a:p>
        </p:txBody>
      </p:sp>
      <p:sp>
        <p:nvSpPr>
          <p:cNvPr id="11" name="תיבת טקסט 10">
            <a:extLst>
              <a:ext uri="{FF2B5EF4-FFF2-40B4-BE49-F238E27FC236}">
                <a16:creationId xmlns:a16="http://schemas.microsoft.com/office/drawing/2014/main" id="{2975F43F-21E6-0E09-4FA6-79FD66DA44CB}"/>
              </a:ext>
            </a:extLst>
          </p:cNvPr>
          <p:cNvSpPr txBox="1"/>
          <p:nvPr/>
        </p:nvSpPr>
        <p:spPr>
          <a:xfrm>
            <a:off x="121819" y="868583"/>
            <a:ext cx="11753273" cy="461665"/>
          </a:xfrm>
          <a:prstGeom prst="rect">
            <a:avLst/>
          </a:prstGeom>
          <a:noFill/>
        </p:spPr>
        <p:txBody>
          <a:bodyPr wrap="square" rtlCol="1">
            <a:spAutoFit/>
          </a:bodyPr>
          <a:lstStyle/>
          <a:p>
            <a:pPr>
              <a:spcBef>
                <a:spcPts val="1200"/>
              </a:spcBef>
            </a:pPr>
            <a:r>
              <a:rPr lang="he-IL" sz="2400" dirty="0"/>
              <a:t>נתוני תחשיב נוכחי:</a:t>
            </a:r>
            <a:endParaRPr lang="he-IL" sz="2400" b="1" dirty="0"/>
          </a:p>
        </p:txBody>
      </p:sp>
      <p:grpSp>
        <p:nvGrpSpPr>
          <p:cNvPr id="15" name="קבוצה 14">
            <a:extLst>
              <a:ext uri="{FF2B5EF4-FFF2-40B4-BE49-F238E27FC236}">
                <a16:creationId xmlns:a16="http://schemas.microsoft.com/office/drawing/2014/main" id="{5F0A955C-BB66-AE22-D1EF-082B6334DE7F}"/>
              </a:ext>
            </a:extLst>
          </p:cNvPr>
          <p:cNvGrpSpPr/>
          <p:nvPr/>
        </p:nvGrpSpPr>
        <p:grpSpPr>
          <a:xfrm>
            <a:off x="1617359" y="893841"/>
            <a:ext cx="7010817" cy="1831861"/>
            <a:chOff x="1617359" y="893841"/>
            <a:chExt cx="7010817" cy="1831861"/>
          </a:xfrm>
        </p:grpSpPr>
        <p:pic>
          <p:nvPicPr>
            <p:cNvPr id="10" name="תמונה 9">
              <a:extLst>
                <a:ext uri="{FF2B5EF4-FFF2-40B4-BE49-F238E27FC236}">
                  <a16:creationId xmlns:a16="http://schemas.microsoft.com/office/drawing/2014/main" id="{967BE9F5-F48F-1096-B65D-3F4F4C223A15}"/>
                </a:ext>
              </a:extLst>
            </p:cNvPr>
            <p:cNvPicPr>
              <a:picLocks noChangeAspect="1"/>
            </p:cNvPicPr>
            <p:nvPr/>
          </p:nvPicPr>
          <p:blipFill>
            <a:blip r:embed="rId3"/>
            <a:stretch>
              <a:fillRect/>
            </a:stretch>
          </p:blipFill>
          <p:spPr>
            <a:xfrm>
              <a:off x="1645377" y="893841"/>
              <a:ext cx="6982799" cy="1371791"/>
            </a:xfrm>
            <a:prstGeom prst="rect">
              <a:avLst/>
            </a:prstGeom>
          </p:spPr>
        </p:pic>
        <p:pic>
          <p:nvPicPr>
            <p:cNvPr id="14" name="תמונה 13">
              <a:extLst>
                <a:ext uri="{FF2B5EF4-FFF2-40B4-BE49-F238E27FC236}">
                  <a16:creationId xmlns:a16="http://schemas.microsoft.com/office/drawing/2014/main" id="{57AA9EE6-AAA7-908B-FF45-2B1A418A25A4}"/>
                </a:ext>
              </a:extLst>
            </p:cNvPr>
            <p:cNvPicPr>
              <a:picLocks noChangeAspect="1"/>
            </p:cNvPicPr>
            <p:nvPr/>
          </p:nvPicPr>
          <p:blipFill>
            <a:blip r:embed="rId4"/>
            <a:stretch>
              <a:fillRect/>
            </a:stretch>
          </p:blipFill>
          <p:spPr>
            <a:xfrm>
              <a:off x="1617359" y="2220807"/>
              <a:ext cx="7001852" cy="504895"/>
            </a:xfrm>
            <a:prstGeom prst="rect">
              <a:avLst/>
            </a:prstGeom>
          </p:spPr>
        </p:pic>
      </p:grpSp>
      <p:sp>
        <p:nvSpPr>
          <p:cNvPr id="16" name="תיבת טקסט 15">
            <a:extLst>
              <a:ext uri="{FF2B5EF4-FFF2-40B4-BE49-F238E27FC236}">
                <a16:creationId xmlns:a16="http://schemas.microsoft.com/office/drawing/2014/main" id="{B30B74C1-06CB-FD85-9B19-89F61C0589A1}"/>
              </a:ext>
            </a:extLst>
          </p:cNvPr>
          <p:cNvSpPr txBox="1"/>
          <p:nvPr/>
        </p:nvSpPr>
        <p:spPr>
          <a:xfrm>
            <a:off x="8628176" y="3063072"/>
            <a:ext cx="3198949" cy="1569660"/>
          </a:xfrm>
          <a:prstGeom prst="rect">
            <a:avLst/>
          </a:prstGeom>
          <a:noFill/>
        </p:spPr>
        <p:txBody>
          <a:bodyPr wrap="square" rtlCol="1">
            <a:spAutoFit/>
          </a:bodyPr>
          <a:lstStyle/>
          <a:p>
            <a:pPr>
              <a:spcBef>
                <a:spcPts val="1200"/>
              </a:spcBef>
            </a:pPr>
            <a:r>
              <a:rPr lang="he-IL" sz="2400" dirty="0"/>
              <a:t>נתוני תחשיב לאחר הורדת המחיר למחירי יבוא מטורקיה, ושיפור היבול ליבול בסין וירדן:</a:t>
            </a:r>
            <a:endParaRPr lang="he-IL" sz="2400" b="1" dirty="0"/>
          </a:p>
        </p:txBody>
      </p:sp>
      <p:pic>
        <p:nvPicPr>
          <p:cNvPr id="18" name="תמונה 17">
            <a:extLst>
              <a:ext uri="{FF2B5EF4-FFF2-40B4-BE49-F238E27FC236}">
                <a16:creationId xmlns:a16="http://schemas.microsoft.com/office/drawing/2014/main" id="{018E0E0A-0737-0997-7833-DEE08DCA7A02}"/>
              </a:ext>
            </a:extLst>
          </p:cNvPr>
          <p:cNvPicPr>
            <a:picLocks noChangeAspect="1"/>
          </p:cNvPicPr>
          <p:nvPr/>
        </p:nvPicPr>
        <p:blipFill>
          <a:blip r:embed="rId5"/>
          <a:stretch>
            <a:fillRect/>
          </a:stretch>
        </p:blipFill>
        <p:spPr>
          <a:xfrm>
            <a:off x="1617359" y="2939891"/>
            <a:ext cx="7001852" cy="1352739"/>
          </a:xfrm>
          <a:prstGeom prst="rect">
            <a:avLst/>
          </a:prstGeom>
        </p:spPr>
      </p:pic>
      <p:pic>
        <p:nvPicPr>
          <p:cNvPr id="20" name="תמונה 19">
            <a:extLst>
              <a:ext uri="{FF2B5EF4-FFF2-40B4-BE49-F238E27FC236}">
                <a16:creationId xmlns:a16="http://schemas.microsoft.com/office/drawing/2014/main" id="{7F7204ED-295B-65C0-83AF-0D97B661098F}"/>
              </a:ext>
            </a:extLst>
          </p:cNvPr>
          <p:cNvPicPr>
            <a:picLocks noChangeAspect="1"/>
          </p:cNvPicPr>
          <p:nvPr/>
        </p:nvPicPr>
        <p:blipFill>
          <a:blip r:embed="rId6"/>
          <a:stretch>
            <a:fillRect/>
          </a:stretch>
        </p:blipFill>
        <p:spPr>
          <a:xfrm>
            <a:off x="1608394" y="4292630"/>
            <a:ext cx="6982799" cy="485843"/>
          </a:xfrm>
          <a:prstGeom prst="rect">
            <a:avLst/>
          </a:prstGeom>
        </p:spPr>
      </p:pic>
    </p:spTree>
    <p:extLst>
      <p:ext uri="{BB962C8B-B14F-4D97-AF65-F5344CB8AC3E}">
        <p14:creationId xmlns:p14="http://schemas.microsoft.com/office/powerpoint/2010/main" val="2116009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818965" y="157018"/>
            <a:ext cx="7855799" cy="523220"/>
          </a:xfrm>
          <a:prstGeom prst="rect">
            <a:avLst/>
          </a:prstGeom>
          <a:noFill/>
        </p:spPr>
        <p:txBody>
          <a:bodyPr wrap="square" rtlCol="1">
            <a:spAutoFit/>
          </a:bodyPr>
          <a:lstStyle/>
          <a:p>
            <a:r>
              <a:rPr lang="he-IL" sz="2800" b="1" dirty="0"/>
              <a:t>קטניות: איך עוד משפרים תחרותיות מול יבוא?</a:t>
            </a:r>
          </a:p>
        </p:txBody>
      </p:sp>
      <p:sp>
        <p:nvSpPr>
          <p:cNvPr id="5" name="תיבת טקסט 4">
            <a:extLst>
              <a:ext uri="{FF2B5EF4-FFF2-40B4-BE49-F238E27FC236}">
                <a16:creationId xmlns:a16="http://schemas.microsoft.com/office/drawing/2014/main" id="{D6648C2D-0BF6-968F-86AB-7862F05E5B42}"/>
              </a:ext>
            </a:extLst>
          </p:cNvPr>
          <p:cNvSpPr txBox="1"/>
          <p:nvPr/>
        </p:nvSpPr>
        <p:spPr>
          <a:xfrm>
            <a:off x="286327" y="853584"/>
            <a:ext cx="11480800" cy="2739211"/>
          </a:xfrm>
          <a:prstGeom prst="rect">
            <a:avLst/>
          </a:prstGeom>
          <a:noFill/>
        </p:spPr>
        <p:txBody>
          <a:bodyPr wrap="square" rtlCol="1">
            <a:spAutoFit/>
          </a:bodyPr>
          <a:lstStyle/>
          <a:p>
            <a:pPr>
              <a:spcBef>
                <a:spcPts val="1200"/>
              </a:spcBef>
            </a:pPr>
            <a:r>
              <a:rPr lang="he-IL" sz="2200" b="1" dirty="0"/>
              <a:t>התמקדות במוצרים מיוחדים</a:t>
            </a:r>
            <a:r>
              <a:rPr lang="he-IL" sz="2200" dirty="0"/>
              <a:t>. </a:t>
            </a:r>
          </a:p>
          <a:p>
            <a:pPr>
              <a:spcBef>
                <a:spcPts val="1200"/>
              </a:spcBef>
            </a:pPr>
            <a:r>
              <a:rPr lang="he-IL" sz="2200" dirty="0"/>
              <a:t>ללמוד מהבוטנים: בישראל מגדלים בוטנים בקליפתם, וכך נמנעים מתחרות על </a:t>
            </a:r>
            <a:r>
              <a:rPr lang="he-IL" sz="2200" dirty="0" err="1"/>
              <a:t>הקומודיטיס</a:t>
            </a:r>
            <a:r>
              <a:rPr lang="he-IL" sz="2200" dirty="0"/>
              <a:t> (חמאת בוטנים, שמן בוטנים). </a:t>
            </a:r>
          </a:p>
          <a:p>
            <a:pPr>
              <a:spcBef>
                <a:spcPts val="1200"/>
              </a:spcBef>
            </a:pPr>
            <a:r>
              <a:rPr lang="he-IL" sz="2200" dirty="0"/>
              <a:t>לחפש מוצר דומה </a:t>
            </a:r>
            <a:r>
              <a:rPr lang="he-IL" sz="2200" dirty="0" err="1"/>
              <a:t>בחימצה</a:t>
            </a:r>
            <a:r>
              <a:rPr lang="he-IL" sz="2200" dirty="0"/>
              <a:t> או אפונה, למשל: </a:t>
            </a:r>
          </a:p>
          <a:p>
            <a:pPr marL="1257300" lvl="2" indent="-342900">
              <a:spcBef>
                <a:spcPts val="1200"/>
              </a:spcBef>
              <a:buFont typeface="Wingdings" panose="05000000000000000000" pitchFamily="2" charset="2"/>
              <a:buChar char="ü"/>
            </a:pPr>
            <a:r>
              <a:rPr lang="he-IL" sz="2200" dirty="0"/>
              <a:t>חומוס צבעוני, עשיר בנוגדי חמצון וסיבים תזונתיים (טופח על ידי שמואל גלילי ממכון וולקני).</a:t>
            </a:r>
          </a:p>
          <a:p>
            <a:pPr marL="1257300" lvl="2" indent="-342900">
              <a:spcBef>
                <a:spcPts val="1200"/>
              </a:spcBef>
              <a:buFont typeface="Wingdings" panose="05000000000000000000" pitchFamily="2" charset="2"/>
              <a:buChar char="ü"/>
            </a:pPr>
            <a:r>
              <a:rPr lang="he-IL" sz="2200" dirty="0"/>
              <a:t>חומוס ירוק, יש ביקוש במגזר הערבי, או בקפואים (כמו סויה "אדממה"). לבדיקה מול התעשיה.</a:t>
            </a:r>
          </a:p>
        </p:txBody>
      </p:sp>
      <p:pic>
        <p:nvPicPr>
          <p:cNvPr id="1026" name="Picture 2" descr="Fresh Garbanzo Bean - Preppings | Cooking garbanzo beans, Garbanzo beans,  Vegetable dishes">
            <a:extLst>
              <a:ext uri="{FF2B5EF4-FFF2-40B4-BE49-F238E27FC236}">
                <a16:creationId xmlns:a16="http://schemas.microsoft.com/office/drawing/2014/main" id="{148EB995-37D0-A7E4-0827-43A89457AE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3" t="5748" r="8485" b="9832"/>
          <a:stretch/>
        </p:blipFill>
        <p:spPr bwMode="auto">
          <a:xfrm>
            <a:off x="8319246" y="3882476"/>
            <a:ext cx="3270069" cy="29942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rbanzo, 'Black Kabouli' | Uprising Seeds">
            <a:extLst>
              <a:ext uri="{FF2B5EF4-FFF2-40B4-BE49-F238E27FC236}">
                <a16:creationId xmlns:a16="http://schemas.microsoft.com/office/drawing/2014/main" id="{745B8815-47A0-29C6-620B-170A7D88B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458" y="3850233"/>
            <a:ext cx="2246368" cy="2994234"/>
          </a:xfrm>
          <a:prstGeom prst="rect">
            <a:avLst/>
          </a:prstGeom>
          <a:noFill/>
          <a:extLst>
            <a:ext uri="{909E8E84-426E-40DD-AFC4-6F175D3DCCD1}">
              <a14:hiddenFill xmlns:a14="http://schemas.microsoft.com/office/drawing/2010/main">
                <a:solidFill>
                  <a:srgbClr val="FFFFFF"/>
                </a:solidFill>
              </a14:hiddenFill>
            </a:ext>
          </a:extLst>
        </p:spPr>
      </p:pic>
      <p:pic>
        <p:nvPicPr>
          <p:cNvPr id="12" name="תמונה 11">
            <a:extLst>
              <a:ext uri="{FF2B5EF4-FFF2-40B4-BE49-F238E27FC236}">
                <a16:creationId xmlns:a16="http://schemas.microsoft.com/office/drawing/2014/main" id="{CE520A66-FD42-141A-0F82-ED8EFAE12234}"/>
              </a:ext>
            </a:extLst>
          </p:cNvPr>
          <p:cNvPicPr>
            <a:picLocks noChangeAspect="1"/>
          </p:cNvPicPr>
          <p:nvPr/>
        </p:nvPicPr>
        <p:blipFill>
          <a:blip r:embed="rId5"/>
          <a:stretch>
            <a:fillRect/>
          </a:stretch>
        </p:blipFill>
        <p:spPr>
          <a:xfrm>
            <a:off x="4930587" y="3850233"/>
            <a:ext cx="2969404" cy="3005302"/>
          </a:xfrm>
          <a:prstGeom prst="rect">
            <a:avLst/>
          </a:prstGeom>
        </p:spPr>
      </p:pic>
    </p:spTree>
    <p:extLst>
      <p:ext uri="{BB962C8B-B14F-4D97-AF65-F5344CB8AC3E}">
        <p14:creationId xmlns:p14="http://schemas.microsoft.com/office/powerpoint/2010/main" val="3355676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קטניות: מצב המחקר בישראל</a:t>
            </a:r>
          </a:p>
        </p:txBody>
      </p:sp>
      <p:sp>
        <p:nvSpPr>
          <p:cNvPr id="5" name="תיבת טקסט 4">
            <a:extLst>
              <a:ext uri="{FF2B5EF4-FFF2-40B4-BE49-F238E27FC236}">
                <a16:creationId xmlns:a16="http://schemas.microsoft.com/office/drawing/2014/main" id="{D6648C2D-0BF6-968F-86AB-7862F05E5B42}"/>
              </a:ext>
            </a:extLst>
          </p:cNvPr>
          <p:cNvSpPr txBox="1"/>
          <p:nvPr/>
        </p:nvSpPr>
        <p:spPr>
          <a:xfrm>
            <a:off x="887505" y="1139054"/>
            <a:ext cx="10703859" cy="4062651"/>
          </a:xfrm>
          <a:prstGeom prst="rect">
            <a:avLst/>
          </a:prstGeom>
          <a:noFill/>
        </p:spPr>
        <p:txBody>
          <a:bodyPr wrap="square" rtlCol="1">
            <a:spAutoFit/>
          </a:bodyPr>
          <a:lstStyle/>
          <a:p>
            <a:pPr>
              <a:spcBef>
                <a:spcPts val="1200"/>
              </a:spcBef>
            </a:pPr>
            <a:r>
              <a:rPr lang="he-IL" sz="2200" dirty="0"/>
              <a:t>בכדי לשפר את היבולים ולטפח מוצרים מיוחדים, נדרש מחקר.</a:t>
            </a:r>
          </a:p>
          <a:p>
            <a:pPr>
              <a:spcBef>
                <a:spcPts val="1200"/>
              </a:spcBef>
            </a:pPr>
            <a:r>
              <a:rPr lang="he-IL" sz="2200" dirty="0"/>
              <a:t>יש כ-6 חוקרים של קטניות בישראל.</a:t>
            </a:r>
          </a:p>
          <a:p>
            <a:pPr>
              <a:spcBef>
                <a:spcPts val="1200"/>
              </a:spcBef>
            </a:pPr>
            <a:r>
              <a:rPr lang="he-IL" sz="2200" dirty="0"/>
              <a:t>בעבר היו תקציבי מחקר לנושא, שהתדלדלו עם השנים.</a:t>
            </a:r>
          </a:p>
          <a:p>
            <a:pPr>
              <a:spcBef>
                <a:spcPts val="1200"/>
              </a:spcBef>
            </a:pPr>
            <a:r>
              <a:rPr lang="he-IL" sz="2200" dirty="0"/>
              <a:t>מכון וולקני פרסם מכרז לקליטת חוקר קטניות, החוקרת שנקלטה תתחיל בינואר 2024, מומחית לעיבוד התעשייתי של אפונה, לא לגידול החקלאי.</a:t>
            </a:r>
          </a:p>
          <a:p>
            <a:pPr>
              <a:spcBef>
                <a:spcPts val="1200"/>
              </a:spcBef>
            </a:pPr>
            <a:r>
              <a:rPr lang="he-IL" sz="2200" dirty="0"/>
              <a:t>יש מעט טיפוח של זני קטניות בישראל. היה בעבר טיפוח של זני חומוס בחברת הזרע – כרגע הפרויקט בהקפאה. </a:t>
            </a:r>
          </a:p>
          <a:p>
            <a:pPr>
              <a:spcBef>
                <a:spcPts val="1200"/>
              </a:spcBef>
            </a:pPr>
            <a:r>
              <a:rPr lang="he-IL" sz="2200" dirty="0"/>
              <a:t>היה טיפוח חומוס במכון וולקני, החוקר נפטר.</a:t>
            </a:r>
          </a:p>
          <a:p>
            <a:pPr>
              <a:spcBef>
                <a:spcPts val="1200"/>
              </a:spcBef>
            </a:pPr>
            <a:r>
              <a:rPr lang="he-IL" sz="2200" dirty="0"/>
              <a:t>יתכן שצריך להקים קבוצת מחקר לקטניות, לכוון קולות קוראים ותקציבי מחקר למחקרי קטניות.</a:t>
            </a:r>
          </a:p>
        </p:txBody>
      </p:sp>
    </p:spTree>
    <p:extLst>
      <p:ext uri="{BB962C8B-B14F-4D97-AF65-F5344CB8AC3E}">
        <p14:creationId xmlns:p14="http://schemas.microsoft.com/office/powerpoint/2010/main" val="3137270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חוקרי קטניות בישראל</a:t>
            </a:r>
          </a:p>
        </p:txBody>
      </p:sp>
      <p:graphicFrame>
        <p:nvGraphicFramePr>
          <p:cNvPr id="2" name="טבלה 1">
            <a:extLst>
              <a:ext uri="{FF2B5EF4-FFF2-40B4-BE49-F238E27FC236}">
                <a16:creationId xmlns:a16="http://schemas.microsoft.com/office/drawing/2014/main" id="{AE335256-C5CE-1BAA-822C-6668B5A6D361}"/>
              </a:ext>
            </a:extLst>
          </p:cNvPr>
          <p:cNvGraphicFramePr>
            <a:graphicFrameLocks noGrp="1"/>
          </p:cNvGraphicFramePr>
          <p:nvPr/>
        </p:nvGraphicFramePr>
        <p:xfrm>
          <a:off x="211125" y="1434429"/>
          <a:ext cx="11556000" cy="2728976"/>
        </p:xfrm>
        <a:graphic>
          <a:graphicData uri="http://schemas.openxmlformats.org/drawingml/2006/table">
            <a:tbl>
              <a:tblPr rtl="1">
                <a:tableStyleId>{5C22544A-7EE6-4342-B048-85BDC9FD1C3A}</a:tableStyleId>
              </a:tblPr>
              <a:tblGrid>
                <a:gridCol w="1152000">
                  <a:extLst>
                    <a:ext uri="{9D8B030D-6E8A-4147-A177-3AD203B41FA5}">
                      <a16:colId xmlns:a16="http://schemas.microsoft.com/office/drawing/2014/main" val="3379777467"/>
                    </a:ext>
                  </a:extLst>
                </a:gridCol>
                <a:gridCol w="3780000">
                  <a:extLst>
                    <a:ext uri="{9D8B030D-6E8A-4147-A177-3AD203B41FA5}">
                      <a16:colId xmlns:a16="http://schemas.microsoft.com/office/drawing/2014/main" val="2054507627"/>
                    </a:ext>
                  </a:extLst>
                </a:gridCol>
                <a:gridCol w="6624000">
                  <a:extLst>
                    <a:ext uri="{9D8B030D-6E8A-4147-A177-3AD203B41FA5}">
                      <a16:colId xmlns:a16="http://schemas.microsoft.com/office/drawing/2014/main" val="3623489987"/>
                    </a:ext>
                  </a:extLst>
                </a:gridCol>
              </a:tblGrid>
              <a:tr h="177800">
                <a:tc>
                  <a:txBody>
                    <a:bodyPr/>
                    <a:lstStyle/>
                    <a:p>
                      <a:pPr algn="r" rtl="1" fontAlgn="b">
                        <a:lnSpc>
                          <a:spcPct val="150000"/>
                        </a:lnSpc>
                        <a:spcBef>
                          <a:spcPts val="1200"/>
                        </a:spcBef>
                      </a:pPr>
                      <a:r>
                        <a:rPr lang="he-IL" sz="1800" b="1" u="none" strike="noStrike" dirty="0">
                          <a:solidFill>
                            <a:schemeClr val="bg1"/>
                          </a:solidFill>
                          <a:effectLst/>
                        </a:rPr>
                        <a:t>שם</a:t>
                      </a:r>
                      <a:endParaRPr lang="he-IL" sz="1800" b="1" i="0" u="none" strike="noStrike" dirty="0">
                        <a:solidFill>
                          <a:schemeClr val="bg1"/>
                        </a:solidFill>
                        <a:effectLst/>
                        <a:latin typeface="Arial" panose="020B0604020202020204" pitchFamily="34" charset="0"/>
                      </a:endParaRPr>
                    </a:p>
                  </a:txBody>
                  <a:tcPr marL="6350" marR="6350" marT="6350" marB="0" anchor="b">
                    <a:solidFill>
                      <a:schemeClr val="accent6">
                        <a:lumMod val="75000"/>
                      </a:schemeClr>
                    </a:solidFill>
                  </a:tcPr>
                </a:tc>
                <a:tc>
                  <a:txBody>
                    <a:bodyPr/>
                    <a:lstStyle/>
                    <a:p>
                      <a:pPr algn="r" rtl="1" fontAlgn="b">
                        <a:lnSpc>
                          <a:spcPct val="150000"/>
                        </a:lnSpc>
                        <a:spcBef>
                          <a:spcPts val="1200"/>
                        </a:spcBef>
                      </a:pPr>
                      <a:r>
                        <a:rPr lang="he-IL" sz="1800" b="1" u="none" strike="noStrike" dirty="0">
                          <a:solidFill>
                            <a:schemeClr val="bg1"/>
                          </a:solidFill>
                          <a:effectLst/>
                        </a:rPr>
                        <a:t>ארגון</a:t>
                      </a:r>
                      <a:endParaRPr lang="he-IL" sz="1800" b="1" i="0" u="none" strike="noStrike" dirty="0">
                        <a:solidFill>
                          <a:schemeClr val="bg1"/>
                        </a:solidFill>
                        <a:effectLst/>
                        <a:latin typeface="Arial" panose="020B0604020202020204" pitchFamily="34" charset="0"/>
                      </a:endParaRPr>
                    </a:p>
                  </a:txBody>
                  <a:tcPr marL="6350" marR="6350" marT="6350" marB="0" anchor="b">
                    <a:solidFill>
                      <a:schemeClr val="accent6">
                        <a:lumMod val="75000"/>
                      </a:schemeClr>
                    </a:solidFill>
                  </a:tcPr>
                </a:tc>
                <a:tc>
                  <a:txBody>
                    <a:bodyPr/>
                    <a:lstStyle/>
                    <a:p>
                      <a:pPr algn="r" rtl="1" fontAlgn="b">
                        <a:lnSpc>
                          <a:spcPct val="150000"/>
                        </a:lnSpc>
                        <a:spcBef>
                          <a:spcPts val="1200"/>
                        </a:spcBef>
                      </a:pPr>
                      <a:r>
                        <a:rPr lang="he-IL" sz="1800" b="1" u="none" strike="noStrike" dirty="0">
                          <a:solidFill>
                            <a:schemeClr val="bg1"/>
                          </a:solidFill>
                          <a:effectLst/>
                        </a:rPr>
                        <a:t>הערות</a:t>
                      </a:r>
                      <a:endParaRPr lang="he-IL" sz="1800" b="1" i="0" u="none" strike="noStrike" dirty="0">
                        <a:solidFill>
                          <a:schemeClr val="bg1"/>
                        </a:solidFill>
                        <a:effectLst/>
                        <a:latin typeface="Arial" panose="020B0604020202020204" pitchFamily="34" charset="0"/>
                      </a:endParaRPr>
                    </a:p>
                  </a:txBody>
                  <a:tcPr marL="6350" marR="6350" marT="6350" marB="0" anchor="b">
                    <a:solidFill>
                      <a:schemeClr val="accent6">
                        <a:lumMod val="75000"/>
                      </a:schemeClr>
                    </a:solidFill>
                  </a:tcPr>
                </a:tc>
                <a:extLst>
                  <a:ext uri="{0D108BD9-81ED-4DB2-BD59-A6C34878D82A}">
                    <a16:rowId xmlns:a16="http://schemas.microsoft.com/office/drawing/2014/main" val="3455354505"/>
                  </a:ext>
                </a:extLst>
              </a:tr>
              <a:tr h="177800">
                <a:tc>
                  <a:txBody>
                    <a:bodyPr/>
                    <a:lstStyle/>
                    <a:p>
                      <a:pPr algn="r" rtl="1" fontAlgn="b">
                        <a:lnSpc>
                          <a:spcPct val="150000"/>
                        </a:lnSpc>
                        <a:spcBef>
                          <a:spcPts val="1200"/>
                        </a:spcBef>
                      </a:pPr>
                      <a:r>
                        <a:rPr lang="he-IL" sz="1800" u="none" strike="noStrike" dirty="0">
                          <a:effectLst/>
                        </a:rPr>
                        <a:t>צבי פלג</a:t>
                      </a:r>
                      <a:endParaRPr lang="he-IL" sz="1800" b="0" i="0" u="none" strike="noStrike" dirty="0">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a:effectLst/>
                        </a:rPr>
                        <a:t>הפקולטה לחקלאות, רחובות</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a:effectLst/>
                        </a:rPr>
                        <a:t>חוקר שומשום</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1531661467"/>
                  </a:ext>
                </a:extLst>
              </a:tr>
              <a:tr h="177800">
                <a:tc>
                  <a:txBody>
                    <a:bodyPr/>
                    <a:lstStyle/>
                    <a:p>
                      <a:pPr algn="r" rtl="1" fontAlgn="b">
                        <a:lnSpc>
                          <a:spcPct val="150000"/>
                        </a:lnSpc>
                        <a:spcBef>
                          <a:spcPts val="1200"/>
                        </a:spcBef>
                      </a:pPr>
                      <a:r>
                        <a:rPr lang="he-IL" sz="1800" u="none" strike="noStrike">
                          <a:effectLst/>
                        </a:rPr>
                        <a:t>שחל עבו</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a:effectLst/>
                        </a:rPr>
                        <a:t>הפקולטה לחקלאות, רחובות</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dirty="0">
                          <a:effectLst/>
                        </a:rPr>
                        <a:t>חוקר </a:t>
                      </a:r>
                      <a:r>
                        <a:rPr lang="he-IL" sz="1800" u="none" strike="noStrike" dirty="0" err="1">
                          <a:effectLst/>
                        </a:rPr>
                        <a:t>חימצה</a:t>
                      </a:r>
                      <a:r>
                        <a:rPr lang="he-IL" sz="1800" u="none" strike="noStrike" dirty="0">
                          <a:effectLst/>
                        </a:rPr>
                        <a:t>, אפונה, עדשים. לקראת פנסיה</a:t>
                      </a:r>
                      <a:endParaRPr lang="he-IL" sz="1800" b="0" i="0" u="none" strike="noStrike" dirty="0">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181945676"/>
                  </a:ext>
                </a:extLst>
              </a:tr>
              <a:tr h="177800">
                <a:tc>
                  <a:txBody>
                    <a:bodyPr/>
                    <a:lstStyle/>
                    <a:p>
                      <a:pPr algn="r" rtl="1" fontAlgn="b">
                        <a:lnSpc>
                          <a:spcPct val="150000"/>
                        </a:lnSpc>
                        <a:spcBef>
                          <a:spcPts val="1200"/>
                        </a:spcBef>
                      </a:pPr>
                      <a:r>
                        <a:rPr lang="he-IL" sz="1800" u="none" strike="noStrike">
                          <a:effectLst/>
                        </a:rPr>
                        <a:t>קטיה שור</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a:effectLst/>
                        </a:rPr>
                        <a:t>מכון וולקני</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a:effectLst/>
                        </a:rPr>
                        <a:t>חוקרת חדשה, תתחיל לעבוד בינואר 2024. חוקרת התאמת אפונה לתעשיה</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194171639"/>
                  </a:ext>
                </a:extLst>
              </a:tr>
              <a:tr h="177800">
                <a:tc>
                  <a:txBody>
                    <a:bodyPr/>
                    <a:lstStyle/>
                    <a:p>
                      <a:pPr algn="r" rtl="1" fontAlgn="b">
                        <a:lnSpc>
                          <a:spcPct val="150000"/>
                        </a:lnSpc>
                        <a:spcBef>
                          <a:spcPts val="1200"/>
                        </a:spcBef>
                      </a:pPr>
                      <a:r>
                        <a:rPr lang="he-IL" sz="1800" u="none" strike="noStrike">
                          <a:effectLst/>
                        </a:rPr>
                        <a:t>שמואל גלילי</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a:effectLst/>
                        </a:rPr>
                        <a:t>מכון וולקני</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a:effectLst/>
                        </a:rPr>
                        <a:t>חוקר חימצה, ישמח לשתף פעולה</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1583633185"/>
                  </a:ext>
                </a:extLst>
              </a:tr>
              <a:tr h="177800">
                <a:tc>
                  <a:txBody>
                    <a:bodyPr/>
                    <a:lstStyle/>
                    <a:p>
                      <a:pPr algn="r" rtl="1" fontAlgn="b">
                        <a:lnSpc>
                          <a:spcPct val="150000"/>
                        </a:lnSpc>
                        <a:spcBef>
                          <a:spcPts val="1200"/>
                        </a:spcBef>
                      </a:pPr>
                      <a:r>
                        <a:rPr lang="he-IL" sz="1800" u="none" strike="noStrike">
                          <a:effectLst/>
                        </a:rPr>
                        <a:t>רן חובב</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a:effectLst/>
                        </a:rPr>
                        <a:t>מכון וולקני, מנהל המחלקה לגד"ש וירקות</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a:effectLst/>
                        </a:rPr>
                        <a:t>חוקר בוטנים. ישמח לחקור גם קטניות, ישמח לשיתוף פעולה</a:t>
                      </a:r>
                      <a:endParaRPr lang="he-IL" sz="1800" b="0" i="0" u="none" strike="noStrike">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2218488291"/>
                  </a:ext>
                </a:extLst>
              </a:tr>
              <a:tr h="177800">
                <a:tc>
                  <a:txBody>
                    <a:bodyPr/>
                    <a:lstStyle/>
                    <a:p>
                      <a:pPr algn="r" rtl="1" fontAlgn="b">
                        <a:lnSpc>
                          <a:spcPct val="150000"/>
                        </a:lnSpc>
                        <a:spcBef>
                          <a:spcPts val="1200"/>
                        </a:spcBef>
                      </a:pPr>
                      <a:r>
                        <a:rPr lang="he-IL" sz="1800" u="none" strike="noStrike" dirty="0">
                          <a:effectLst/>
                        </a:rPr>
                        <a:t>אור רם</a:t>
                      </a:r>
                      <a:endParaRPr lang="he-IL" sz="1800" b="0" i="0" u="none" strike="noStrike" dirty="0">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dirty="0">
                          <a:effectLst/>
                        </a:rPr>
                        <a:t>מדריך חקלאי, עמק יזרעאל</a:t>
                      </a:r>
                      <a:endParaRPr lang="he-IL" sz="1800" b="0" i="0" u="none" strike="noStrike" dirty="0">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u="none" strike="noStrike" dirty="0">
                          <a:effectLst/>
                        </a:rPr>
                        <a:t>מדריך וחוקר </a:t>
                      </a:r>
                      <a:r>
                        <a:rPr lang="he-IL" sz="1800" u="none" strike="noStrike" dirty="0" err="1">
                          <a:effectLst/>
                        </a:rPr>
                        <a:t>חימצה</a:t>
                      </a:r>
                      <a:endParaRPr lang="he-IL" sz="1800" b="0" i="0" u="none" strike="noStrike" dirty="0">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924959370"/>
                  </a:ext>
                </a:extLst>
              </a:tr>
              <a:tr h="177800">
                <a:tc>
                  <a:txBody>
                    <a:bodyPr/>
                    <a:lstStyle/>
                    <a:p>
                      <a:pPr algn="r" rtl="1" fontAlgn="b">
                        <a:lnSpc>
                          <a:spcPct val="150000"/>
                        </a:lnSpc>
                        <a:spcBef>
                          <a:spcPts val="1200"/>
                        </a:spcBef>
                      </a:pPr>
                      <a:endParaRPr lang="he-IL" sz="1800" b="0" i="0" u="none" strike="noStrike" dirty="0">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b="0" i="0" u="none" strike="noStrike" dirty="0">
                          <a:solidFill>
                            <a:srgbClr val="000000"/>
                          </a:solidFill>
                          <a:effectLst/>
                          <a:latin typeface="Arial" panose="020B0604020202020204" pitchFamily="34" charset="0"/>
                        </a:rPr>
                        <a:t>חברת </a:t>
                      </a:r>
                      <a:r>
                        <a:rPr lang="en-US" sz="1800" b="0" i="0" u="none" strike="noStrike" dirty="0" err="1">
                          <a:solidFill>
                            <a:srgbClr val="000000"/>
                          </a:solidFill>
                          <a:effectLst/>
                          <a:latin typeface="Arial" panose="020B0604020202020204" pitchFamily="34" charset="0"/>
                        </a:rPr>
                        <a:t>Aquinom</a:t>
                      </a:r>
                      <a:endParaRPr lang="he-IL" sz="1800" b="0" i="0" u="none" strike="noStrike" dirty="0">
                        <a:solidFill>
                          <a:srgbClr val="000000"/>
                        </a:solidFill>
                        <a:effectLst/>
                        <a:latin typeface="Arial" panose="020B0604020202020204" pitchFamily="34" charset="0"/>
                      </a:endParaRPr>
                    </a:p>
                  </a:txBody>
                  <a:tcPr marL="6350" marR="6350" marT="6350" marB="0" anchor="b">
                    <a:solidFill>
                      <a:schemeClr val="accent6">
                        <a:lumMod val="20000"/>
                        <a:lumOff val="80000"/>
                      </a:schemeClr>
                    </a:solidFill>
                  </a:tcPr>
                </a:tc>
                <a:tc>
                  <a:txBody>
                    <a:bodyPr/>
                    <a:lstStyle/>
                    <a:p>
                      <a:pPr algn="r" rtl="1" fontAlgn="b">
                        <a:lnSpc>
                          <a:spcPct val="150000"/>
                        </a:lnSpc>
                        <a:spcBef>
                          <a:spcPts val="1200"/>
                        </a:spcBef>
                      </a:pPr>
                      <a:r>
                        <a:rPr lang="he-IL" sz="1800" b="0" i="0" u="none" strike="noStrike" dirty="0">
                          <a:solidFill>
                            <a:srgbClr val="000000"/>
                          </a:solidFill>
                          <a:effectLst/>
                          <a:latin typeface="Arial" panose="020B0604020202020204" pitchFamily="34" charset="0"/>
                        </a:rPr>
                        <a:t>חברת </a:t>
                      </a:r>
                      <a:r>
                        <a:rPr lang="he-IL" sz="1800" b="0" i="0" u="none" strike="noStrike" dirty="0" err="1">
                          <a:solidFill>
                            <a:srgbClr val="000000"/>
                          </a:solidFill>
                          <a:effectLst/>
                          <a:latin typeface="Arial" panose="020B0604020202020204" pitchFamily="34" charset="0"/>
                        </a:rPr>
                        <a:t>אגרוטק</a:t>
                      </a:r>
                      <a:r>
                        <a:rPr lang="he-IL" sz="1800" b="0" i="0" u="none" strike="noStrike" dirty="0">
                          <a:solidFill>
                            <a:srgbClr val="000000"/>
                          </a:solidFill>
                          <a:effectLst/>
                          <a:latin typeface="Arial" panose="020B0604020202020204" pitchFamily="34" charset="0"/>
                        </a:rPr>
                        <a:t> מגבעת ברנר, מפתחת אפונה ומוצרים חקלאיים עתירי חלבון</a:t>
                      </a:r>
                    </a:p>
                  </a:txBody>
                  <a:tcPr marL="6350" marR="6350" marT="6350" marB="0" anchor="b">
                    <a:solidFill>
                      <a:schemeClr val="accent6">
                        <a:lumMod val="20000"/>
                        <a:lumOff val="80000"/>
                      </a:schemeClr>
                    </a:solidFill>
                  </a:tcPr>
                </a:tc>
                <a:extLst>
                  <a:ext uri="{0D108BD9-81ED-4DB2-BD59-A6C34878D82A}">
                    <a16:rowId xmlns:a16="http://schemas.microsoft.com/office/drawing/2014/main" val="1976735204"/>
                  </a:ext>
                </a:extLst>
              </a:tr>
            </a:tbl>
          </a:graphicData>
        </a:graphic>
      </p:graphicFrame>
      <p:sp>
        <p:nvSpPr>
          <p:cNvPr id="5" name="תיבת טקסט 4">
            <a:extLst>
              <a:ext uri="{FF2B5EF4-FFF2-40B4-BE49-F238E27FC236}">
                <a16:creationId xmlns:a16="http://schemas.microsoft.com/office/drawing/2014/main" id="{1F6A1009-CA0E-EBC4-A93D-7F6774A3A7B9}"/>
              </a:ext>
            </a:extLst>
          </p:cNvPr>
          <p:cNvSpPr txBox="1"/>
          <p:nvPr/>
        </p:nvSpPr>
        <p:spPr>
          <a:xfrm>
            <a:off x="286328" y="4550032"/>
            <a:ext cx="11480798" cy="461665"/>
          </a:xfrm>
          <a:prstGeom prst="rect">
            <a:avLst/>
          </a:prstGeom>
          <a:noFill/>
        </p:spPr>
        <p:txBody>
          <a:bodyPr wrap="square" rtlCol="1">
            <a:spAutoFit/>
          </a:bodyPr>
          <a:lstStyle/>
          <a:p>
            <a:pPr>
              <a:spcBef>
                <a:spcPts val="1200"/>
              </a:spcBef>
            </a:pPr>
            <a:r>
              <a:rPr lang="he-IL" sz="2400" dirty="0"/>
              <a:t>מוצע לבדוק הקמת קבוצת מחקר של חוקרי קטניות, לשיפור התחרותיות של הגידולים הללו</a:t>
            </a:r>
            <a:endParaRPr lang="he-IL" sz="2400" b="1" dirty="0"/>
          </a:p>
        </p:txBody>
      </p:sp>
    </p:spTree>
    <p:extLst>
      <p:ext uri="{BB962C8B-B14F-4D97-AF65-F5344CB8AC3E}">
        <p14:creationId xmlns:p14="http://schemas.microsoft.com/office/powerpoint/2010/main" val="3191082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אורז: הגידול בעולם</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604981" y="869372"/>
            <a:ext cx="10982037" cy="5170646"/>
          </a:xfrm>
          <a:prstGeom prst="rect">
            <a:avLst/>
          </a:prstGeom>
          <a:noFill/>
        </p:spPr>
        <p:txBody>
          <a:bodyPr wrap="square" rtlCol="1">
            <a:spAutoFit/>
          </a:bodyPr>
          <a:lstStyle/>
          <a:p>
            <a:pPr algn="just" rtl="1">
              <a:spcBef>
                <a:spcPts val="1800"/>
              </a:spcBef>
            </a:pPr>
            <a:r>
              <a:rPr lang="he-IL" sz="2400" dirty="0">
                <a:latin typeface="Calibri" panose="020F0502020204030204" pitchFamily="34" charset="0"/>
                <a:ea typeface="Calibri" panose="020F0502020204030204" pitchFamily="34" charset="0"/>
                <a:cs typeface="Arial" panose="020B0604020202020204" pitchFamily="34" charset="0"/>
              </a:rPr>
              <a:t>מגדלים אורז בכ-120 מדינות ברחבי העולם, כולל במזרח התיכון (מצרים, איראן, עירק ועוד)</a:t>
            </a:r>
          </a:p>
          <a:p>
            <a:pPr algn="just" rtl="1">
              <a:spcBef>
                <a:spcPts val="1800"/>
              </a:spcBef>
            </a:pPr>
            <a:r>
              <a:rPr lang="he-IL" sz="2400" dirty="0">
                <a:latin typeface="Calibri" panose="020F0502020204030204" pitchFamily="34" charset="0"/>
                <a:ea typeface="Calibri" panose="020F0502020204030204" pitchFamily="34" charset="0"/>
                <a:cs typeface="Arial" panose="020B0604020202020204" pitchFamily="34" charset="0"/>
              </a:rPr>
              <a:t>מגדלים אורז גם במדינות קרות יחסית (איטליה, רוסיה, צרפת ועוד), בישראל אמור להצליח יותר, בזכות האקלים החם.</a:t>
            </a:r>
          </a:p>
          <a:p>
            <a:pPr algn="just" rtl="1">
              <a:spcBef>
                <a:spcPts val="1800"/>
              </a:spcBef>
            </a:pPr>
            <a:r>
              <a:rPr lang="he-IL" sz="2400" dirty="0">
                <a:latin typeface="Calibri" panose="020F0502020204030204" pitchFamily="34" charset="0"/>
                <a:ea typeface="Calibri" panose="020F0502020204030204" pitchFamily="34" charset="0"/>
                <a:cs typeface="Arial" panose="020B0604020202020204" pitchFamily="34" charset="0"/>
              </a:rPr>
              <a:t>יש מגוון רחב מאוד של זני אורז, המתאימים לסגנונות בישול ומאכלים שונים.</a:t>
            </a:r>
          </a:p>
          <a:p>
            <a:pPr algn="just" rtl="1">
              <a:spcBef>
                <a:spcPts val="1800"/>
              </a:spcBef>
            </a:pPr>
            <a:r>
              <a:rPr lang="he-IL" sz="2400" dirty="0">
                <a:latin typeface="Calibri" panose="020F0502020204030204" pitchFamily="34" charset="0"/>
                <a:ea typeface="Calibri" panose="020F0502020204030204" pitchFamily="34" charset="0"/>
                <a:cs typeface="Arial" panose="020B0604020202020204" pitchFamily="34" charset="0"/>
              </a:rPr>
              <a:t>בעולם, יש שתי דרכים מקובלות לגדל אורז:</a:t>
            </a:r>
          </a:p>
          <a:p>
            <a:pPr marL="457200" indent="-457200" algn="just" rtl="1">
              <a:spcBef>
                <a:spcPts val="1800"/>
              </a:spcBef>
              <a:buFont typeface="+mj-lt"/>
              <a:buAutoNum type="arabicPeriod"/>
            </a:pPr>
            <a:r>
              <a:rPr lang="he-IL" sz="2400" dirty="0">
                <a:latin typeface="Calibri" panose="020F0502020204030204" pitchFamily="34" charset="0"/>
                <a:ea typeface="Calibri" panose="020F0502020204030204" pitchFamily="34" charset="0"/>
                <a:cs typeface="Arial" panose="020B0604020202020204" pitchFamily="34" charset="0"/>
              </a:rPr>
              <a:t>בשלוליות מים רדודות, הממשק הנפוץ במקומות בהם יש גשמים קיץ מרובים</a:t>
            </a:r>
          </a:p>
          <a:p>
            <a:pPr marL="457200" indent="-457200" algn="just" rtl="1">
              <a:spcBef>
                <a:spcPts val="1800"/>
              </a:spcBef>
              <a:buFont typeface="+mj-lt"/>
              <a:buAutoNum type="arabicPeriod"/>
            </a:pPr>
            <a:r>
              <a:rPr lang="he-IL" sz="2400" dirty="0">
                <a:latin typeface="Calibri" panose="020F0502020204030204" pitchFamily="34" charset="0"/>
                <a:ea typeface="Calibri" panose="020F0502020204030204" pitchFamily="34" charset="0"/>
                <a:cs typeface="Arial" panose="020B0604020202020204" pitchFamily="34" charset="0"/>
              </a:rPr>
              <a:t>בקרקע "יבשה", הממשק הנפוץ באזורים בהם אין גשמי קיץ, למשל במזרח התיכון וסביב הים התיכון. אורז הוא גידול קיץ, ובמקומות הללו הוא מגודל בהשקיה בשיטות שונות</a:t>
            </a:r>
          </a:p>
          <a:p>
            <a:pPr algn="just" rtl="1">
              <a:spcBef>
                <a:spcPts val="1800"/>
              </a:spcBef>
            </a:pPr>
            <a:r>
              <a:rPr lang="he-IL" sz="2400" dirty="0">
                <a:latin typeface="Calibri" panose="020F0502020204030204" pitchFamily="34" charset="0"/>
                <a:ea typeface="Calibri" panose="020F0502020204030204" pitchFamily="34" charset="0"/>
                <a:cs typeface="Arial" panose="020B0604020202020204" pitchFamily="34" charset="0"/>
              </a:rPr>
              <a:t>השקיית אורז בטפטוף מקודמת על ידי חברת נטפים במקומות שונים בעולם, נכון לעכשיו מדובר בממשק פחות נפוץ.</a:t>
            </a:r>
          </a:p>
        </p:txBody>
      </p:sp>
    </p:spTree>
    <p:extLst>
      <p:ext uri="{BB962C8B-B14F-4D97-AF65-F5344CB8AC3E}">
        <p14:creationId xmlns:p14="http://schemas.microsoft.com/office/powerpoint/2010/main" val="3174029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1757083" y="157018"/>
            <a:ext cx="9917682" cy="523220"/>
          </a:xfrm>
          <a:prstGeom prst="rect">
            <a:avLst/>
          </a:prstGeom>
          <a:noFill/>
        </p:spPr>
        <p:txBody>
          <a:bodyPr wrap="square" rtlCol="1">
            <a:spAutoFit/>
          </a:bodyPr>
          <a:lstStyle/>
          <a:p>
            <a:r>
              <a:rPr lang="he-IL" sz="2800" b="1" dirty="0"/>
              <a:t>אורז: גידול האורז בישראל</a:t>
            </a:r>
          </a:p>
        </p:txBody>
      </p:sp>
      <p:sp>
        <p:nvSpPr>
          <p:cNvPr id="6" name="תיבת טקסט 5">
            <a:extLst>
              <a:ext uri="{FF2B5EF4-FFF2-40B4-BE49-F238E27FC236}">
                <a16:creationId xmlns:a16="http://schemas.microsoft.com/office/drawing/2014/main" id="{F8603A38-4886-33A8-4510-470AA60F7ACF}"/>
              </a:ext>
            </a:extLst>
          </p:cNvPr>
          <p:cNvSpPr txBox="1"/>
          <p:nvPr/>
        </p:nvSpPr>
        <p:spPr>
          <a:xfrm>
            <a:off x="604981" y="869372"/>
            <a:ext cx="10982037" cy="3293209"/>
          </a:xfrm>
          <a:prstGeom prst="rect">
            <a:avLst/>
          </a:prstGeom>
          <a:noFill/>
        </p:spPr>
        <p:txBody>
          <a:bodyPr wrap="square" rtlCol="1">
            <a:spAutoFit/>
          </a:bodyPr>
          <a:lstStyle/>
          <a:p>
            <a:pPr algn="just">
              <a:spcAft>
                <a:spcPts val="1200"/>
              </a:spcAft>
            </a:pPr>
            <a:r>
              <a:rPr lang="he-IL" sz="2400" dirty="0">
                <a:latin typeface="Calibri" panose="020F0502020204030204" pitchFamily="34" charset="0"/>
                <a:ea typeface="Calibri" panose="020F0502020204030204" pitchFamily="34" charset="0"/>
                <a:cs typeface="Arial" panose="020B0604020202020204" pitchFamily="34" charset="0"/>
              </a:rPr>
              <a:t>יש עדויות לגידול אורז </a:t>
            </a:r>
            <a:r>
              <a:rPr lang="he-IL" sz="2400" dirty="0">
                <a:latin typeface="Calibri" panose="020F0502020204030204" pitchFamily="34" charset="0"/>
                <a:ea typeface="Calibri" panose="020F0502020204030204" pitchFamily="34" charset="0"/>
              </a:rPr>
              <a:t>בארץ ישראל </a:t>
            </a:r>
            <a:r>
              <a:rPr lang="he-IL" sz="2400" dirty="0">
                <a:latin typeface="Calibri" panose="020F0502020204030204" pitchFamily="34" charset="0"/>
                <a:ea typeface="Calibri" panose="020F0502020204030204" pitchFamily="34" charset="0"/>
                <a:cs typeface="Arial" panose="020B0604020202020204" pitchFamily="34" charset="0"/>
              </a:rPr>
              <a:t>כבר מהתקופה ההלניסטית. </a:t>
            </a:r>
          </a:p>
          <a:p>
            <a:pPr algn="just" rtl="1">
              <a:spcAft>
                <a:spcPts val="1200"/>
              </a:spcAft>
            </a:pPr>
            <a:r>
              <a:rPr lang="he-IL" sz="2400" dirty="0">
                <a:latin typeface="Calibri" panose="020F0502020204030204" pitchFamily="34" charset="0"/>
                <a:ea typeface="Calibri" panose="020F0502020204030204" pitchFamily="34" charset="0"/>
                <a:cs typeface="Arial" panose="020B0604020202020204" pitchFamily="34" charset="0"/>
              </a:rPr>
              <a:t>עד שנות ה-60 של המאה ה-20 היה האורז אחד הגידולים המקובלים בארץ.</a:t>
            </a:r>
          </a:p>
          <a:p>
            <a:pPr algn="just">
              <a:spcAft>
                <a:spcPts val="1200"/>
              </a:spcAft>
            </a:pPr>
            <a:r>
              <a:rPr lang="he-IL" sz="2400" dirty="0">
                <a:latin typeface="Calibri" panose="020F0502020204030204" pitchFamily="34" charset="0"/>
                <a:ea typeface="Calibri" panose="020F0502020204030204" pitchFamily="34" charset="0"/>
                <a:cs typeface="Arial" panose="020B0604020202020204" pitchFamily="34" charset="0"/>
              </a:rPr>
              <a:t>אין מגבלה גידולית לגידול אורז בישראל. מדובר בגידול ממוכן, קציר עם קומביין, האקלים מתאים. נדרשת השקיה, כמו במדינות רבות אחרות בעולם.</a:t>
            </a:r>
          </a:p>
          <a:p>
            <a:pPr algn="just">
              <a:spcAft>
                <a:spcPts val="1200"/>
              </a:spcAft>
            </a:pPr>
            <a:r>
              <a:rPr lang="he-IL" sz="2400" dirty="0">
                <a:latin typeface="Calibri" panose="020F0502020204030204" pitchFamily="34" charset="0"/>
                <a:ea typeface="Calibri" panose="020F0502020204030204" pitchFamily="34" charset="0"/>
                <a:cs typeface="Arial" panose="020B0604020202020204" pitchFamily="34" charset="0"/>
              </a:rPr>
              <a:t>בשנות ה-50 היו מגדלים אורז בעמק החולה בתעלות פתוחות, כמו באסיה. הפסיקו בגלל המלחת קרקעות.</a:t>
            </a:r>
          </a:p>
          <a:p>
            <a:pPr algn="just">
              <a:spcAft>
                <a:spcPts val="1200"/>
              </a:spcAft>
            </a:pPr>
            <a:r>
              <a:rPr lang="he-IL" sz="2400" dirty="0">
                <a:latin typeface="Calibri" panose="020F0502020204030204" pitchFamily="34" charset="0"/>
                <a:ea typeface="Calibri" panose="020F0502020204030204" pitchFamily="34" charset="0"/>
                <a:cs typeface="Arial" panose="020B0604020202020204" pitchFamily="34" charset="0"/>
              </a:rPr>
              <a:t>ב50 השנים האחרונות גידול האורז בישראל הופסק, היה יותר זול לייבא.</a:t>
            </a:r>
          </a:p>
        </p:txBody>
      </p:sp>
    </p:spTree>
    <p:extLst>
      <p:ext uri="{BB962C8B-B14F-4D97-AF65-F5344CB8AC3E}">
        <p14:creationId xmlns:p14="http://schemas.microsoft.com/office/powerpoint/2010/main" val="2155023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1757083" y="157018"/>
            <a:ext cx="9917682" cy="523220"/>
          </a:xfrm>
          <a:prstGeom prst="rect">
            <a:avLst/>
          </a:prstGeom>
          <a:noFill/>
        </p:spPr>
        <p:txBody>
          <a:bodyPr wrap="square" rtlCol="1">
            <a:spAutoFit/>
          </a:bodyPr>
          <a:lstStyle/>
          <a:p>
            <a:r>
              <a:rPr lang="he-IL" sz="2800" b="1" dirty="0"/>
              <a:t>אורז: יבוא, יבול ושטח פוטנציאלי</a:t>
            </a:r>
          </a:p>
        </p:txBody>
      </p:sp>
      <p:graphicFrame>
        <p:nvGraphicFramePr>
          <p:cNvPr id="2" name="טבלה 1">
            <a:extLst>
              <a:ext uri="{FF2B5EF4-FFF2-40B4-BE49-F238E27FC236}">
                <a16:creationId xmlns:a16="http://schemas.microsoft.com/office/drawing/2014/main" id="{D71F6C80-649F-7D20-C8A5-EE3B9A84B75C}"/>
              </a:ext>
            </a:extLst>
          </p:cNvPr>
          <p:cNvGraphicFramePr>
            <a:graphicFrameLocks noGrp="1"/>
          </p:cNvGraphicFramePr>
          <p:nvPr/>
        </p:nvGraphicFramePr>
        <p:xfrm>
          <a:off x="355599" y="3994661"/>
          <a:ext cx="11480799" cy="1170432"/>
        </p:xfrm>
        <a:graphic>
          <a:graphicData uri="http://schemas.openxmlformats.org/drawingml/2006/table">
            <a:tbl>
              <a:tblPr rtl="1"/>
              <a:tblGrid>
                <a:gridCol w="1923887">
                  <a:extLst>
                    <a:ext uri="{9D8B030D-6E8A-4147-A177-3AD203B41FA5}">
                      <a16:colId xmlns:a16="http://schemas.microsoft.com/office/drawing/2014/main" val="3396565025"/>
                    </a:ext>
                  </a:extLst>
                </a:gridCol>
                <a:gridCol w="1572104">
                  <a:extLst>
                    <a:ext uri="{9D8B030D-6E8A-4147-A177-3AD203B41FA5}">
                      <a16:colId xmlns:a16="http://schemas.microsoft.com/office/drawing/2014/main" val="1526122503"/>
                    </a:ext>
                  </a:extLst>
                </a:gridCol>
                <a:gridCol w="1550567">
                  <a:extLst>
                    <a:ext uri="{9D8B030D-6E8A-4147-A177-3AD203B41FA5}">
                      <a16:colId xmlns:a16="http://schemas.microsoft.com/office/drawing/2014/main" val="579338157"/>
                    </a:ext>
                  </a:extLst>
                </a:gridCol>
                <a:gridCol w="1550567">
                  <a:extLst>
                    <a:ext uri="{9D8B030D-6E8A-4147-A177-3AD203B41FA5}">
                      <a16:colId xmlns:a16="http://schemas.microsoft.com/office/drawing/2014/main" val="3007054160"/>
                    </a:ext>
                  </a:extLst>
                </a:gridCol>
                <a:gridCol w="2380792">
                  <a:extLst>
                    <a:ext uri="{9D8B030D-6E8A-4147-A177-3AD203B41FA5}">
                      <a16:colId xmlns:a16="http://schemas.microsoft.com/office/drawing/2014/main" val="3192829420"/>
                    </a:ext>
                  </a:extLst>
                </a:gridCol>
                <a:gridCol w="2502882">
                  <a:extLst>
                    <a:ext uri="{9D8B030D-6E8A-4147-A177-3AD203B41FA5}">
                      <a16:colId xmlns:a16="http://schemas.microsoft.com/office/drawing/2014/main" val="2673164866"/>
                    </a:ext>
                  </a:extLst>
                </a:gridCol>
              </a:tblGrid>
              <a:tr h="558800">
                <a:tc>
                  <a:txBody>
                    <a:bodyPr/>
                    <a:lstStyle/>
                    <a:p>
                      <a:pPr algn="r" rtl="1" fontAlgn="b">
                        <a:lnSpc>
                          <a:spcPct val="100000"/>
                        </a:lnSpc>
                        <a:spcBef>
                          <a:spcPts val="0"/>
                        </a:spcBef>
                      </a:pPr>
                      <a:r>
                        <a:rPr lang="he-IL" sz="1800" b="0" i="0" u="none" strike="noStrike" dirty="0">
                          <a:solidFill>
                            <a:srgbClr val="FFFFFF"/>
                          </a:solidFill>
                          <a:effectLst/>
                          <a:latin typeface="Arial" panose="020B0604020202020204" pitchFamily="34" charset="0"/>
                        </a:rPr>
                        <a:t>גידול</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יצור בישראל 2020, טון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יבוא לישראל 2020, טון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סה"כ צריכה בישראל, טון</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יבול במדינה עם יבול מיטבי (מצרים) </a:t>
                      </a:r>
                    </a:p>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ק"ג/ דונם (נתוני </a:t>
                      </a:r>
                      <a:r>
                        <a:rPr lang="en-US" sz="1800" b="0" i="0" u="none" strike="noStrike" dirty="0">
                          <a:solidFill>
                            <a:srgbClr val="FFFFFF"/>
                          </a:solidFill>
                          <a:effectLst/>
                          <a:latin typeface="Arial" panose="020B0604020202020204" pitchFamily="34" charset="0"/>
                        </a:rPr>
                        <a:t>FAO</a:t>
                      </a:r>
                      <a:r>
                        <a:rPr lang="he-IL" sz="1800" b="0" i="0" u="none" strike="noStrike" dirty="0">
                          <a:solidFill>
                            <a:srgbClr val="FFFFFF"/>
                          </a:solidFill>
                          <a:effectLst/>
                          <a:latin typeface="Arial" panose="020B0604020202020204" pitchFamily="34" charset="0"/>
                        </a:rPr>
                        <a:t>)</a:t>
                      </a:r>
                      <a:endParaRPr lang="en-US" sz="1800" b="0" i="0" u="none" strike="noStrike" dirty="0">
                        <a:solidFill>
                          <a:srgbClr val="FFFFFF"/>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rtl="1" fontAlgn="b">
                        <a:lnSpc>
                          <a:spcPct val="100000"/>
                        </a:lnSpc>
                        <a:spcBef>
                          <a:spcPts val="0"/>
                        </a:spcBef>
                      </a:pPr>
                      <a:r>
                        <a:rPr lang="he-IL" sz="1800" b="0" i="0" u="none" strike="noStrike" dirty="0">
                          <a:solidFill>
                            <a:srgbClr val="FFFFFF"/>
                          </a:solidFill>
                          <a:effectLst/>
                          <a:latin typeface="Arial" panose="020B0604020202020204" pitchFamily="34" charset="0"/>
                        </a:rPr>
                        <a:t>שטח נדרש לגידול כל הצריכה הישראלית, דונם</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4481738"/>
                  </a:ext>
                </a:extLst>
              </a:tr>
              <a:tr h="177800">
                <a:tc>
                  <a:txBody>
                    <a:bodyPr/>
                    <a:lstStyle/>
                    <a:p>
                      <a:pPr algn="r" rtl="1" fontAlgn="b">
                        <a:lnSpc>
                          <a:spcPct val="150000"/>
                        </a:lnSpc>
                        <a:spcBef>
                          <a:spcPts val="0"/>
                        </a:spcBef>
                      </a:pPr>
                      <a:r>
                        <a:rPr lang="he-IL" sz="1800" b="0" i="0" u="none" strike="noStrike" dirty="0">
                          <a:solidFill>
                            <a:srgbClr val="000000"/>
                          </a:solidFill>
                          <a:effectLst/>
                          <a:latin typeface="Arial" panose="020B0604020202020204" pitchFamily="34" charset="0"/>
                        </a:rPr>
                        <a:t>אורז</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118,000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118,000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1,000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lnSpc>
                          <a:spcPct val="150000"/>
                        </a:lnSpc>
                        <a:spcBef>
                          <a:spcPts val="0"/>
                        </a:spcBef>
                      </a:pPr>
                      <a:r>
                        <a:rPr lang="he-IL" sz="1800" b="0" i="0" u="none" strike="noStrike" dirty="0">
                          <a:solidFill>
                            <a:srgbClr val="000000"/>
                          </a:solidFill>
                          <a:effectLst/>
                          <a:latin typeface="Arial" panose="020B0604020202020204" pitchFamily="34" charset="0"/>
                        </a:rPr>
                        <a:t>118,000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55059411"/>
                  </a:ext>
                </a:extLst>
              </a:tr>
            </a:tbl>
          </a:graphicData>
        </a:graphic>
      </p:graphicFrame>
      <p:sp>
        <p:nvSpPr>
          <p:cNvPr id="5" name="תיבת טקסט 4">
            <a:extLst>
              <a:ext uri="{FF2B5EF4-FFF2-40B4-BE49-F238E27FC236}">
                <a16:creationId xmlns:a16="http://schemas.microsoft.com/office/drawing/2014/main" id="{28097706-C396-229C-DBD1-5FB55288BA60}"/>
              </a:ext>
            </a:extLst>
          </p:cNvPr>
          <p:cNvSpPr txBox="1"/>
          <p:nvPr/>
        </p:nvSpPr>
        <p:spPr>
          <a:xfrm>
            <a:off x="5351304" y="5338342"/>
            <a:ext cx="5916706" cy="369332"/>
          </a:xfrm>
          <a:prstGeom prst="rect">
            <a:avLst/>
          </a:prstGeom>
          <a:noFill/>
        </p:spPr>
        <p:txBody>
          <a:bodyPr wrap="square" rtlCol="1">
            <a:spAutoFit/>
          </a:bodyPr>
          <a:lstStyle/>
          <a:p>
            <a:r>
              <a:rPr lang="he-IL" dirty="0"/>
              <a:t>מקור: נתוני </a:t>
            </a:r>
            <a:r>
              <a:rPr lang="he-IL" dirty="0" err="1"/>
              <a:t>הלמ"ס</a:t>
            </a:r>
            <a:r>
              <a:rPr lang="he-IL" dirty="0"/>
              <a:t> </a:t>
            </a:r>
            <a:r>
              <a:rPr lang="he-IL" dirty="0" err="1"/>
              <a:t>וה</a:t>
            </a:r>
            <a:r>
              <a:rPr lang="he-IL" dirty="0"/>
              <a:t> </a:t>
            </a:r>
            <a:r>
              <a:rPr lang="en-US" dirty="0"/>
              <a:t>FAO</a:t>
            </a:r>
            <a:endParaRPr lang="he-IL" dirty="0"/>
          </a:p>
        </p:txBody>
      </p:sp>
      <p:sp>
        <p:nvSpPr>
          <p:cNvPr id="6" name="תיבת טקסט 5">
            <a:extLst>
              <a:ext uri="{FF2B5EF4-FFF2-40B4-BE49-F238E27FC236}">
                <a16:creationId xmlns:a16="http://schemas.microsoft.com/office/drawing/2014/main" id="{F8603A38-4886-33A8-4510-470AA60F7ACF}"/>
              </a:ext>
            </a:extLst>
          </p:cNvPr>
          <p:cNvSpPr txBox="1"/>
          <p:nvPr/>
        </p:nvSpPr>
        <p:spPr>
          <a:xfrm>
            <a:off x="604981" y="1007601"/>
            <a:ext cx="10982037" cy="2616101"/>
          </a:xfrm>
          <a:prstGeom prst="rect">
            <a:avLst/>
          </a:prstGeom>
          <a:noFill/>
        </p:spPr>
        <p:txBody>
          <a:bodyPr wrap="square" rtlCol="1">
            <a:spAutoFit/>
          </a:bodyPr>
          <a:lstStyle/>
          <a:p>
            <a:pPr algn="just" rtl="1">
              <a:spcAft>
                <a:spcPts val="1200"/>
              </a:spcAft>
            </a:pPr>
            <a:r>
              <a:rPr lang="he-IL" sz="2400" dirty="0">
                <a:latin typeface="Calibri" panose="020F0502020204030204" pitchFamily="34" charset="0"/>
                <a:ea typeface="Calibri" panose="020F0502020204030204" pitchFamily="34" charset="0"/>
                <a:cs typeface="Arial" panose="020B0604020202020204" pitchFamily="34" charset="0"/>
              </a:rPr>
              <a:t>המדינות העיקריות מהן מייבאים אורז כיום הן תאילנד, אוסטרליה, והודו, ביחד מהוות 80% מהיבוא הישראלי.</a:t>
            </a:r>
          </a:p>
          <a:p>
            <a:pPr algn="just" rtl="1">
              <a:spcAft>
                <a:spcPts val="1200"/>
              </a:spcAft>
            </a:pPr>
            <a:r>
              <a:rPr lang="he-IL" sz="2400" dirty="0">
                <a:latin typeface="Calibri" panose="020F0502020204030204" pitchFamily="34" charset="0"/>
                <a:ea typeface="Calibri" panose="020F0502020204030204" pitchFamily="34" charset="0"/>
                <a:cs typeface="Arial" panose="020B0604020202020204" pitchFamily="34" charset="0"/>
              </a:rPr>
              <a:t>אם האיום על התעבורה בים האדום ימשך, אפשרויות היבוא מהמדינות הללו יצטמצמו או יתייקרו.</a:t>
            </a:r>
          </a:p>
          <a:p>
            <a:pPr algn="just" rtl="1">
              <a:spcAft>
                <a:spcPts val="1200"/>
              </a:spcAft>
            </a:pPr>
            <a:r>
              <a:rPr lang="he-IL" sz="2400" dirty="0">
                <a:latin typeface="Calibri" panose="020F0502020204030204" pitchFamily="34" charset="0"/>
                <a:ea typeface="Calibri" panose="020F0502020204030204" pitchFamily="34" charset="0"/>
                <a:cs typeface="Arial" panose="020B0604020202020204" pitchFamily="34" charset="0"/>
              </a:rPr>
              <a:t>אם יחזרו לגדל אורז בישראל, והיבולים יהיו מיטביים, ידרשו כ120,000 דונם כדי לייצר את הצריכה המקומית.</a:t>
            </a:r>
          </a:p>
        </p:txBody>
      </p:sp>
    </p:spTree>
    <p:extLst>
      <p:ext uri="{BB962C8B-B14F-4D97-AF65-F5344CB8AC3E}">
        <p14:creationId xmlns:p14="http://schemas.microsoft.com/office/powerpoint/2010/main" val="3957944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5656729" y="157018"/>
            <a:ext cx="6018035" cy="523220"/>
          </a:xfrm>
          <a:prstGeom prst="rect">
            <a:avLst/>
          </a:prstGeom>
          <a:noFill/>
        </p:spPr>
        <p:txBody>
          <a:bodyPr wrap="square" rtlCol="1">
            <a:spAutoFit/>
          </a:bodyPr>
          <a:lstStyle/>
          <a:p>
            <a:r>
              <a:rPr lang="he-IL" sz="2800" b="1" dirty="0"/>
              <a:t>אורז: מחירי יבוא</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5997388" y="905231"/>
            <a:ext cx="5769739" cy="2616101"/>
          </a:xfrm>
          <a:prstGeom prst="rect">
            <a:avLst/>
          </a:prstGeom>
          <a:noFill/>
        </p:spPr>
        <p:txBody>
          <a:bodyPr wrap="square" rtlCol="1">
            <a:spAutoFit/>
          </a:bodyPr>
          <a:lstStyle/>
          <a:p>
            <a:pPr algn="just"/>
            <a:r>
              <a:rPr lang="he-IL" sz="2400" dirty="0">
                <a:latin typeface="Calibri" panose="020F0502020204030204" pitchFamily="34" charset="0"/>
                <a:ea typeface="Calibri" panose="020F0502020204030204" pitchFamily="34" charset="0"/>
                <a:cs typeface="Arial" panose="020B0604020202020204" pitchFamily="34" charset="0"/>
              </a:rPr>
              <a:t>מנעד המחירים של אורז ביבוא רחב מאוד, גם בתוך הקטגוריה המוגדרת של "אורז מולבן" שהוא המוצר הנפוץ הנמכר בישראל.</a:t>
            </a:r>
          </a:p>
          <a:p>
            <a:pPr algn="just">
              <a:spcBef>
                <a:spcPts val="1200"/>
              </a:spcBef>
            </a:pPr>
            <a:r>
              <a:rPr lang="he-IL" sz="2400" dirty="0">
                <a:latin typeface="Calibri" panose="020F0502020204030204" pitchFamily="34" charset="0"/>
                <a:ea typeface="Calibri" panose="020F0502020204030204" pitchFamily="34" charset="0"/>
                <a:cs typeface="Arial" panose="020B0604020202020204" pitchFamily="34" charset="0"/>
              </a:rPr>
              <a:t>המחיר החציוני הוא 3,500 ₪ לטון. </a:t>
            </a:r>
          </a:p>
          <a:p>
            <a:pPr algn="just">
              <a:spcBef>
                <a:spcPts val="1200"/>
              </a:spcBef>
            </a:pPr>
            <a:r>
              <a:rPr lang="he-IL" sz="2400" dirty="0">
                <a:latin typeface="Calibri" panose="020F0502020204030204" pitchFamily="34" charset="0"/>
                <a:ea typeface="Calibri" panose="020F0502020204030204" pitchFamily="34" charset="0"/>
                <a:cs typeface="Arial" panose="020B0604020202020204" pitchFamily="34" charset="0"/>
              </a:rPr>
              <a:t>צריך לבדוק אם אפשר לגדל אורז בישראל באופן רווחי בהינתן מחיר זה.</a:t>
            </a:r>
          </a:p>
        </p:txBody>
      </p:sp>
      <p:graphicFrame>
        <p:nvGraphicFramePr>
          <p:cNvPr id="5" name="טבלה 4">
            <a:extLst>
              <a:ext uri="{FF2B5EF4-FFF2-40B4-BE49-F238E27FC236}">
                <a16:creationId xmlns:a16="http://schemas.microsoft.com/office/drawing/2014/main" id="{9721B73F-4708-29D8-3FDC-673C22227159}"/>
              </a:ext>
            </a:extLst>
          </p:cNvPr>
          <p:cNvGraphicFramePr>
            <a:graphicFrameLocks noGrp="1"/>
          </p:cNvGraphicFramePr>
          <p:nvPr/>
        </p:nvGraphicFramePr>
        <p:xfrm>
          <a:off x="286327" y="905231"/>
          <a:ext cx="5088670" cy="5861440"/>
        </p:xfrm>
        <a:graphic>
          <a:graphicData uri="http://schemas.openxmlformats.org/drawingml/2006/table">
            <a:tbl>
              <a:tblPr rtl="1">
                <a:tableStyleId>{5C22544A-7EE6-4342-B048-85BDC9FD1C3A}</a:tableStyleId>
              </a:tblPr>
              <a:tblGrid>
                <a:gridCol w="1777293">
                  <a:extLst>
                    <a:ext uri="{9D8B030D-6E8A-4147-A177-3AD203B41FA5}">
                      <a16:colId xmlns:a16="http://schemas.microsoft.com/office/drawing/2014/main" val="3759141281"/>
                    </a:ext>
                  </a:extLst>
                </a:gridCol>
                <a:gridCol w="1440543">
                  <a:extLst>
                    <a:ext uri="{9D8B030D-6E8A-4147-A177-3AD203B41FA5}">
                      <a16:colId xmlns:a16="http://schemas.microsoft.com/office/drawing/2014/main" val="2517661762"/>
                    </a:ext>
                  </a:extLst>
                </a:gridCol>
                <a:gridCol w="898000">
                  <a:extLst>
                    <a:ext uri="{9D8B030D-6E8A-4147-A177-3AD203B41FA5}">
                      <a16:colId xmlns:a16="http://schemas.microsoft.com/office/drawing/2014/main" val="2343062508"/>
                    </a:ext>
                  </a:extLst>
                </a:gridCol>
                <a:gridCol w="972834">
                  <a:extLst>
                    <a:ext uri="{9D8B030D-6E8A-4147-A177-3AD203B41FA5}">
                      <a16:colId xmlns:a16="http://schemas.microsoft.com/office/drawing/2014/main" val="1146280368"/>
                    </a:ext>
                  </a:extLst>
                </a:gridCol>
              </a:tblGrid>
              <a:tr h="161161">
                <a:tc>
                  <a:txBody>
                    <a:bodyPr/>
                    <a:lstStyle/>
                    <a:p>
                      <a:pPr algn="ctr" rtl="1" fontAlgn="ctr"/>
                      <a:r>
                        <a:rPr lang="he-IL" sz="1800" b="1" i="0" u="none" strike="noStrike" dirty="0">
                          <a:solidFill>
                            <a:srgbClr val="000000"/>
                          </a:solidFill>
                          <a:effectLst/>
                          <a:latin typeface="Arial" panose="020B0604020202020204" pitchFamily="34" charset="0"/>
                        </a:rPr>
                        <a:t>ארץ ממנה מייבאים</a:t>
                      </a: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b="1" i="0" u="none" strike="noStrike" dirty="0">
                          <a:solidFill>
                            <a:srgbClr val="000000"/>
                          </a:solidFill>
                          <a:effectLst/>
                          <a:latin typeface="Arial" panose="020B0604020202020204" pitchFamily="34" charset="0"/>
                        </a:rPr>
                        <a:t>כמות שיובאה ב2022, ק"ג</a:t>
                      </a: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b="1" i="0" u="none" strike="noStrike" dirty="0">
                          <a:solidFill>
                            <a:srgbClr val="000000"/>
                          </a:solidFill>
                          <a:effectLst/>
                          <a:latin typeface="Arial" panose="020B0604020202020204" pitchFamily="34" charset="0"/>
                        </a:rPr>
                        <a:t>ערך כולל $</a:t>
                      </a: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b="1" i="0" u="none" strike="noStrike" dirty="0">
                          <a:solidFill>
                            <a:srgbClr val="000000"/>
                          </a:solidFill>
                          <a:effectLst/>
                          <a:latin typeface="Arial" panose="020B0604020202020204" pitchFamily="34" charset="0"/>
                        </a:rPr>
                        <a:t>מחיר ₪ לטון</a:t>
                      </a: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3676455"/>
                  </a:ext>
                </a:extLst>
              </a:tr>
              <a:tr h="161161">
                <a:tc>
                  <a:txBody>
                    <a:bodyPr/>
                    <a:lstStyle/>
                    <a:p>
                      <a:pPr algn="ctr" rtl="1" fontAlgn="ctr"/>
                      <a:r>
                        <a:rPr lang="he-IL" sz="1800" u="none" strike="noStrike" dirty="0">
                          <a:effectLst/>
                        </a:rPr>
                        <a:t>יפן</a:t>
                      </a:r>
                      <a:endParaRPr lang="he-IL" sz="1800" b="0" i="0" u="none" strike="noStrike" dirty="0">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15,999</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80</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16,801</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366231"/>
                  </a:ext>
                </a:extLst>
              </a:tr>
              <a:tr h="161161">
                <a:tc>
                  <a:txBody>
                    <a:bodyPr/>
                    <a:lstStyle/>
                    <a:p>
                      <a:pPr algn="ctr" rtl="1" fontAlgn="ctr"/>
                      <a:r>
                        <a:rPr lang="he-IL" sz="1800" u="none" strike="noStrike">
                          <a:effectLst/>
                        </a:rPr>
                        <a:t>ארצות הברית</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1,209,192</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2,311</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dirty="0">
                          <a:effectLst/>
                        </a:rPr>
                        <a:t>6,422</a:t>
                      </a:r>
                      <a:endParaRPr lang="he-IL" sz="1800" b="0" i="0" u="none" strike="noStrike" dirty="0">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752624"/>
                  </a:ext>
                </a:extLst>
              </a:tr>
              <a:tr h="161161">
                <a:tc>
                  <a:txBody>
                    <a:bodyPr/>
                    <a:lstStyle/>
                    <a:p>
                      <a:pPr algn="ctr" rtl="1" fontAlgn="ctr"/>
                      <a:r>
                        <a:rPr lang="he-IL" sz="1800" u="none" strike="noStrike">
                          <a:effectLst/>
                        </a:rPr>
                        <a:t>ברזיל</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dirty="0">
                          <a:effectLst/>
                        </a:rPr>
                        <a:t>76,150</a:t>
                      </a:r>
                      <a:endParaRPr lang="he-IL" sz="1800" b="0" i="0" u="none" strike="noStrike" dirty="0">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121</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5,339</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483652"/>
                  </a:ext>
                </a:extLst>
              </a:tr>
              <a:tr h="161161">
                <a:tc>
                  <a:txBody>
                    <a:bodyPr/>
                    <a:lstStyle/>
                    <a:p>
                      <a:pPr algn="ctr" rtl="1" fontAlgn="ctr"/>
                      <a:r>
                        <a:rPr lang="he-IL" sz="1800" u="none" strike="noStrike" dirty="0">
                          <a:effectLst/>
                        </a:rPr>
                        <a:t>ארצות לא מסווגות</a:t>
                      </a:r>
                      <a:endParaRPr lang="he-IL" sz="1800" b="0" i="0" u="none" strike="noStrike" dirty="0">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dirty="0">
                          <a:effectLst/>
                        </a:rPr>
                        <a:t>815,370</a:t>
                      </a:r>
                      <a:endParaRPr lang="he-IL" sz="1800" b="0" i="0" u="none" strike="noStrike" dirty="0">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dirty="0">
                          <a:effectLst/>
                        </a:rPr>
                        <a:t>1,259</a:t>
                      </a:r>
                      <a:endParaRPr lang="he-IL" sz="1800" b="0" i="0" u="none" strike="noStrike" dirty="0">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dirty="0">
                          <a:effectLst/>
                        </a:rPr>
                        <a:t>5,188</a:t>
                      </a:r>
                      <a:endParaRPr lang="he-IL" sz="1800" b="0" i="0" u="none" strike="noStrike" dirty="0">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3212206"/>
                  </a:ext>
                </a:extLst>
              </a:tr>
              <a:tr h="161161">
                <a:tc>
                  <a:txBody>
                    <a:bodyPr/>
                    <a:lstStyle/>
                    <a:p>
                      <a:pPr algn="ctr" rtl="1" fontAlgn="ctr"/>
                      <a:r>
                        <a:rPr lang="he-IL" sz="1800" u="none" strike="noStrike">
                          <a:effectLst/>
                        </a:rPr>
                        <a:t>סין</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74,500</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99</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dirty="0">
                          <a:effectLst/>
                        </a:rPr>
                        <a:t>4,465</a:t>
                      </a:r>
                      <a:endParaRPr lang="he-IL" sz="1800" b="0" i="0" u="none" strike="noStrike" dirty="0">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9720912"/>
                  </a:ext>
                </a:extLst>
              </a:tr>
              <a:tr h="161161">
                <a:tc>
                  <a:txBody>
                    <a:bodyPr/>
                    <a:lstStyle/>
                    <a:p>
                      <a:pPr algn="ctr" rtl="1" fontAlgn="ctr"/>
                      <a:r>
                        <a:rPr lang="he-IL" sz="1800" u="none" strike="noStrike">
                          <a:effectLst/>
                        </a:rPr>
                        <a:t>הודו</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20,245,751</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26,433</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4,387</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9109089"/>
                  </a:ext>
                </a:extLst>
              </a:tr>
              <a:tr h="161161">
                <a:tc>
                  <a:txBody>
                    <a:bodyPr/>
                    <a:lstStyle/>
                    <a:p>
                      <a:pPr algn="ctr" rtl="1" fontAlgn="ctr"/>
                      <a:r>
                        <a:rPr lang="he-IL" sz="1800" u="none" strike="noStrike">
                          <a:effectLst/>
                        </a:rPr>
                        <a:t>אוסטרליה</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33,937,580</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42,456</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4,203</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0970164"/>
                  </a:ext>
                </a:extLst>
              </a:tr>
              <a:tr h="161161">
                <a:tc>
                  <a:txBody>
                    <a:bodyPr/>
                    <a:lstStyle/>
                    <a:p>
                      <a:pPr algn="ctr" rtl="1" fontAlgn="ctr"/>
                      <a:r>
                        <a:rPr lang="he-IL" sz="1800" u="none" strike="noStrike">
                          <a:effectLst/>
                        </a:rPr>
                        <a:t>פורטוגל</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122,044</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132</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3,634</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864345"/>
                  </a:ext>
                </a:extLst>
              </a:tr>
              <a:tr h="161161">
                <a:tc>
                  <a:txBody>
                    <a:bodyPr/>
                    <a:lstStyle/>
                    <a:p>
                      <a:pPr algn="ctr" rtl="1" fontAlgn="ctr"/>
                      <a:r>
                        <a:rPr lang="he-IL" sz="1800" u="none" strike="noStrike">
                          <a:effectLst/>
                        </a:rPr>
                        <a:t>תאיילנד</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40,336,568</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42,768</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3,563</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1531715"/>
                  </a:ext>
                </a:extLst>
              </a:tr>
              <a:tr h="161161">
                <a:tc>
                  <a:txBody>
                    <a:bodyPr/>
                    <a:lstStyle/>
                    <a:p>
                      <a:pPr algn="ctr" rtl="1" fontAlgn="ctr"/>
                      <a:r>
                        <a:rPr lang="he-IL" sz="1800" u="none" strike="noStrike">
                          <a:effectLst/>
                        </a:rPr>
                        <a:t>ספרד</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1,184,918</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1,255</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dirty="0">
                          <a:effectLst/>
                        </a:rPr>
                        <a:t>3,559</a:t>
                      </a:r>
                      <a:endParaRPr lang="he-IL" sz="1800" b="0" i="0" u="none" strike="noStrike" dirty="0">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1356734"/>
                  </a:ext>
                </a:extLst>
              </a:tr>
              <a:tr h="161161">
                <a:tc>
                  <a:txBody>
                    <a:bodyPr/>
                    <a:lstStyle/>
                    <a:p>
                      <a:pPr algn="ctr" rtl="1" fontAlgn="ctr"/>
                      <a:r>
                        <a:rPr lang="he-IL" sz="1800" u="none" strike="noStrike">
                          <a:effectLst/>
                        </a:rPr>
                        <a:t>איטליה</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1,875,138</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1,902</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3,408</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4215937"/>
                  </a:ext>
                </a:extLst>
              </a:tr>
              <a:tr h="161161">
                <a:tc>
                  <a:txBody>
                    <a:bodyPr/>
                    <a:lstStyle/>
                    <a:p>
                      <a:pPr algn="ctr" rtl="1" fontAlgn="ctr"/>
                      <a:r>
                        <a:rPr lang="he-IL" sz="1800" u="none" strike="noStrike">
                          <a:effectLst/>
                        </a:rPr>
                        <a:t>וייטנאם</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1,572,146</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1,540</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3,291</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7248594"/>
                  </a:ext>
                </a:extLst>
              </a:tr>
              <a:tr h="161161">
                <a:tc>
                  <a:txBody>
                    <a:bodyPr/>
                    <a:lstStyle/>
                    <a:p>
                      <a:pPr algn="ctr" rtl="1" fontAlgn="ctr"/>
                      <a:r>
                        <a:rPr lang="he-IL" sz="1800" u="none" strike="noStrike">
                          <a:effectLst/>
                        </a:rPr>
                        <a:t>ארגנטינה</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166,850</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135</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dirty="0">
                          <a:effectLst/>
                        </a:rPr>
                        <a:t>2,719</a:t>
                      </a:r>
                      <a:endParaRPr lang="he-IL" sz="1800" b="0" i="0" u="none" strike="noStrike" dirty="0">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4490088"/>
                  </a:ext>
                </a:extLst>
              </a:tr>
              <a:tr h="161161">
                <a:tc>
                  <a:txBody>
                    <a:bodyPr/>
                    <a:lstStyle/>
                    <a:p>
                      <a:pPr algn="ctr" rtl="1" fontAlgn="ctr"/>
                      <a:r>
                        <a:rPr lang="he-IL" sz="1800" u="none" strike="noStrike">
                          <a:effectLst/>
                        </a:rPr>
                        <a:t>טורקייה</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5,844,058</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4,637</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2,666</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8182659"/>
                  </a:ext>
                </a:extLst>
              </a:tr>
              <a:tr h="161161">
                <a:tc>
                  <a:txBody>
                    <a:bodyPr/>
                    <a:lstStyle/>
                    <a:p>
                      <a:pPr algn="ctr" rtl="1" fontAlgn="ctr"/>
                      <a:r>
                        <a:rPr lang="he-IL" sz="1800" u="none" strike="noStrike">
                          <a:effectLst/>
                        </a:rPr>
                        <a:t>אורוגוואי</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3,000,748</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2,348</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2,629</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4844003"/>
                  </a:ext>
                </a:extLst>
              </a:tr>
              <a:tr h="161161">
                <a:tc>
                  <a:txBody>
                    <a:bodyPr/>
                    <a:lstStyle/>
                    <a:p>
                      <a:pPr algn="ctr" rtl="1" fontAlgn="ctr"/>
                      <a:r>
                        <a:rPr lang="he-IL" sz="1800" u="none" strike="noStrike">
                          <a:effectLst/>
                        </a:rPr>
                        <a:t>יוון</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46,000</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35</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2,557</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7549093"/>
                  </a:ext>
                </a:extLst>
              </a:tr>
              <a:tr h="161161">
                <a:tc>
                  <a:txBody>
                    <a:bodyPr/>
                    <a:lstStyle/>
                    <a:p>
                      <a:pPr algn="ctr" rtl="1" fontAlgn="ctr"/>
                      <a:r>
                        <a:rPr lang="he-IL" sz="1800" u="none" strike="noStrike">
                          <a:effectLst/>
                        </a:rPr>
                        <a:t>רוסיה</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187,747</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140</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2,505</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636741"/>
                  </a:ext>
                </a:extLst>
              </a:tr>
              <a:tr h="161161">
                <a:tc>
                  <a:txBody>
                    <a:bodyPr/>
                    <a:lstStyle/>
                    <a:p>
                      <a:pPr algn="ctr" rtl="1" fontAlgn="ctr"/>
                      <a:r>
                        <a:rPr lang="he-IL" sz="1800" u="none" strike="noStrike">
                          <a:effectLst/>
                        </a:rPr>
                        <a:t>פרגוואי</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3,435,001</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2,522</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a:effectLst/>
                        </a:rPr>
                        <a:t>2,467</a:t>
                      </a:r>
                      <a:endParaRPr lang="he-IL" sz="1800" b="0" i="0" u="none" strike="noStrike">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2041401"/>
                  </a:ext>
                </a:extLst>
              </a:tr>
              <a:tr h="161161">
                <a:tc>
                  <a:txBody>
                    <a:bodyPr/>
                    <a:lstStyle/>
                    <a:p>
                      <a:pPr algn="ctr" rtl="1" fontAlgn="ctr"/>
                      <a:r>
                        <a:rPr lang="he-IL" sz="1800" u="none" strike="noStrike" dirty="0">
                          <a:effectLst/>
                        </a:rPr>
                        <a:t>בולגריה</a:t>
                      </a:r>
                      <a:endParaRPr lang="he-IL" sz="1800" b="0" i="0" u="none" strike="noStrike" dirty="0">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dirty="0">
                          <a:effectLst/>
                        </a:rPr>
                        <a:t>286,560</a:t>
                      </a:r>
                      <a:endParaRPr lang="he-IL" sz="1800" b="0" i="0" u="none" strike="noStrike" dirty="0">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he-IL" sz="1800" u="none" strike="noStrike">
                          <a:effectLst/>
                        </a:rPr>
                        <a:t>120</a:t>
                      </a:r>
                      <a:endParaRPr lang="he-IL" sz="1800" b="0" i="0" u="none" strike="noStrike">
                        <a:solidFill>
                          <a:srgbClr val="000000"/>
                        </a:solidFill>
                        <a:effectLst/>
                        <a:latin typeface="Arial" panose="020B0604020202020204" pitchFamily="34" charset="0"/>
                      </a:endParaRPr>
                    </a:p>
                  </a:txBody>
                  <a:tcPr marL="5036" marR="5036" marT="50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he-IL" sz="1800" u="none" strike="noStrike" dirty="0">
                          <a:effectLst/>
                        </a:rPr>
                        <a:t>1,407</a:t>
                      </a:r>
                      <a:endParaRPr lang="he-IL" sz="1800" b="0" i="0" u="none" strike="noStrike" dirty="0">
                        <a:solidFill>
                          <a:srgbClr val="000000"/>
                        </a:solidFill>
                        <a:effectLst/>
                        <a:latin typeface="Arial" panose="020B0604020202020204" pitchFamily="34" charset="0"/>
                      </a:endParaRPr>
                    </a:p>
                  </a:txBody>
                  <a:tcPr marL="5036" marR="5036" marT="50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28190"/>
                  </a:ext>
                </a:extLst>
              </a:tr>
            </a:tbl>
          </a:graphicData>
        </a:graphic>
      </p:graphicFrame>
      <p:sp>
        <p:nvSpPr>
          <p:cNvPr id="6" name="תיבת טקסט 5">
            <a:extLst>
              <a:ext uri="{FF2B5EF4-FFF2-40B4-BE49-F238E27FC236}">
                <a16:creationId xmlns:a16="http://schemas.microsoft.com/office/drawing/2014/main" id="{8967B348-2CA8-880F-C4FD-7DE6FD8DDFE3}"/>
              </a:ext>
            </a:extLst>
          </p:cNvPr>
          <p:cNvSpPr txBox="1"/>
          <p:nvPr/>
        </p:nvSpPr>
        <p:spPr>
          <a:xfrm>
            <a:off x="5656729" y="5580726"/>
            <a:ext cx="3660317" cy="1200329"/>
          </a:xfrm>
          <a:prstGeom prst="rect">
            <a:avLst/>
          </a:prstGeom>
          <a:noFill/>
        </p:spPr>
        <p:txBody>
          <a:bodyPr wrap="square" rtlCol="1">
            <a:spAutoFit/>
          </a:bodyPr>
          <a:lstStyle/>
          <a:p>
            <a:r>
              <a:rPr lang="he-IL" dirty="0"/>
              <a:t>מקור: </a:t>
            </a:r>
            <a:r>
              <a:rPr lang="he-IL" dirty="0" err="1"/>
              <a:t>הלמ"ס</a:t>
            </a:r>
            <a:r>
              <a:rPr lang="he-IL" dirty="0"/>
              <a:t>, מחולל דוחות יבוא ויצוא. </a:t>
            </a:r>
          </a:p>
          <a:p>
            <a:r>
              <a:rPr lang="he-IL" dirty="0"/>
              <a:t>הנתונים ל2022. </a:t>
            </a:r>
          </a:p>
          <a:p>
            <a:r>
              <a:rPr lang="he-IL" dirty="0"/>
              <a:t>מחיר בש"ח לפי שער ממוצע לשנת 2022 3.36 ₪ = 1$</a:t>
            </a:r>
          </a:p>
        </p:txBody>
      </p:sp>
    </p:spTree>
    <p:extLst>
      <p:ext uri="{BB962C8B-B14F-4D97-AF65-F5344CB8AC3E}">
        <p14:creationId xmlns:p14="http://schemas.microsoft.com/office/powerpoint/2010/main" val="224549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1911927" y="157018"/>
            <a:ext cx="9762837" cy="523220"/>
          </a:xfrm>
          <a:prstGeom prst="rect">
            <a:avLst/>
          </a:prstGeom>
          <a:noFill/>
        </p:spPr>
        <p:txBody>
          <a:bodyPr wrap="square" rtlCol="1">
            <a:spAutoFit/>
          </a:bodyPr>
          <a:lstStyle/>
          <a:p>
            <a:r>
              <a:rPr lang="he-IL" sz="2800" b="1" dirty="0"/>
              <a:t>תכנית העבודה המוצעת</a:t>
            </a:r>
          </a:p>
        </p:txBody>
      </p:sp>
      <p:graphicFrame>
        <p:nvGraphicFramePr>
          <p:cNvPr id="12" name="טבלה 12">
            <a:extLst>
              <a:ext uri="{FF2B5EF4-FFF2-40B4-BE49-F238E27FC236}">
                <a16:creationId xmlns:a16="http://schemas.microsoft.com/office/drawing/2014/main" id="{2BE36484-5E6A-C721-E35B-2C500156637F}"/>
              </a:ext>
            </a:extLst>
          </p:cNvPr>
          <p:cNvGraphicFramePr>
            <a:graphicFrameLocks noGrp="1"/>
          </p:cNvGraphicFramePr>
          <p:nvPr>
            <p:extLst>
              <p:ext uri="{D42A27DB-BD31-4B8C-83A1-F6EECF244321}">
                <p14:modId xmlns:p14="http://schemas.microsoft.com/office/powerpoint/2010/main" val="84228635"/>
              </p:ext>
            </p:extLst>
          </p:nvPr>
        </p:nvGraphicFramePr>
        <p:xfrm>
          <a:off x="376355" y="1133398"/>
          <a:ext cx="11390772" cy="5059680"/>
        </p:xfrm>
        <a:graphic>
          <a:graphicData uri="http://schemas.openxmlformats.org/drawingml/2006/table">
            <a:tbl>
              <a:tblPr rtl="1" firstRow="1" bandRow="1">
                <a:tableStyleId>{93296810-A885-4BE3-A3E7-6D5BEEA58F35}</a:tableStyleId>
              </a:tblPr>
              <a:tblGrid>
                <a:gridCol w="3888000">
                  <a:extLst>
                    <a:ext uri="{9D8B030D-6E8A-4147-A177-3AD203B41FA5}">
                      <a16:colId xmlns:a16="http://schemas.microsoft.com/office/drawing/2014/main" val="303415445"/>
                    </a:ext>
                  </a:extLst>
                </a:gridCol>
                <a:gridCol w="625231">
                  <a:extLst>
                    <a:ext uri="{9D8B030D-6E8A-4147-A177-3AD203B41FA5}">
                      <a16:colId xmlns:a16="http://schemas.microsoft.com/office/drawing/2014/main" val="613678940"/>
                    </a:ext>
                  </a:extLst>
                </a:gridCol>
                <a:gridCol w="625231">
                  <a:extLst>
                    <a:ext uri="{9D8B030D-6E8A-4147-A177-3AD203B41FA5}">
                      <a16:colId xmlns:a16="http://schemas.microsoft.com/office/drawing/2014/main" val="3235168394"/>
                    </a:ext>
                  </a:extLst>
                </a:gridCol>
                <a:gridCol w="625231">
                  <a:extLst>
                    <a:ext uri="{9D8B030D-6E8A-4147-A177-3AD203B41FA5}">
                      <a16:colId xmlns:a16="http://schemas.microsoft.com/office/drawing/2014/main" val="4290106763"/>
                    </a:ext>
                  </a:extLst>
                </a:gridCol>
                <a:gridCol w="625231">
                  <a:extLst>
                    <a:ext uri="{9D8B030D-6E8A-4147-A177-3AD203B41FA5}">
                      <a16:colId xmlns:a16="http://schemas.microsoft.com/office/drawing/2014/main" val="147563401"/>
                    </a:ext>
                  </a:extLst>
                </a:gridCol>
                <a:gridCol w="625231">
                  <a:extLst>
                    <a:ext uri="{9D8B030D-6E8A-4147-A177-3AD203B41FA5}">
                      <a16:colId xmlns:a16="http://schemas.microsoft.com/office/drawing/2014/main" val="2336350625"/>
                    </a:ext>
                  </a:extLst>
                </a:gridCol>
                <a:gridCol w="625231">
                  <a:extLst>
                    <a:ext uri="{9D8B030D-6E8A-4147-A177-3AD203B41FA5}">
                      <a16:colId xmlns:a16="http://schemas.microsoft.com/office/drawing/2014/main" val="3505158853"/>
                    </a:ext>
                  </a:extLst>
                </a:gridCol>
                <a:gridCol w="625231">
                  <a:extLst>
                    <a:ext uri="{9D8B030D-6E8A-4147-A177-3AD203B41FA5}">
                      <a16:colId xmlns:a16="http://schemas.microsoft.com/office/drawing/2014/main" val="783125298"/>
                    </a:ext>
                  </a:extLst>
                </a:gridCol>
                <a:gridCol w="625231">
                  <a:extLst>
                    <a:ext uri="{9D8B030D-6E8A-4147-A177-3AD203B41FA5}">
                      <a16:colId xmlns:a16="http://schemas.microsoft.com/office/drawing/2014/main" val="3545907482"/>
                    </a:ext>
                  </a:extLst>
                </a:gridCol>
                <a:gridCol w="625231">
                  <a:extLst>
                    <a:ext uri="{9D8B030D-6E8A-4147-A177-3AD203B41FA5}">
                      <a16:colId xmlns:a16="http://schemas.microsoft.com/office/drawing/2014/main" val="1662665121"/>
                    </a:ext>
                  </a:extLst>
                </a:gridCol>
                <a:gridCol w="625231">
                  <a:extLst>
                    <a:ext uri="{9D8B030D-6E8A-4147-A177-3AD203B41FA5}">
                      <a16:colId xmlns:a16="http://schemas.microsoft.com/office/drawing/2014/main" val="3569324433"/>
                    </a:ext>
                  </a:extLst>
                </a:gridCol>
                <a:gridCol w="625231">
                  <a:extLst>
                    <a:ext uri="{9D8B030D-6E8A-4147-A177-3AD203B41FA5}">
                      <a16:colId xmlns:a16="http://schemas.microsoft.com/office/drawing/2014/main" val="3324754589"/>
                    </a:ext>
                  </a:extLst>
                </a:gridCol>
                <a:gridCol w="625231">
                  <a:extLst>
                    <a:ext uri="{9D8B030D-6E8A-4147-A177-3AD203B41FA5}">
                      <a16:colId xmlns:a16="http://schemas.microsoft.com/office/drawing/2014/main" val="732153564"/>
                    </a:ext>
                  </a:extLst>
                </a:gridCol>
              </a:tblGrid>
              <a:tr h="370840">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0">
                  <a:txBody>
                    <a:bodyPr/>
                    <a:lstStyle/>
                    <a:p>
                      <a:pPr algn="ctr" rtl="1"/>
                      <a:r>
                        <a:rPr lang="he-IL" dirty="0"/>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he-IL" dirty="0"/>
                    </a:p>
                  </a:txBody>
                  <a:tcPr/>
                </a:tc>
                <a:tc hMerge="1">
                  <a:txBody>
                    <a:bodyPr/>
                    <a:lstStyle/>
                    <a:p>
                      <a:pPr rtl="1"/>
                      <a:endParaRPr lang="he-IL" dirty="0"/>
                    </a:p>
                  </a:txBody>
                  <a:tcPr/>
                </a:tc>
                <a:tc hMerge="1">
                  <a:txBody>
                    <a:bodyPr/>
                    <a:lstStyle/>
                    <a:p>
                      <a:pPr rtl="1"/>
                      <a:endParaRPr lang="he-IL" dirty="0"/>
                    </a:p>
                  </a:txBody>
                  <a:tcPr/>
                </a:tc>
                <a:tc hMerge="1">
                  <a:txBody>
                    <a:bodyPr/>
                    <a:lstStyle/>
                    <a:p>
                      <a:pPr rtl="1"/>
                      <a:endParaRPr lang="he-IL" dirty="0"/>
                    </a:p>
                  </a:txBody>
                  <a:tcPr/>
                </a:tc>
                <a:tc hMerge="1">
                  <a:txBody>
                    <a:bodyPr/>
                    <a:lstStyle/>
                    <a:p>
                      <a:pPr rtl="1"/>
                      <a:endParaRPr lang="he-IL" dirty="0"/>
                    </a:p>
                  </a:txBody>
                  <a:tcPr/>
                </a:tc>
                <a:tc hMerge="1">
                  <a:txBody>
                    <a:bodyPr/>
                    <a:lstStyle/>
                    <a:p>
                      <a:pPr rtl="1"/>
                      <a:endParaRPr lang="he-IL" dirty="0"/>
                    </a:p>
                  </a:txBody>
                  <a:tcPr/>
                </a:tc>
                <a:tc hMerge="1">
                  <a:txBody>
                    <a:bodyPr/>
                    <a:lstStyle/>
                    <a:p>
                      <a:pPr rtl="1"/>
                      <a:endParaRPr lang="he-IL" dirty="0"/>
                    </a:p>
                  </a:txBody>
                  <a:tcPr/>
                </a:tc>
                <a:tc hMerge="1">
                  <a:txBody>
                    <a:bodyPr/>
                    <a:lstStyle/>
                    <a:p>
                      <a:pPr rtl="1"/>
                      <a:endParaRPr lang="he-IL" dirty="0"/>
                    </a:p>
                  </a:txBody>
                  <a:tcPr/>
                </a:tc>
                <a:tc hMerge="1">
                  <a:txBody>
                    <a:bodyPr/>
                    <a:lstStyle/>
                    <a:p>
                      <a:pPr rtl="1"/>
                      <a:endParaRPr lang="he-IL" dirty="0"/>
                    </a:p>
                  </a:txBody>
                  <a:tcPr/>
                </a:tc>
                <a:tc gridSpan="2">
                  <a:txBody>
                    <a:bodyPr/>
                    <a:lstStyle/>
                    <a:p>
                      <a:pPr algn="ctr" rtl="1"/>
                      <a:r>
                        <a:rPr lang="he-IL" dirty="0"/>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he-IL" dirty="0"/>
                    </a:p>
                  </a:txBody>
                  <a:tcPr/>
                </a:tc>
                <a:extLst>
                  <a:ext uri="{0D108BD9-81ED-4DB2-BD59-A6C34878D82A}">
                    <a16:rowId xmlns:a16="http://schemas.microsoft.com/office/drawing/2014/main" val="2580326539"/>
                  </a:ext>
                </a:extLst>
              </a:tr>
              <a:tr h="370840">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a:t>מרץ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a:t>אפר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a:t>מאי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a:t>יוני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a:t>יולי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a:t>אוג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err="1"/>
                        <a:t>ספט</a:t>
                      </a:r>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err="1"/>
                        <a:t>אוק</a:t>
                      </a:r>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err="1"/>
                        <a:t>נוב</a:t>
                      </a:r>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err="1"/>
                        <a:t>דצמ</a:t>
                      </a:r>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err="1"/>
                        <a:t>ינו</a:t>
                      </a:r>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dirty="0" err="1"/>
                        <a:t>פבר</a:t>
                      </a:r>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9129791"/>
                  </a:ext>
                </a:extLst>
              </a:tr>
              <a:tr h="370840">
                <a:tc>
                  <a:txBody>
                    <a:bodyPr/>
                    <a:lstStyle/>
                    <a:p>
                      <a:pPr rtl="1"/>
                      <a:r>
                        <a:rPr lang="he-IL" dirty="0"/>
                        <a:t>סקר מצב קיים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0197649"/>
                  </a:ext>
                </a:extLst>
              </a:tr>
              <a:tr h="370840">
                <a:tc>
                  <a:txBody>
                    <a:bodyPr/>
                    <a:lstStyle/>
                    <a:p>
                      <a:pPr rtl="1"/>
                      <a:r>
                        <a:rPr lang="he-IL" dirty="0"/>
                        <a:t>ועדת היגוי 1, כנס שיתוף ציבור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5332524"/>
                  </a:ext>
                </a:extLst>
              </a:tr>
              <a:tr h="370840">
                <a:tc>
                  <a:txBody>
                    <a:bodyPr/>
                    <a:lstStyle/>
                    <a:p>
                      <a:pPr rtl="1"/>
                      <a:r>
                        <a:rPr lang="he-IL" dirty="0"/>
                        <a:t>נושא התמקדות 1: שינוי האקלים והשפעתו על גידולים חקלאיים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3295264"/>
                  </a:ext>
                </a:extLst>
              </a:tr>
              <a:tr h="370840">
                <a:tc>
                  <a:txBody>
                    <a:bodyPr/>
                    <a:lstStyle/>
                    <a:p>
                      <a:pPr rtl="1"/>
                      <a:r>
                        <a:rPr lang="he-IL" dirty="0"/>
                        <a:t>נושא התמקדות 2: מגמות בביקוש למזון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5805753"/>
                  </a:ext>
                </a:extLst>
              </a:tr>
              <a:tr h="370840">
                <a:tc>
                  <a:txBody>
                    <a:bodyPr/>
                    <a:lstStyle/>
                    <a:p>
                      <a:pPr rtl="1"/>
                      <a:r>
                        <a:rPr lang="he-IL" dirty="0"/>
                        <a:t>נושא התמקדות 3: גידולים עתירי ידע לתעשיית התרופות, תוספי תזונה קוסמטיקה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4381353"/>
                  </a:ext>
                </a:extLst>
              </a:tr>
              <a:tr h="370840">
                <a:tc>
                  <a:txBody>
                    <a:bodyPr/>
                    <a:lstStyle/>
                    <a:p>
                      <a:pPr rtl="1"/>
                      <a:r>
                        <a:rPr lang="he-IL" dirty="0"/>
                        <a:t>חלופות לפיתוח מטעים בעמקים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5585146"/>
                  </a:ext>
                </a:extLst>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סיכום </a:t>
                      </a:r>
                      <a:r>
                        <a:rPr lang="he-IL" dirty="0" err="1"/>
                        <a:t>התכנית</a:t>
                      </a:r>
                      <a:r>
                        <a:rPr lang="he-IL" dirty="0"/>
                        <a:t>, הצגה </a:t>
                      </a:r>
                      <a:r>
                        <a:rPr lang="he-IL" dirty="0" err="1"/>
                        <a:t>לועדה</a:t>
                      </a:r>
                      <a:r>
                        <a:rPr lang="he-IL" dirty="0"/>
                        <a:t> החקלאית, כנס שיתוף ציבור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995418444"/>
                  </a:ext>
                </a:extLst>
              </a:tr>
              <a:tr h="370840">
                <a:tc>
                  <a:txBody>
                    <a:bodyPr/>
                    <a:lstStyle/>
                    <a:p>
                      <a:pPr rtl="1"/>
                      <a:r>
                        <a:rPr lang="he-IL" dirty="0"/>
                        <a:t>אימוץ </a:t>
                      </a:r>
                      <a:r>
                        <a:rPr lang="he-IL" dirty="0" err="1"/>
                        <a:t>התכנית</a:t>
                      </a:r>
                      <a:r>
                        <a:rPr lang="he-IL" dirty="0"/>
                        <a:t> על ידי מליאת המועצה האזורית עמק יזרעאל ומגידו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9518651"/>
                  </a:ext>
                </a:extLst>
              </a:tr>
            </a:tbl>
          </a:graphicData>
        </a:graphic>
      </p:graphicFrame>
      <p:sp>
        <p:nvSpPr>
          <p:cNvPr id="13" name="כוכב: 5 פינות 12">
            <a:extLst>
              <a:ext uri="{FF2B5EF4-FFF2-40B4-BE49-F238E27FC236}">
                <a16:creationId xmlns:a16="http://schemas.microsoft.com/office/drawing/2014/main" id="{563D1F49-A7CB-49E9-633B-0DCDB3342AC5}"/>
              </a:ext>
            </a:extLst>
          </p:cNvPr>
          <p:cNvSpPr/>
          <p:nvPr/>
        </p:nvSpPr>
        <p:spPr>
          <a:xfrm>
            <a:off x="4694549" y="2828041"/>
            <a:ext cx="254524" cy="2957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532C31B7-1AA4-5A43-F674-8A4884D056D6}"/>
              </a:ext>
            </a:extLst>
          </p:cNvPr>
          <p:cNvSpPr/>
          <p:nvPr/>
        </p:nvSpPr>
        <p:spPr>
          <a:xfrm>
            <a:off x="2840797" y="3281119"/>
            <a:ext cx="254524" cy="2957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כוכב: 5 פינות 14">
            <a:extLst>
              <a:ext uri="{FF2B5EF4-FFF2-40B4-BE49-F238E27FC236}">
                <a16:creationId xmlns:a16="http://schemas.microsoft.com/office/drawing/2014/main" id="{8F458F8C-2930-0034-0100-0D1150DE8C26}"/>
              </a:ext>
            </a:extLst>
          </p:cNvPr>
          <p:cNvSpPr/>
          <p:nvPr/>
        </p:nvSpPr>
        <p:spPr>
          <a:xfrm>
            <a:off x="1586577" y="3801165"/>
            <a:ext cx="254524" cy="2957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כוכב: 5 פינות 16">
            <a:extLst>
              <a:ext uri="{FF2B5EF4-FFF2-40B4-BE49-F238E27FC236}">
                <a16:creationId xmlns:a16="http://schemas.microsoft.com/office/drawing/2014/main" id="{3EDD2BE7-28B0-3696-E39F-AA862594B572}"/>
              </a:ext>
            </a:extLst>
          </p:cNvPr>
          <p:cNvSpPr/>
          <p:nvPr/>
        </p:nvSpPr>
        <p:spPr>
          <a:xfrm>
            <a:off x="11512603" y="6158195"/>
            <a:ext cx="254524" cy="2957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יבת טקסט 17">
            <a:extLst>
              <a:ext uri="{FF2B5EF4-FFF2-40B4-BE49-F238E27FC236}">
                <a16:creationId xmlns:a16="http://schemas.microsoft.com/office/drawing/2014/main" id="{9D4D2D41-6F33-4DF2-2FE2-F1C45BD666F8}"/>
              </a:ext>
            </a:extLst>
          </p:cNvPr>
          <p:cNvSpPr txBox="1"/>
          <p:nvPr/>
        </p:nvSpPr>
        <p:spPr>
          <a:xfrm>
            <a:off x="8719794" y="6180891"/>
            <a:ext cx="2611225" cy="369332"/>
          </a:xfrm>
          <a:prstGeom prst="rect">
            <a:avLst/>
          </a:prstGeom>
          <a:noFill/>
        </p:spPr>
        <p:txBody>
          <a:bodyPr wrap="square" rtlCol="1">
            <a:spAutoFit/>
          </a:bodyPr>
          <a:lstStyle/>
          <a:p>
            <a:r>
              <a:rPr lang="he-IL" dirty="0"/>
              <a:t>מפגש צוות עבודה מצומצם</a:t>
            </a:r>
          </a:p>
        </p:txBody>
      </p:sp>
      <p:sp>
        <p:nvSpPr>
          <p:cNvPr id="2" name="כוכב: 5 פינות 1">
            <a:extLst>
              <a:ext uri="{FF2B5EF4-FFF2-40B4-BE49-F238E27FC236}">
                <a16:creationId xmlns:a16="http://schemas.microsoft.com/office/drawing/2014/main" id="{EB1DE963-78D4-BD41-23CB-086C0053B3D1}"/>
              </a:ext>
            </a:extLst>
          </p:cNvPr>
          <p:cNvSpPr/>
          <p:nvPr/>
        </p:nvSpPr>
        <p:spPr>
          <a:xfrm>
            <a:off x="424873" y="5033192"/>
            <a:ext cx="254524" cy="2957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כוכב: 5 פינות 4">
            <a:extLst>
              <a:ext uri="{FF2B5EF4-FFF2-40B4-BE49-F238E27FC236}">
                <a16:creationId xmlns:a16="http://schemas.microsoft.com/office/drawing/2014/main" id="{C47F9920-4474-1310-707C-A9C8C7AA3011}"/>
              </a:ext>
            </a:extLst>
          </p:cNvPr>
          <p:cNvSpPr/>
          <p:nvPr/>
        </p:nvSpPr>
        <p:spPr>
          <a:xfrm>
            <a:off x="7620719" y="6217676"/>
            <a:ext cx="254524" cy="2957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5">
            <a:extLst>
              <a:ext uri="{FF2B5EF4-FFF2-40B4-BE49-F238E27FC236}">
                <a16:creationId xmlns:a16="http://schemas.microsoft.com/office/drawing/2014/main" id="{46901960-1D52-142B-B362-516EA7CC1E0D}"/>
              </a:ext>
            </a:extLst>
          </p:cNvPr>
          <p:cNvSpPr txBox="1"/>
          <p:nvPr/>
        </p:nvSpPr>
        <p:spPr>
          <a:xfrm>
            <a:off x="4949073" y="6197899"/>
            <a:ext cx="2611225" cy="369332"/>
          </a:xfrm>
          <a:prstGeom prst="rect">
            <a:avLst/>
          </a:prstGeom>
          <a:noFill/>
        </p:spPr>
        <p:txBody>
          <a:bodyPr wrap="square" rtlCol="1">
            <a:spAutoFit/>
          </a:bodyPr>
          <a:lstStyle/>
          <a:p>
            <a:r>
              <a:rPr lang="he-IL" dirty="0"/>
              <a:t>מפגש ועדת היגוי</a:t>
            </a:r>
          </a:p>
        </p:txBody>
      </p:sp>
      <p:sp>
        <p:nvSpPr>
          <p:cNvPr id="11" name="כוכב: 5 פינות 10">
            <a:extLst>
              <a:ext uri="{FF2B5EF4-FFF2-40B4-BE49-F238E27FC236}">
                <a16:creationId xmlns:a16="http://schemas.microsoft.com/office/drawing/2014/main" id="{18E7AC17-BBCE-7387-B8B7-D2C44408B95A}"/>
              </a:ext>
            </a:extLst>
          </p:cNvPr>
          <p:cNvSpPr/>
          <p:nvPr/>
        </p:nvSpPr>
        <p:spPr>
          <a:xfrm>
            <a:off x="6106555" y="2241787"/>
            <a:ext cx="254524" cy="2957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9C54CD48-B28A-0C4C-EE56-0D7DF1167155}"/>
              </a:ext>
            </a:extLst>
          </p:cNvPr>
          <p:cNvSpPr/>
          <p:nvPr/>
        </p:nvSpPr>
        <p:spPr>
          <a:xfrm>
            <a:off x="300561" y="3619607"/>
            <a:ext cx="11529318" cy="967349"/>
          </a:xfrm>
          <a:prstGeom prst="rect">
            <a:avLst/>
          </a:prstGeom>
          <a:noFill/>
          <a:ln w="571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כוכב: 5 פינות 18">
            <a:extLst>
              <a:ext uri="{FF2B5EF4-FFF2-40B4-BE49-F238E27FC236}">
                <a16:creationId xmlns:a16="http://schemas.microsoft.com/office/drawing/2014/main" id="{D1D78E19-029B-67E8-346B-146215BB7CA6}"/>
              </a:ext>
            </a:extLst>
          </p:cNvPr>
          <p:cNvSpPr/>
          <p:nvPr/>
        </p:nvSpPr>
        <p:spPr>
          <a:xfrm>
            <a:off x="1657403" y="5040116"/>
            <a:ext cx="254524" cy="2957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תיבת טקסט 15">
            <a:extLst>
              <a:ext uri="{FF2B5EF4-FFF2-40B4-BE49-F238E27FC236}">
                <a16:creationId xmlns:a16="http://schemas.microsoft.com/office/drawing/2014/main" id="{E2EE389B-E562-2AA9-13D6-FE8316227B5F}"/>
              </a:ext>
            </a:extLst>
          </p:cNvPr>
          <p:cNvSpPr txBox="1"/>
          <p:nvPr/>
        </p:nvSpPr>
        <p:spPr>
          <a:xfrm>
            <a:off x="4505385" y="3801165"/>
            <a:ext cx="3711387" cy="646331"/>
          </a:xfrm>
          <a:prstGeom prst="rect">
            <a:avLst/>
          </a:prstGeom>
          <a:solidFill>
            <a:schemeClr val="bg2"/>
          </a:solidFill>
          <a:ln>
            <a:solidFill>
              <a:schemeClr val="tx1"/>
            </a:solidFill>
          </a:ln>
        </p:spPr>
        <p:txBody>
          <a:bodyPr wrap="square" rtlCol="1">
            <a:spAutoFit/>
          </a:bodyPr>
          <a:lstStyle/>
          <a:p>
            <a:r>
              <a:rPr lang="he-IL" dirty="0"/>
              <a:t>בנוסף: יוצגו השלמות בנוגע לגידולי מזון: קטניות ואורז</a:t>
            </a:r>
          </a:p>
        </p:txBody>
      </p:sp>
    </p:spTree>
    <p:extLst>
      <p:ext uri="{BB962C8B-B14F-4D97-AF65-F5344CB8AC3E}">
        <p14:creationId xmlns:p14="http://schemas.microsoft.com/office/powerpoint/2010/main" val="329581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5656729" y="157018"/>
            <a:ext cx="6018035" cy="523220"/>
          </a:xfrm>
          <a:prstGeom prst="rect">
            <a:avLst/>
          </a:prstGeom>
          <a:noFill/>
        </p:spPr>
        <p:txBody>
          <a:bodyPr wrap="square" rtlCol="1">
            <a:spAutoFit/>
          </a:bodyPr>
          <a:lstStyle/>
          <a:p>
            <a:r>
              <a:rPr lang="he-IL" sz="2800" b="1" dirty="0"/>
              <a:t>גידול אורז בישראל: הניסיון הנוכחי</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604981" y="869372"/>
            <a:ext cx="10982037" cy="5656164"/>
          </a:xfrm>
          <a:prstGeom prst="rect">
            <a:avLst/>
          </a:prstGeom>
          <a:noFill/>
        </p:spPr>
        <p:txBody>
          <a:bodyPr wrap="square" rtlCol="1">
            <a:spAutoFit/>
          </a:bodyPr>
          <a:lstStyle/>
          <a:p>
            <a:pPr algn="just">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הניסיון הנוכחי בגידול אורז בישראל:</a:t>
            </a:r>
          </a:p>
          <a:p>
            <a:pPr marL="457200" indent="-457200" algn="just">
              <a:lnSpc>
                <a:spcPct val="150000"/>
              </a:lnSpc>
              <a:buAutoNum type="arabicPeriod"/>
            </a:pPr>
            <a:r>
              <a:rPr lang="he-IL" sz="2400" dirty="0">
                <a:latin typeface="Calibri" panose="020F0502020204030204" pitchFamily="34" charset="0"/>
                <a:ea typeface="Calibri" panose="020F0502020204030204" pitchFamily="34" charset="0"/>
                <a:cs typeface="Arial" panose="020B0604020202020204" pitchFamily="34" charset="0"/>
              </a:rPr>
              <a:t>בשנות ה80 ובתחילת שנות ה2000 היו ניסיונות בגידול אורז בחוות גד"ש בעמק החולה. </a:t>
            </a:r>
          </a:p>
          <a:p>
            <a:pPr lvl="1" algn="just">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ממצאי הניסוי:</a:t>
            </a:r>
          </a:p>
          <a:p>
            <a:pPr lvl="1" algn="just">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האורז הושקה בקו-נוע</a:t>
            </a:r>
          </a:p>
          <a:p>
            <a:pPr lvl="1" algn="just">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צריכת המים: 600-700 קוב לדונם </a:t>
            </a:r>
          </a:p>
          <a:p>
            <a:pPr lvl="1" algn="just">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היבולים 600-700 ק"ג לדונם - קצת נמוך בהשוואה עולמית</a:t>
            </a:r>
          </a:p>
          <a:p>
            <a:pPr lvl="1" algn="just">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בעיה משמעותית של עשבים שלא הצליחו לפתור</a:t>
            </a:r>
          </a:p>
          <a:p>
            <a:pPr algn="just">
              <a:lnSpc>
                <a:spcPct val="150000"/>
              </a:lnSpc>
            </a:pPr>
            <a:endParaRPr lang="he-IL" sz="14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he-IL" sz="1400" dirty="0">
                <a:latin typeface="Calibri" panose="020F0502020204030204" pitchFamily="34" charset="0"/>
                <a:ea typeface="Calibri" panose="020F0502020204030204" pitchFamily="34" charset="0"/>
                <a:cs typeface="Arial" panose="020B0604020202020204" pitchFamily="34" charset="0"/>
              </a:rPr>
              <a:t>מקור המידע: שיחה עם שאול גרף, חוקר ומדריך חקלאי</a:t>
            </a:r>
          </a:p>
          <a:p>
            <a:pPr algn="just">
              <a:lnSpc>
                <a:spcPct val="150000"/>
              </a:lnSpc>
            </a:pPr>
            <a:endParaRPr lang="he-IL" sz="2400" dirty="0">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2281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תיבת טקסט 1">
            <a:extLst>
              <a:ext uri="{FF2B5EF4-FFF2-40B4-BE49-F238E27FC236}">
                <a16:creationId xmlns:a16="http://schemas.microsoft.com/office/drawing/2014/main" id="{CD553F23-5EFB-6DB8-AAF2-DFCD020354B1}"/>
              </a:ext>
            </a:extLst>
          </p:cNvPr>
          <p:cNvSpPr txBox="1"/>
          <p:nvPr/>
        </p:nvSpPr>
        <p:spPr>
          <a:xfrm>
            <a:off x="5782235" y="869372"/>
            <a:ext cx="6087036" cy="4904997"/>
          </a:xfrm>
          <a:prstGeom prst="rect">
            <a:avLst/>
          </a:prstGeom>
          <a:noFill/>
        </p:spPr>
        <p:txBody>
          <a:bodyPr wrap="square" rtlCol="1">
            <a:spAutoFit/>
          </a:bodyPr>
          <a:lstStyle/>
          <a:p>
            <a:pPr algn="just">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2. חברת "קיימא" ערכה בעשור האחרון ניסיונות בגידול אורז בטפטוף.</a:t>
            </a:r>
          </a:p>
          <a:p>
            <a:pPr algn="just">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הגידול הצליח, יש מגוון רחב של זנים מתאימים.</a:t>
            </a:r>
          </a:p>
          <a:p>
            <a:pPr algn="just">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צריכת המים 600-700 קוב לדונם.</a:t>
            </a:r>
          </a:p>
          <a:p>
            <a:pPr algn="just">
              <a:lnSpc>
                <a:spcPct val="150000"/>
              </a:lnSpc>
            </a:pPr>
            <a:r>
              <a:rPr lang="he-IL" sz="1400" dirty="0">
                <a:latin typeface="Calibri" panose="020F0502020204030204" pitchFamily="34" charset="0"/>
                <a:ea typeface="Calibri" panose="020F0502020204030204" pitchFamily="34" charset="0"/>
                <a:cs typeface="Arial" panose="020B0604020202020204" pitchFamily="34" charset="0"/>
              </a:rPr>
              <a:t>מקור המידע: שיחה עם רני יפעה, איש </a:t>
            </a:r>
            <a:r>
              <a:rPr lang="he-IL" sz="1400" dirty="0">
                <a:latin typeface="Calibri" panose="020F0502020204030204" pitchFamily="34" charset="0"/>
                <a:ea typeface="Calibri" panose="020F0502020204030204" pitchFamily="34" charset="0"/>
              </a:rPr>
              <a:t>"קיימא" לשעבר</a:t>
            </a:r>
          </a:p>
          <a:p>
            <a:pPr algn="just">
              <a:lnSpc>
                <a:spcPct val="150000"/>
              </a:lnSpc>
            </a:pPr>
            <a:endParaRPr lang="he-IL" sz="1400" dirty="0">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he-IL" sz="2400" dirty="0">
                <a:latin typeface="Calibri" panose="020F0502020204030204" pitchFamily="34" charset="0"/>
                <a:ea typeface="Calibri" panose="020F0502020204030204" pitchFamily="34" charset="0"/>
                <a:cs typeface="Arial" panose="020B0604020202020204" pitchFamily="34" charset="0"/>
              </a:rPr>
              <a:t>3. משק משפחתי במושב מיצר, שנה ראשונה של גידול אורז, בטפטוף. זן המתאים למשקה סאקה. עוד אין תוצאות.</a:t>
            </a:r>
          </a:p>
          <a:p>
            <a:pPr algn="just" rtl="1">
              <a:lnSpc>
                <a:spcPct val="150000"/>
              </a:lnSpc>
            </a:pPr>
            <a:r>
              <a:rPr lang="he-IL" sz="1400" dirty="0">
                <a:latin typeface="Calibri" panose="020F0502020204030204" pitchFamily="34" charset="0"/>
                <a:ea typeface="Calibri" panose="020F0502020204030204" pitchFamily="34" charset="0"/>
                <a:cs typeface="Arial" panose="020B0604020202020204" pitchFamily="34" charset="0"/>
              </a:rPr>
              <a:t>מקור מידע: </a:t>
            </a:r>
            <a:r>
              <a:rPr lang="en-US" sz="1400" dirty="0">
                <a:latin typeface="Calibri" panose="020F0502020204030204" pitchFamily="34" charset="0"/>
                <a:ea typeface="Calibri" panose="020F0502020204030204" pitchFamily="34" charset="0"/>
                <a:cs typeface="Arial" panose="020B0604020202020204" pitchFamily="34" charset="0"/>
              </a:rPr>
              <a:t>https://www.agrigolan.org.il/?p=10363</a:t>
            </a:r>
          </a:p>
        </p:txBody>
      </p:sp>
      <p:pic>
        <p:nvPicPr>
          <p:cNvPr id="11" name="תמונה 10">
            <a:extLst>
              <a:ext uri="{FF2B5EF4-FFF2-40B4-BE49-F238E27FC236}">
                <a16:creationId xmlns:a16="http://schemas.microsoft.com/office/drawing/2014/main" id="{5098DFA1-9643-9FEA-4FA0-75EF0DFF036E}"/>
              </a:ext>
            </a:extLst>
          </p:cNvPr>
          <p:cNvPicPr>
            <a:picLocks noChangeAspect="1"/>
          </p:cNvPicPr>
          <p:nvPr/>
        </p:nvPicPr>
        <p:blipFill rotWithShape="1">
          <a:blip r:embed="rId3"/>
          <a:srcRect l="1563" r="5185"/>
          <a:stretch/>
        </p:blipFill>
        <p:spPr>
          <a:xfrm>
            <a:off x="0" y="0"/>
            <a:ext cx="5540189" cy="6858000"/>
          </a:xfrm>
          <a:prstGeom prst="rect">
            <a:avLst/>
          </a:prstGeom>
        </p:spPr>
      </p:pic>
      <p:sp>
        <p:nvSpPr>
          <p:cNvPr id="5" name="תיבת טקסט 4">
            <a:extLst>
              <a:ext uri="{FF2B5EF4-FFF2-40B4-BE49-F238E27FC236}">
                <a16:creationId xmlns:a16="http://schemas.microsoft.com/office/drawing/2014/main" id="{AE9736D5-9923-75E1-3837-4FFECEA66637}"/>
              </a:ext>
            </a:extLst>
          </p:cNvPr>
          <p:cNvSpPr txBox="1"/>
          <p:nvPr/>
        </p:nvSpPr>
        <p:spPr>
          <a:xfrm>
            <a:off x="5656729" y="157018"/>
            <a:ext cx="6018035" cy="523220"/>
          </a:xfrm>
          <a:prstGeom prst="rect">
            <a:avLst/>
          </a:prstGeom>
          <a:noFill/>
        </p:spPr>
        <p:txBody>
          <a:bodyPr wrap="square" rtlCol="1">
            <a:spAutoFit/>
          </a:bodyPr>
          <a:lstStyle/>
          <a:p>
            <a:r>
              <a:rPr lang="he-IL" sz="2800" b="1" dirty="0"/>
              <a:t>גידול אורז בישראל בשנים האחרונות</a:t>
            </a:r>
          </a:p>
        </p:txBody>
      </p:sp>
    </p:spTree>
    <p:extLst>
      <p:ext uri="{BB962C8B-B14F-4D97-AF65-F5344CB8AC3E}">
        <p14:creationId xmlns:p14="http://schemas.microsoft.com/office/powerpoint/2010/main" val="2445413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אורז: התאמה לעמקים ואתגרים</a:t>
            </a:r>
          </a:p>
        </p:txBody>
      </p:sp>
      <p:sp>
        <p:nvSpPr>
          <p:cNvPr id="5" name="תיבת טקסט 4">
            <a:extLst>
              <a:ext uri="{FF2B5EF4-FFF2-40B4-BE49-F238E27FC236}">
                <a16:creationId xmlns:a16="http://schemas.microsoft.com/office/drawing/2014/main" id="{130EBEFE-C993-F2ED-F577-D4F501948E16}"/>
              </a:ext>
            </a:extLst>
          </p:cNvPr>
          <p:cNvSpPr txBox="1"/>
          <p:nvPr/>
        </p:nvSpPr>
        <p:spPr>
          <a:xfrm>
            <a:off x="604981" y="869372"/>
            <a:ext cx="10982037" cy="3901837"/>
          </a:xfrm>
          <a:prstGeom prst="rect">
            <a:avLst/>
          </a:prstGeom>
          <a:noFill/>
        </p:spPr>
        <p:txBody>
          <a:bodyPr wrap="square" rtlCol="1">
            <a:spAutoFit/>
          </a:bodyPr>
          <a:lstStyle/>
          <a:p>
            <a:pPr marL="342900" indent="-342900" algn="just">
              <a:lnSpc>
                <a:spcPct val="150000"/>
              </a:lnSpc>
              <a:buFont typeface="Wingdings" panose="05000000000000000000" pitchFamily="2" charset="2"/>
              <a:buChar char="ü"/>
            </a:pPr>
            <a:r>
              <a:rPr lang="he-IL" sz="2400" dirty="0">
                <a:latin typeface="Calibri" panose="020F0502020204030204" pitchFamily="34" charset="0"/>
                <a:ea typeface="Calibri" panose="020F0502020204030204" pitchFamily="34" charset="0"/>
                <a:cs typeface="Arial" panose="020B0604020202020204" pitchFamily="34" charset="0"/>
              </a:rPr>
              <a:t>האורז מתאים אקלימית לעמקים.</a:t>
            </a:r>
          </a:p>
          <a:p>
            <a:pPr marL="342900" indent="-342900" algn="just">
              <a:lnSpc>
                <a:spcPct val="150000"/>
              </a:lnSpc>
              <a:buFont typeface="Wingdings" panose="05000000000000000000" pitchFamily="2" charset="2"/>
              <a:buChar char="ü"/>
            </a:pPr>
            <a:r>
              <a:rPr lang="he-IL" sz="2400" dirty="0">
                <a:latin typeface="Calibri" panose="020F0502020204030204" pitchFamily="34" charset="0"/>
                <a:ea typeface="Calibri" panose="020F0502020204030204" pitchFamily="34" charset="0"/>
                <a:cs typeface="Arial" panose="020B0604020202020204" pitchFamily="34" charset="0"/>
              </a:rPr>
              <a:t>גדל היטב באדמות כבול ובאדמות הכבדות המאפיינות את העמקים.</a:t>
            </a:r>
          </a:p>
          <a:p>
            <a:pPr marL="342900" indent="-342900" algn="just">
              <a:lnSpc>
                <a:spcPct val="150000"/>
              </a:lnSpc>
              <a:buFont typeface="Wingdings" panose="05000000000000000000" pitchFamily="2" charset="2"/>
              <a:buChar char="ü"/>
            </a:pPr>
            <a:r>
              <a:rPr lang="he-IL" sz="2400" dirty="0">
                <a:latin typeface="Calibri" panose="020F0502020204030204" pitchFamily="34" charset="0"/>
                <a:ea typeface="Calibri" panose="020F0502020204030204" pitchFamily="34" charset="0"/>
                <a:cs typeface="Arial" panose="020B0604020202020204" pitchFamily="34" charset="0"/>
              </a:rPr>
              <a:t>הקציר מתבצע בקומביין, הגידול לא עתיר עבודה.</a:t>
            </a:r>
          </a:p>
          <a:p>
            <a:pPr marL="342900" indent="-342900" algn="just">
              <a:lnSpc>
                <a:spcPct val="150000"/>
              </a:lnSpc>
              <a:buFont typeface="Wingdings" panose="05000000000000000000" pitchFamily="2" charset="2"/>
              <a:buChar char="ü"/>
            </a:pPr>
            <a:r>
              <a:rPr lang="he-IL" sz="2400" dirty="0">
                <a:latin typeface="Calibri" panose="020F0502020204030204" pitchFamily="34" charset="0"/>
                <a:ea typeface="Calibri" panose="020F0502020204030204" pitchFamily="34" charset="0"/>
                <a:cs typeface="Arial" panose="020B0604020202020204" pitchFamily="34" charset="0"/>
              </a:rPr>
              <a:t>כנראה אפשר יהיה לגדל </a:t>
            </a:r>
            <a:r>
              <a:rPr lang="he-IL" sz="2400" dirty="0" err="1">
                <a:latin typeface="Calibri" panose="020F0502020204030204" pitchFamily="34" charset="0"/>
                <a:ea typeface="Calibri" panose="020F0502020204030204" pitchFamily="34" charset="0"/>
                <a:cs typeface="Arial" panose="020B0604020202020204" pitchFamily="34" charset="0"/>
              </a:rPr>
              <a:t>בקולחין</a:t>
            </a:r>
            <a:r>
              <a:rPr lang="he-IL" sz="2400" dirty="0">
                <a:latin typeface="Calibri" panose="020F0502020204030204" pitchFamily="34" charset="0"/>
                <a:ea typeface="Calibri" panose="020F0502020204030204" pitchFamily="34" charset="0"/>
                <a:cs typeface="Arial" panose="020B0604020202020204" pitchFamily="34" charset="0"/>
              </a:rPr>
              <a:t> בטפטוף (צריך לבדוק)</a:t>
            </a:r>
          </a:p>
          <a:p>
            <a:pPr algn="just">
              <a:lnSpc>
                <a:spcPct val="150000"/>
              </a:lnSpc>
            </a:pPr>
            <a:r>
              <a:rPr lang="he-IL" sz="2400" u="sng" dirty="0">
                <a:latin typeface="Calibri" panose="020F0502020204030204" pitchFamily="34" charset="0"/>
                <a:ea typeface="Calibri" panose="020F0502020204030204" pitchFamily="34" charset="0"/>
                <a:cs typeface="Arial" panose="020B0604020202020204" pitchFamily="34" charset="0"/>
              </a:rPr>
              <a:t>האתגר:</a:t>
            </a:r>
            <a:r>
              <a:rPr lang="he-IL" sz="2400" dirty="0">
                <a:latin typeface="Calibri" panose="020F0502020204030204" pitchFamily="34" charset="0"/>
                <a:ea typeface="Calibri" panose="020F0502020204030204" pitchFamily="34" charset="0"/>
                <a:cs typeface="Arial" panose="020B0604020202020204" pitchFamily="34" charset="0"/>
              </a:rPr>
              <a:t> לאחר הקציר האורז צריך לעבור שיוף, בארץ אין מפעל שיוף אורז.</a:t>
            </a:r>
          </a:p>
          <a:p>
            <a:pPr algn="just">
              <a:lnSpc>
                <a:spcPct val="150000"/>
              </a:lnSpc>
            </a:pPr>
            <a:endParaRPr lang="he-IL" sz="2400" dirty="0">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6409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4849907" y="157018"/>
            <a:ext cx="6824858" cy="523220"/>
          </a:xfrm>
          <a:prstGeom prst="rect">
            <a:avLst/>
          </a:prstGeom>
          <a:noFill/>
        </p:spPr>
        <p:txBody>
          <a:bodyPr wrap="square" rtlCol="1">
            <a:spAutoFit/>
          </a:bodyPr>
          <a:lstStyle/>
          <a:p>
            <a:r>
              <a:rPr lang="he-IL" sz="2800" b="1" dirty="0"/>
              <a:t>נקודה למחשבה: ייצור זרעים בישראל</a:t>
            </a:r>
          </a:p>
        </p:txBody>
      </p:sp>
      <p:sp>
        <p:nvSpPr>
          <p:cNvPr id="5" name="תיבת טקסט 4">
            <a:extLst>
              <a:ext uri="{FF2B5EF4-FFF2-40B4-BE49-F238E27FC236}">
                <a16:creationId xmlns:a16="http://schemas.microsoft.com/office/drawing/2014/main" id="{130EBEFE-C993-F2ED-F577-D4F501948E16}"/>
              </a:ext>
            </a:extLst>
          </p:cNvPr>
          <p:cNvSpPr txBox="1"/>
          <p:nvPr/>
        </p:nvSpPr>
        <p:spPr>
          <a:xfrm>
            <a:off x="604981" y="869372"/>
            <a:ext cx="10982037" cy="2793842"/>
          </a:xfrm>
          <a:prstGeom prst="rect">
            <a:avLst/>
          </a:prstGeom>
          <a:noFill/>
        </p:spPr>
        <p:txBody>
          <a:bodyPr wrap="square" rtlCol="1">
            <a:spAutoFit/>
          </a:bodyPr>
          <a:lstStyle/>
          <a:p>
            <a:pPr marL="342900" indent="-342900" algn="just">
              <a:lnSpc>
                <a:spcPct val="150000"/>
              </a:lnSpc>
              <a:buFont typeface="Wingdings" panose="05000000000000000000" pitchFamily="2" charset="2"/>
              <a:buChar char="ü"/>
            </a:pPr>
            <a:r>
              <a:rPr lang="he-IL" sz="2400" dirty="0">
                <a:latin typeface="Calibri" panose="020F0502020204030204" pitchFamily="34" charset="0"/>
                <a:ea typeface="Calibri" panose="020F0502020204030204" pitchFamily="34" charset="0"/>
                <a:cs typeface="Arial" panose="020B0604020202020204" pitchFamily="34" charset="0"/>
              </a:rPr>
              <a:t>ישראל מקום מתאים מאוד לייצור זרעים, בשל הקיץ היבש</a:t>
            </a:r>
          </a:p>
          <a:p>
            <a:pPr marL="342900" indent="-342900" algn="just">
              <a:lnSpc>
                <a:spcPct val="150000"/>
              </a:lnSpc>
              <a:buFont typeface="Wingdings" panose="05000000000000000000" pitchFamily="2" charset="2"/>
              <a:buChar char="ü"/>
            </a:pPr>
            <a:r>
              <a:rPr lang="he-IL" sz="2400" dirty="0">
                <a:latin typeface="Calibri" panose="020F0502020204030204" pitchFamily="34" charset="0"/>
                <a:ea typeface="Calibri" panose="020F0502020204030204" pitchFamily="34" charset="0"/>
                <a:cs typeface="Arial" panose="020B0604020202020204" pitchFamily="34" charset="0"/>
              </a:rPr>
              <a:t>חברות זרעים בינלאומיות עשויות לרצות לגדל זרעים בישראל</a:t>
            </a:r>
          </a:p>
          <a:p>
            <a:pPr marL="342900" indent="-342900" algn="just">
              <a:lnSpc>
                <a:spcPct val="150000"/>
              </a:lnSpc>
              <a:buFont typeface="Wingdings" panose="05000000000000000000" pitchFamily="2" charset="2"/>
              <a:buChar char="ü"/>
            </a:pPr>
            <a:r>
              <a:rPr lang="he-IL" sz="2400" dirty="0">
                <a:latin typeface="Calibri" panose="020F0502020204030204" pitchFamily="34" charset="0"/>
                <a:ea typeface="Calibri" panose="020F0502020204030204" pitchFamily="34" charset="0"/>
                <a:cs typeface="Arial" panose="020B0604020202020204" pitchFamily="34" charset="0"/>
              </a:rPr>
              <a:t>מוצע בעתיד לבחון אפשרויות כאלו מול חברות זרעים גדולות</a:t>
            </a:r>
          </a:p>
          <a:p>
            <a:pPr algn="just">
              <a:lnSpc>
                <a:spcPct val="150000"/>
              </a:lnSpc>
            </a:pPr>
            <a:endParaRPr lang="he-IL" sz="2400" dirty="0">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80106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BCAE75D2-394C-3EE5-207A-6EA0285FA5D6}"/>
              </a:ext>
            </a:extLst>
          </p:cNvPr>
          <p:cNvSpPr txBox="1"/>
          <p:nvPr/>
        </p:nvSpPr>
        <p:spPr>
          <a:xfrm>
            <a:off x="1362363" y="2004291"/>
            <a:ext cx="9467273" cy="2308324"/>
          </a:xfrm>
          <a:prstGeom prst="rect">
            <a:avLst/>
          </a:prstGeom>
          <a:noFill/>
        </p:spPr>
        <p:txBody>
          <a:bodyPr wrap="square" rtlCol="1">
            <a:spAutoFit/>
          </a:bodyPr>
          <a:lstStyle/>
          <a:p>
            <a:pPr algn="ctr"/>
            <a:r>
              <a:rPr lang="he-IL" sz="4800" b="1" dirty="0"/>
              <a:t>סיכום תובנות תכנית האב לחקלאות:</a:t>
            </a:r>
          </a:p>
          <a:p>
            <a:pPr algn="ctr"/>
            <a:r>
              <a:rPr lang="he-IL" sz="4800" b="1" dirty="0"/>
              <a:t>גידולים חקלאיים מומלצים לקידום במרחב העמקים</a:t>
            </a:r>
          </a:p>
        </p:txBody>
      </p:sp>
      <p:pic>
        <p:nvPicPr>
          <p:cNvPr id="1026" name="Picture 2" descr="כל התמונות">
            <a:extLst>
              <a:ext uri="{FF2B5EF4-FFF2-40B4-BE49-F238E27FC236}">
                <a16:creationId xmlns:a16="http://schemas.microsoft.com/office/drawing/2014/main" id="{E81675B2-573B-A6A5-C6E9-277EEF2A0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545" y="147205"/>
            <a:ext cx="914977" cy="914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לוגו מועצה אזורית עמק יזרעאל">
            <a:extLst>
              <a:ext uri="{FF2B5EF4-FFF2-40B4-BE49-F238E27FC236}">
                <a16:creationId xmlns:a16="http://schemas.microsoft.com/office/drawing/2014/main" id="{32536FD1-3A54-CB76-46F1-9030262B5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583" y="168564"/>
            <a:ext cx="636626" cy="904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לוגו">
            <a:extLst>
              <a:ext uri="{FF2B5EF4-FFF2-40B4-BE49-F238E27FC236}">
                <a16:creationId xmlns:a16="http://schemas.microsoft.com/office/drawing/2014/main" id="{5FF4ACB7-D047-DBD8-DEC5-BCB9D27C1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59603"/>
            <a:ext cx="1316865" cy="1356470"/>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9BBA66AB-FD91-AD04-A07A-C476BFF6FAC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82006" y="181846"/>
            <a:ext cx="877455" cy="908792"/>
          </a:xfrm>
          <a:prstGeom prst="rect">
            <a:avLst/>
          </a:prstGeom>
        </p:spPr>
      </p:pic>
      <p:grpSp>
        <p:nvGrpSpPr>
          <p:cNvPr id="6" name="קבוצה 5">
            <a:extLst>
              <a:ext uri="{FF2B5EF4-FFF2-40B4-BE49-F238E27FC236}">
                <a16:creationId xmlns:a16="http://schemas.microsoft.com/office/drawing/2014/main" id="{FF29E555-B4A2-62AD-7050-DB0960770F4C}"/>
              </a:ext>
            </a:extLst>
          </p:cNvPr>
          <p:cNvGrpSpPr/>
          <p:nvPr/>
        </p:nvGrpSpPr>
        <p:grpSpPr>
          <a:xfrm>
            <a:off x="121819" y="6180891"/>
            <a:ext cx="2938039" cy="677109"/>
            <a:chOff x="6522619" y="6150015"/>
            <a:chExt cx="2938039" cy="677109"/>
          </a:xfrm>
        </p:grpSpPr>
        <p:pic>
          <p:nvPicPr>
            <p:cNvPr id="7" name="תמונה 6">
              <a:extLst>
                <a:ext uri="{FF2B5EF4-FFF2-40B4-BE49-F238E27FC236}">
                  <a16:creationId xmlns:a16="http://schemas.microsoft.com/office/drawing/2014/main" id="{BE4399C7-5985-7A1C-C745-411917DA31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8" name="תיבת טקסט 7">
              <a:extLst>
                <a:ext uri="{FF2B5EF4-FFF2-40B4-BE49-F238E27FC236}">
                  <a16:creationId xmlns:a16="http://schemas.microsoft.com/office/drawing/2014/main" id="{0A6A5D31-2E0F-4F61-5ECE-AE08CD6028A9}"/>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spTree>
    <p:extLst>
      <p:ext uri="{BB962C8B-B14F-4D97-AF65-F5344CB8AC3E}">
        <p14:creationId xmlns:p14="http://schemas.microsoft.com/office/powerpoint/2010/main" val="4368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תיבת טקסט 4">
            <a:extLst>
              <a:ext uri="{FF2B5EF4-FFF2-40B4-BE49-F238E27FC236}">
                <a16:creationId xmlns:a16="http://schemas.microsoft.com/office/drawing/2014/main" id="{33A4C64B-90ED-69AD-710A-5B33B7A7B8DC}"/>
              </a:ext>
            </a:extLst>
          </p:cNvPr>
          <p:cNvSpPr txBox="1"/>
          <p:nvPr/>
        </p:nvSpPr>
        <p:spPr>
          <a:xfrm>
            <a:off x="367553" y="838869"/>
            <a:ext cx="11399574" cy="4555093"/>
          </a:xfrm>
          <a:prstGeom prst="rect">
            <a:avLst/>
          </a:prstGeom>
          <a:noFill/>
        </p:spPr>
        <p:txBody>
          <a:bodyPr wrap="square" rtlCol="1">
            <a:spAutoFit/>
          </a:bodyPr>
          <a:lstStyle/>
          <a:p>
            <a:pPr marL="457200" indent="-457200">
              <a:spcBef>
                <a:spcPts val="1200"/>
              </a:spcBef>
              <a:buAutoNum type="arabicPeriod"/>
            </a:pPr>
            <a:r>
              <a:rPr lang="he-IL" sz="2400" dirty="0"/>
              <a:t>יש גידולים רבים שניתן לגדל בעמקים, שיש להם ביקוש מצד </a:t>
            </a:r>
            <a:r>
              <a:rPr lang="he-IL" sz="2400" dirty="0" err="1"/>
              <a:t>האוכלוסיה</a:t>
            </a:r>
            <a:r>
              <a:rPr lang="he-IL" sz="2400" dirty="0"/>
              <a:t> הגדלה, ולטובת האבסת בעלי חיים. </a:t>
            </a:r>
          </a:p>
          <a:p>
            <a:pPr marL="457200" indent="-457200">
              <a:spcBef>
                <a:spcPts val="1200"/>
              </a:spcBef>
              <a:buAutoNum type="arabicPeriod"/>
            </a:pPr>
            <a:r>
              <a:rPr lang="he-IL" sz="2400" dirty="0"/>
              <a:t>היבוא מהעולם נמצא בסכנה בשל שינוי האקלים, עליית מחירים רבת שנים ואתגרי שינוע. </a:t>
            </a:r>
          </a:p>
          <a:p>
            <a:pPr marL="457200" indent="-457200">
              <a:spcBef>
                <a:spcPts val="1200"/>
              </a:spcBef>
              <a:buAutoNum type="arabicPeriod"/>
            </a:pPr>
            <a:r>
              <a:rPr lang="he-IL" sz="2400" dirty="0"/>
              <a:t>כפועל יוצא מכך: התחרותיות של החקלאות בישראל כולה ובעמקים בפרט משתפרת. </a:t>
            </a:r>
          </a:p>
          <a:p>
            <a:pPr marL="457200" indent="-457200">
              <a:spcBef>
                <a:spcPts val="1200"/>
              </a:spcBef>
              <a:buAutoNum type="arabicPeriod"/>
            </a:pPr>
            <a:r>
              <a:rPr lang="he-IL" sz="2400" dirty="0"/>
              <a:t>ניתן לסייע לתחרותיות באמצעות בחירה מושכלת של גידולים להרחבה, הנגשת מים להשקיה, מו"פ לשיפור יבולים, ושיתוף פעולה עם הלקוחות: רפתנים, ותעשיות מזון מסורתיות </a:t>
            </a:r>
            <a:r>
              <a:rPr lang="he-IL" sz="2400" dirty="0" err="1"/>
              <a:t>ופוד</a:t>
            </a:r>
            <a:r>
              <a:rPr lang="he-IL" sz="2400" dirty="0"/>
              <a:t>-טק.</a:t>
            </a:r>
          </a:p>
          <a:p>
            <a:pPr marL="457200" indent="-457200">
              <a:spcBef>
                <a:spcPts val="1200"/>
              </a:spcBef>
              <a:buFontTx/>
              <a:buAutoNum type="arabicPeriod"/>
            </a:pPr>
            <a:r>
              <a:rPr lang="he-IL" sz="2400" dirty="0"/>
              <a:t>אין סיבה להספיד את ענפי גידול בעלי החיים, או לצפות ירידה משמעותית בביקוש לבשר, חלב או מספוא. מוצרי חלבון מהצומח לא צפויים להחליף חלב ובשר מהחי.</a:t>
            </a:r>
          </a:p>
          <a:p>
            <a:pPr marL="457200" indent="-457200">
              <a:spcBef>
                <a:spcPts val="1200"/>
              </a:spcBef>
              <a:buFontTx/>
              <a:buAutoNum type="arabicPeriod"/>
            </a:pPr>
            <a:r>
              <a:rPr lang="he-IL" sz="2400" dirty="0"/>
              <a:t>השקיה מאפשרת לגדל יותר מזון ליחידת שטח, באמצעות שיפור היבול או דו גידול. היצע </a:t>
            </a:r>
            <a:r>
              <a:rPr lang="he-IL" sz="2400" dirty="0" err="1"/>
              <a:t>הקולחין</a:t>
            </a:r>
            <a:r>
              <a:rPr lang="he-IL" sz="2400" dirty="0"/>
              <a:t> בעמקים צפוי לגדול, האתגר הוא מחיר המים, צריך לרכז פעולה בנושא זה.</a:t>
            </a:r>
          </a:p>
        </p:txBody>
      </p:sp>
      <p:sp>
        <p:nvSpPr>
          <p:cNvPr id="2" name="תיבת טקסט 1">
            <a:extLst>
              <a:ext uri="{FF2B5EF4-FFF2-40B4-BE49-F238E27FC236}">
                <a16:creationId xmlns:a16="http://schemas.microsoft.com/office/drawing/2014/main" id="{9BA56ED6-D49D-BA6C-2F60-B92703AA2302}"/>
              </a:ext>
            </a:extLst>
          </p:cNvPr>
          <p:cNvSpPr txBox="1"/>
          <p:nvPr/>
        </p:nvSpPr>
        <p:spPr>
          <a:xfrm>
            <a:off x="4849907" y="157018"/>
            <a:ext cx="6824858" cy="523220"/>
          </a:xfrm>
          <a:prstGeom prst="rect">
            <a:avLst/>
          </a:prstGeom>
          <a:noFill/>
        </p:spPr>
        <p:txBody>
          <a:bodyPr wrap="square" rtlCol="1">
            <a:spAutoFit/>
          </a:bodyPr>
          <a:lstStyle/>
          <a:p>
            <a:r>
              <a:rPr lang="he-IL" sz="2800" b="1" dirty="0"/>
              <a:t>סיכום תובנות תכנית האב</a:t>
            </a:r>
          </a:p>
        </p:txBody>
      </p:sp>
    </p:spTree>
    <p:extLst>
      <p:ext uri="{BB962C8B-B14F-4D97-AF65-F5344CB8AC3E}">
        <p14:creationId xmlns:p14="http://schemas.microsoft.com/office/powerpoint/2010/main" val="423938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932874" y="157018"/>
            <a:ext cx="10741892" cy="523220"/>
          </a:xfrm>
          <a:prstGeom prst="rect">
            <a:avLst/>
          </a:prstGeom>
          <a:noFill/>
        </p:spPr>
        <p:txBody>
          <a:bodyPr wrap="square" rtlCol="1">
            <a:spAutoFit/>
          </a:bodyPr>
          <a:lstStyle/>
          <a:p>
            <a:r>
              <a:rPr lang="he-IL" sz="2800" b="1" dirty="0"/>
              <a:t>המלצות בנוגע לגידולים</a:t>
            </a:r>
          </a:p>
        </p:txBody>
      </p:sp>
      <p:sp>
        <p:nvSpPr>
          <p:cNvPr id="5" name="תיבת טקסט 4">
            <a:extLst>
              <a:ext uri="{FF2B5EF4-FFF2-40B4-BE49-F238E27FC236}">
                <a16:creationId xmlns:a16="http://schemas.microsoft.com/office/drawing/2014/main" id="{33A4C64B-90ED-69AD-710A-5B33B7A7B8DC}"/>
              </a:ext>
            </a:extLst>
          </p:cNvPr>
          <p:cNvSpPr txBox="1"/>
          <p:nvPr/>
        </p:nvSpPr>
        <p:spPr>
          <a:xfrm>
            <a:off x="367553" y="856799"/>
            <a:ext cx="11399574" cy="5940088"/>
          </a:xfrm>
          <a:prstGeom prst="rect">
            <a:avLst/>
          </a:prstGeom>
          <a:solidFill>
            <a:schemeClr val="bg1"/>
          </a:solidFill>
        </p:spPr>
        <p:txBody>
          <a:bodyPr wrap="square" rtlCol="1">
            <a:spAutoFit/>
          </a:bodyPr>
          <a:lstStyle/>
          <a:p>
            <a:pPr marL="457200" indent="-457200">
              <a:spcBef>
                <a:spcPts val="600"/>
              </a:spcBef>
              <a:buFontTx/>
              <a:buAutoNum type="arabicPeriod"/>
            </a:pPr>
            <a:r>
              <a:rPr lang="he-IL" sz="2300" dirty="0"/>
              <a:t>הגידולים: </a:t>
            </a:r>
            <a:r>
              <a:rPr lang="he-IL" sz="2300" b="1" dirty="0"/>
              <a:t>תירס, אבטיח לפיצוח, עגבניות ואפונה </a:t>
            </a:r>
            <a:r>
              <a:rPr lang="he-IL" sz="2300" b="1" dirty="0" err="1"/>
              <a:t>לתעשיה</a:t>
            </a:r>
            <a:r>
              <a:rPr lang="he-IL" sz="2300" b="1" dirty="0"/>
              <a:t> </a:t>
            </a:r>
            <a:r>
              <a:rPr lang="he-IL" sz="2300" dirty="0"/>
              <a:t>עמידים יחסית לשינוי האקלים, וחשוב לשמור עליהם בכל סל גידולים עתידי.</a:t>
            </a:r>
          </a:p>
          <a:p>
            <a:pPr marL="457200" indent="-457200">
              <a:spcBef>
                <a:spcPts val="600"/>
              </a:spcBef>
              <a:buFontTx/>
              <a:buAutoNum type="arabicPeriod"/>
            </a:pPr>
            <a:r>
              <a:rPr lang="he-IL" sz="2300" b="1" dirty="0"/>
              <a:t>חיטה</a:t>
            </a:r>
            <a:r>
              <a:rPr lang="he-IL" sz="2300" dirty="0"/>
              <a:t>: גידול נרחב, הרגיש לשינוי האקלים. הפתרונות צריכים להיות רב </a:t>
            </a:r>
            <a:r>
              <a:rPr lang="he-IL" sz="2300" dirty="0" err="1"/>
              <a:t>ערוציים</a:t>
            </a:r>
            <a:r>
              <a:rPr lang="he-IL" sz="2300" dirty="0"/>
              <a:t>: פיתוח זנים עמידים לאקלים; השקיית חיטה; הרחבת הצריכה של חיטת </a:t>
            </a:r>
            <a:r>
              <a:rPr lang="he-IL" sz="2300" dirty="0" err="1"/>
              <a:t>דורום</a:t>
            </a:r>
            <a:r>
              <a:rPr lang="he-IL" sz="2300" dirty="0"/>
              <a:t> בדגש על מספוא.</a:t>
            </a:r>
          </a:p>
          <a:p>
            <a:pPr marL="457200" indent="-457200">
              <a:spcBef>
                <a:spcPts val="600"/>
              </a:spcBef>
              <a:buAutoNum type="arabicPeriod"/>
            </a:pPr>
            <a:r>
              <a:rPr lang="he-IL" sz="2300" dirty="0"/>
              <a:t>מספוא: לגוון את סוגי הגידולים בשיתוף פעולה עם הרפתנים, למשל </a:t>
            </a:r>
            <a:r>
              <a:rPr lang="he-IL" sz="2300" b="1" dirty="0"/>
              <a:t>חיטת </a:t>
            </a:r>
            <a:r>
              <a:rPr lang="he-IL" sz="2300" b="1" dirty="0" err="1"/>
              <a:t>דורום</a:t>
            </a:r>
            <a:r>
              <a:rPr lang="he-IL" sz="2300" b="1" dirty="0"/>
              <a:t> ושעורה</a:t>
            </a:r>
            <a:r>
              <a:rPr lang="he-IL" sz="2300" dirty="0"/>
              <a:t>. להתחיל לגדל בארץ </a:t>
            </a:r>
            <a:r>
              <a:rPr lang="he-IL" sz="2300" b="1" dirty="0"/>
              <a:t>סויה</a:t>
            </a:r>
            <a:r>
              <a:rPr lang="he-IL" sz="2300" dirty="0"/>
              <a:t>, לאחר הסדרת נושא ה</a:t>
            </a:r>
            <a:r>
              <a:rPr lang="en-US" sz="2300" dirty="0"/>
              <a:t>GMO</a:t>
            </a:r>
            <a:r>
              <a:rPr lang="he-IL" sz="2300" dirty="0"/>
              <a:t> (כנראה אפשר).</a:t>
            </a:r>
          </a:p>
          <a:p>
            <a:pPr marL="457200" indent="-457200">
              <a:spcBef>
                <a:spcPts val="600"/>
              </a:spcBef>
              <a:buAutoNum type="arabicPeriod"/>
            </a:pPr>
            <a:r>
              <a:rPr lang="he-IL" sz="2300" b="1" dirty="0"/>
              <a:t>שומשום</a:t>
            </a:r>
            <a:r>
              <a:rPr lang="he-IL" sz="2300" dirty="0"/>
              <a:t>: גידול עם ביקוש גדול מאוד ופוטנציאל שטחים משמעותי. לעקוב אחר מחקר ולהקים חלקות ניסוי.</a:t>
            </a:r>
          </a:p>
          <a:p>
            <a:pPr marL="457200" indent="-457200">
              <a:spcBef>
                <a:spcPts val="600"/>
              </a:spcBef>
              <a:buAutoNum type="arabicPeriod"/>
            </a:pPr>
            <a:r>
              <a:rPr lang="he-IL" sz="2300" b="1" dirty="0"/>
              <a:t>שיבולת שועל</a:t>
            </a:r>
            <a:r>
              <a:rPr lang="he-IL" sz="2300" dirty="0"/>
              <a:t>: להגדיל את השטחים בשיתוף פעולה עם תעשיות תחליפי החלב.</a:t>
            </a:r>
          </a:p>
          <a:p>
            <a:pPr marL="457200" indent="-457200">
              <a:spcBef>
                <a:spcPts val="600"/>
              </a:spcBef>
              <a:buAutoNum type="arabicPeriod"/>
            </a:pPr>
            <a:r>
              <a:rPr lang="he-IL" sz="2300" b="1" dirty="0"/>
              <a:t>קטניות: </a:t>
            </a:r>
            <a:r>
              <a:rPr lang="he-IL" sz="2300" b="1" dirty="0" err="1"/>
              <a:t>חימצה</a:t>
            </a:r>
            <a:r>
              <a:rPr lang="he-IL" sz="2300" b="1" dirty="0"/>
              <a:t>, שעועית, אפונה, עדשים</a:t>
            </a:r>
            <a:r>
              <a:rPr lang="he-IL" sz="2300" dirty="0"/>
              <a:t>. מו"פ לשיפור היבולים לטובת חיזוק התחרותיות מול יבוא, הגדלת שטחים בשיתוף פעולה עם תעשיות המזון המסורתיות (שימורים וקפואים),</a:t>
            </a:r>
            <a:r>
              <a:rPr lang="he-IL" sz="2300" dirty="0" err="1"/>
              <a:t>פודטק</a:t>
            </a:r>
            <a:r>
              <a:rPr lang="he-IL" sz="2300" dirty="0"/>
              <a:t> (תחליפי בשר וחלב). בחינת הקמת מפעל ייבוש קטניות. </a:t>
            </a:r>
          </a:p>
          <a:p>
            <a:pPr marL="457200" indent="-457200">
              <a:spcBef>
                <a:spcPts val="600"/>
              </a:spcBef>
              <a:buAutoNum type="arabicPeriod"/>
            </a:pPr>
            <a:r>
              <a:rPr lang="he-IL" sz="2300" dirty="0"/>
              <a:t>מטעים: מוצע לקדם גידולים </a:t>
            </a:r>
            <a:r>
              <a:rPr lang="he-IL" sz="2300" dirty="0" err="1"/>
              <a:t>עמידי</a:t>
            </a:r>
            <a:r>
              <a:rPr lang="he-IL" sz="2300" dirty="0"/>
              <a:t> אקלים כמו </a:t>
            </a:r>
            <a:r>
              <a:rPr lang="he-IL" sz="2300" b="1" dirty="0"/>
              <a:t>שקד וענבי מאכל ויין כמותי</a:t>
            </a:r>
            <a:r>
              <a:rPr lang="he-IL" sz="2300" dirty="0"/>
              <a:t>, להיזהר עם גידולים רגישים לאקלים כמו אבוקדו וזית.</a:t>
            </a:r>
          </a:p>
          <a:p>
            <a:pPr marL="457200" indent="-457200">
              <a:spcBef>
                <a:spcPts val="600"/>
              </a:spcBef>
              <a:buAutoNum type="arabicPeriod"/>
            </a:pPr>
            <a:r>
              <a:rPr lang="he-IL" sz="2300" dirty="0"/>
              <a:t>בעתיד, מוצע לבחון גידול </a:t>
            </a:r>
            <a:r>
              <a:rPr lang="he-IL" sz="2300" b="1" dirty="0"/>
              <a:t>אורז</a:t>
            </a:r>
            <a:r>
              <a:rPr lang="he-IL" sz="2300" dirty="0"/>
              <a:t>, לאחר מחקר מתאים לזנים, ממשקי גידול וכלכליות.</a:t>
            </a:r>
          </a:p>
        </p:txBody>
      </p:sp>
    </p:spTree>
    <p:extLst>
      <p:ext uri="{BB962C8B-B14F-4D97-AF65-F5344CB8AC3E}">
        <p14:creationId xmlns:p14="http://schemas.microsoft.com/office/powerpoint/2010/main" val="2771718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932874" y="157018"/>
            <a:ext cx="10741892" cy="523220"/>
          </a:xfrm>
          <a:prstGeom prst="rect">
            <a:avLst/>
          </a:prstGeom>
          <a:noFill/>
        </p:spPr>
        <p:txBody>
          <a:bodyPr wrap="square" rtlCol="1">
            <a:spAutoFit/>
          </a:bodyPr>
          <a:lstStyle/>
          <a:p>
            <a:r>
              <a:rPr lang="he-IL" sz="2800" b="1" dirty="0"/>
              <a:t>המלצות לפעולות בטווח הקצר והבינוני</a:t>
            </a:r>
          </a:p>
        </p:txBody>
      </p:sp>
      <p:sp>
        <p:nvSpPr>
          <p:cNvPr id="5" name="תיבת טקסט 4">
            <a:extLst>
              <a:ext uri="{FF2B5EF4-FFF2-40B4-BE49-F238E27FC236}">
                <a16:creationId xmlns:a16="http://schemas.microsoft.com/office/drawing/2014/main" id="{33A4C64B-90ED-69AD-710A-5B33B7A7B8DC}"/>
              </a:ext>
            </a:extLst>
          </p:cNvPr>
          <p:cNvSpPr txBox="1"/>
          <p:nvPr/>
        </p:nvSpPr>
        <p:spPr>
          <a:xfrm>
            <a:off x="364438" y="1111981"/>
            <a:ext cx="11399574" cy="4124206"/>
          </a:xfrm>
          <a:prstGeom prst="rect">
            <a:avLst/>
          </a:prstGeom>
          <a:solidFill>
            <a:schemeClr val="bg1"/>
          </a:solidFill>
        </p:spPr>
        <p:txBody>
          <a:bodyPr wrap="square" rtlCol="1">
            <a:spAutoFit/>
          </a:bodyPr>
          <a:lstStyle/>
          <a:p>
            <a:pPr marL="457200" indent="-457200">
              <a:spcBef>
                <a:spcPts val="1200"/>
              </a:spcBef>
              <a:buAutoNum type="arabicPeriod"/>
            </a:pPr>
            <a:r>
              <a:rPr lang="he-IL" sz="2400" dirty="0"/>
              <a:t>עבודה עם הרפתנים להכנסת חיטת </a:t>
            </a:r>
            <a:r>
              <a:rPr lang="he-IL" sz="2400" dirty="0" err="1"/>
              <a:t>דורום</a:t>
            </a:r>
            <a:r>
              <a:rPr lang="he-IL" sz="2400" dirty="0"/>
              <a:t> ושעורה כצמחי מספוא </a:t>
            </a:r>
            <a:r>
              <a:rPr lang="he-IL" sz="2400" dirty="0" err="1"/>
              <a:t>עמידי</a:t>
            </a:r>
            <a:r>
              <a:rPr lang="he-IL" sz="2400" dirty="0"/>
              <a:t> אקלים.</a:t>
            </a:r>
          </a:p>
          <a:p>
            <a:pPr marL="457200" indent="-457200">
              <a:spcBef>
                <a:spcPts val="1200"/>
              </a:spcBef>
              <a:buFontTx/>
              <a:buAutoNum type="arabicPeriod"/>
            </a:pPr>
            <a:r>
              <a:rPr lang="he-IL" sz="2400" dirty="0"/>
              <a:t>הקמת תשתיות שיאפשרו השקיית חיטה.</a:t>
            </a:r>
          </a:p>
          <a:p>
            <a:pPr marL="457200" indent="-457200">
              <a:spcBef>
                <a:spcPts val="1200"/>
              </a:spcBef>
              <a:buFontTx/>
              <a:buAutoNum type="arabicPeriod"/>
            </a:pPr>
            <a:r>
              <a:rPr lang="he-IL" sz="2400" dirty="0"/>
              <a:t>פעולה נחושה להפיכת ההנחה הנוכחית במחירי </a:t>
            </a:r>
            <a:r>
              <a:rPr lang="he-IL" sz="2400" dirty="0" err="1"/>
              <a:t>הקולחין</a:t>
            </a:r>
            <a:r>
              <a:rPr lang="he-IL" sz="2400" dirty="0"/>
              <a:t>- לקבועה.</a:t>
            </a:r>
          </a:p>
          <a:p>
            <a:pPr marL="457200" indent="-457200">
              <a:spcBef>
                <a:spcPts val="1200"/>
              </a:spcBef>
              <a:buAutoNum type="arabicPeriod"/>
            </a:pPr>
            <a:r>
              <a:rPr lang="he-IL" sz="2400" dirty="0"/>
              <a:t>אישור גידול סויה מול הועדה להנדסה גנטית; הכנסת הגידול בחלקות ניסוי.</a:t>
            </a:r>
          </a:p>
          <a:p>
            <a:pPr marL="457200" indent="-457200">
              <a:spcBef>
                <a:spcPts val="1200"/>
              </a:spcBef>
              <a:buAutoNum type="arabicPeriod"/>
            </a:pPr>
            <a:r>
              <a:rPr lang="he-IL" sz="2400" dirty="0"/>
              <a:t>הקמת חלקות ניסוי לשומשום, תמיכה וחיזוק המחקר ביחד עם התעשיות (שטראוס).</a:t>
            </a:r>
          </a:p>
          <a:p>
            <a:pPr marL="457200" indent="-457200">
              <a:spcBef>
                <a:spcPts val="1200"/>
              </a:spcBef>
              <a:buAutoNum type="arabicPeriod"/>
            </a:pPr>
            <a:r>
              <a:rPr lang="he-IL" sz="2400" dirty="0"/>
              <a:t>שיתוף פעולה עם תנובה להרחבת גידול שיבולת שועל לתחליפי חלב.</a:t>
            </a:r>
          </a:p>
          <a:p>
            <a:pPr marL="457200" indent="-457200">
              <a:spcBef>
                <a:spcPts val="1200"/>
              </a:spcBef>
              <a:buAutoNum type="arabicPeriod"/>
            </a:pPr>
            <a:r>
              <a:rPr lang="he-IL" sz="2400" dirty="0"/>
              <a:t>ריכוז קבוצת מחקר לקטניות, גיוס תקציבי מחקר ממקורות בארץ ובחו"ל. הקמת חלקות ניסוי.</a:t>
            </a:r>
          </a:p>
          <a:p>
            <a:pPr marL="457200" indent="-457200">
              <a:spcBef>
                <a:spcPts val="1200"/>
              </a:spcBef>
              <a:buAutoNum type="arabicPeriod"/>
            </a:pPr>
            <a:r>
              <a:rPr lang="he-IL" sz="2400" dirty="0"/>
              <a:t>עבודה בשיתוף פעולה עם תעשיות המזון המסורתיות לאספקת קטניות (חלף יבוא).</a:t>
            </a:r>
          </a:p>
        </p:txBody>
      </p:sp>
    </p:spTree>
    <p:extLst>
      <p:ext uri="{BB962C8B-B14F-4D97-AF65-F5344CB8AC3E}">
        <p14:creationId xmlns:p14="http://schemas.microsoft.com/office/powerpoint/2010/main" val="1078276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BCAE75D2-394C-3EE5-207A-6EA0285FA5D6}"/>
              </a:ext>
            </a:extLst>
          </p:cNvPr>
          <p:cNvSpPr txBox="1"/>
          <p:nvPr/>
        </p:nvSpPr>
        <p:spPr>
          <a:xfrm>
            <a:off x="1903440" y="2004291"/>
            <a:ext cx="8469613" cy="830997"/>
          </a:xfrm>
          <a:prstGeom prst="rect">
            <a:avLst/>
          </a:prstGeom>
          <a:noFill/>
        </p:spPr>
        <p:txBody>
          <a:bodyPr wrap="square" rtlCol="1">
            <a:spAutoFit/>
          </a:bodyPr>
          <a:lstStyle/>
          <a:p>
            <a:pPr algn="ctr" rtl="1">
              <a:lnSpc>
                <a:spcPct val="100000"/>
              </a:lnSpc>
              <a:spcAft>
                <a:spcPts val="1200"/>
              </a:spcAft>
            </a:pPr>
            <a:r>
              <a:rPr lang="he-IL" sz="4800" b="1" dirty="0">
                <a:solidFill>
                  <a:schemeClr val="tx1"/>
                </a:solidFill>
                <a:effectLst/>
              </a:rPr>
              <a:t>נספחים</a:t>
            </a:r>
          </a:p>
        </p:txBody>
      </p:sp>
      <p:pic>
        <p:nvPicPr>
          <p:cNvPr id="1026" name="Picture 2" descr="כל התמונות">
            <a:extLst>
              <a:ext uri="{FF2B5EF4-FFF2-40B4-BE49-F238E27FC236}">
                <a16:creationId xmlns:a16="http://schemas.microsoft.com/office/drawing/2014/main" id="{E81675B2-573B-A6A5-C6E9-277EEF2A0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545" y="147205"/>
            <a:ext cx="914977" cy="914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לוגו מועצה אזורית עמק יזרעאל">
            <a:extLst>
              <a:ext uri="{FF2B5EF4-FFF2-40B4-BE49-F238E27FC236}">
                <a16:creationId xmlns:a16="http://schemas.microsoft.com/office/drawing/2014/main" id="{32536FD1-3A54-CB76-46F1-9030262B5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583" y="168564"/>
            <a:ext cx="636626" cy="904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לוגו">
            <a:extLst>
              <a:ext uri="{FF2B5EF4-FFF2-40B4-BE49-F238E27FC236}">
                <a16:creationId xmlns:a16="http://schemas.microsoft.com/office/drawing/2014/main" id="{5FF4ACB7-D047-DBD8-DEC5-BCB9D27C1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59603"/>
            <a:ext cx="1316865" cy="1356470"/>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9BBA66AB-FD91-AD04-A07A-C476BFF6FAC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82006" y="181846"/>
            <a:ext cx="877455" cy="908792"/>
          </a:xfrm>
          <a:prstGeom prst="rect">
            <a:avLst/>
          </a:prstGeom>
        </p:spPr>
      </p:pic>
      <p:grpSp>
        <p:nvGrpSpPr>
          <p:cNvPr id="6" name="קבוצה 5">
            <a:extLst>
              <a:ext uri="{FF2B5EF4-FFF2-40B4-BE49-F238E27FC236}">
                <a16:creationId xmlns:a16="http://schemas.microsoft.com/office/drawing/2014/main" id="{FF29E555-B4A2-62AD-7050-DB0960770F4C}"/>
              </a:ext>
            </a:extLst>
          </p:cNvPr>
          <p:cNvGrpSpPr/>
          <p:nvPr/>
        </p:nvGrpSpPr>
        <p:grpSpPr>
          <a:xfrm>
            <a:off x="121819" y="6180891"/>
            <a:ext cx="2938039" cy="677109"/>
            <a:chOff x="6522619" y="6150015"/>
            <a:chExt cx="2938039" cy="677109"/>
          </a:xfrm>
        </p:grpSpPr>
        <p:pic>
          <p:nvPicPr>
            <p:cNvPr id="7" name="תמונה 6">
              <a:extLst>
                <a:ext uri="{FF2B5EF4-FFF2-40B4-BE49-F238E27FC236}">
                  <a16:creationId xmlns:a16="http://schemas.microsoft.com/office/drawing/2014/main" id="{BE4399C7-5985-7A1C-C745-411917DA31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8" name="תיבת טקסט 7">
              <a:extLst>
                <a:ext uri="{FF2B5EF4-FFF2-40B4-BE49-F238E27FC236}">
                  <a16:creationId xmlns:a16="http://schemas.microsoft.com/office/drawing/2014/main" id="{0A6A5D31-2E0F-4F61-5ECE-AE08CD6028A9}"/>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spTree>
    <p:extLst>
      <p:ext uri="{BB962C8B-B14F-4D97-AF65-F5344CB8AC3E}">
        <p14:creationId xmlns:p14="http://schemas.microsoft.com/office/powerpoint/2010/main" val="3931936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1201271" y="157018"/>
            <a:ext cx="10473494" cy="523220"/>
          </a:xfrm>
          <a:prstGeom prst="rect">
            <a:avLst/>
          </a:prstGeom>
          <a:noFill/>
        </p:spPr>
        <p:txBody>
          <a:bodyPr wrap="square" rtlCol="1">
            <a:spAutoFit/>
          </a:bodyPr>
          <a:lstStyle/>
          <a:p>
            <a:r>
              <a:rPr lang="he-IL" sz="2800" b="1" dirty="0"/>
              <a:t>אנשים שרואיינו במסגרת הפרק על קוסמטיקה, תוספי תזונה ותוספי מזון</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478117" y="1010245"/>
            <a:ext cx="11097220" cy="5170646"/>
          </a:xfrm>
          <a:prstGeom prst="rect">
            <a:avLst/>
          </a:prstGeom>
          <a:noFill/>
        </p:spPr>
        <p:txBody>
          <a:bodyPr wrap="square" rtlCol="1">
            <a:spAutoFit/>
          </a:bodyPr>
          <a:lstStyle/>
          <a:p>
            <a:pPr>
              <a:spcAft>
                <a:spcPts val="1200"/>
              </a:spcAft>
            </a:pPr>
            <a:r>
              <a:rPr lang="he-IL" sz="2400" b="0" dirty="0">
                <a:solidFill>
                  <a:schemeClr val="tx1"/>
                </a:solidFill>
                <a:effectLst/>
              </a:rPr>
              <a:t>נתיב דודאי ודויד חיימוביץ, חוקרים מנווה יער, 5.11.23 ו-12.11.23</a:t>
            </a:r>
          </a:p>
          <a:p>
            <a:pPr>
              <a:spcAft>
                <a:spcPts val="1200"/>
              </a:spcAft>
            </a:pPr>
            <a:r>
              <a:rPr lang="he-IL" sz="2400" b="0" dirty="0">
                <a:solidFill>
                  <a:schemeClr val="tx1"/>
                </a:solidFill>
                <a:effectLst/>
              </a:rPr>
              <a:t>חיים אורן, מדריך חקלאי, מגדל ומשווק שמן ארגן 19.11.23</a:t>
            </a:r>
          </a:p>
          <a:p>
            <a:pPr>
              <a:spcAft>
                <a:spcPts val="1200"/>
              </a:spcAft>
            </a:pPr>
            <a:r>
              <a:rPr lang="he-IL" sz="2400" b="0" dirty="0">
                <a:solidFill>
                  <a:schemeClr val="tx1"/>
                </a:solidFill>
                <a:effectLst/>
              </a:rPr>
              <a:t>חיים חזן, חוקר צמחי מרפא מו"פ ערבה תיכונה וצפונית, 13.11.23</a:t>
            </a:r>
          </a:p>
          <a:p>
            <a:pPr>
              <a:spcAft>
                <a:spcPts val="1200"/>
              </a:spcAft>
            </a:pPr>
            <a:r>
              <a:rPr lang="he-IL" sz="2400" b="0" dirty="0">
                <a:solidFill>
                  <a:schemeClr val="tx1"/>
                </a:solidFill>
                <a:effectLst/>
              </a:rPr>
              <a:t>לירון ישראל, מדריך חקלאות </a:t>
            </a:r>
            <a:r>
              <a:rPr lang="he-IL" sz="2400" b="0" dirty="0" err="1">
                <a:solidFill>
                  <a:schemeClr val="tx1"/>
                </a:solidFill>
                <a:effectLst/>
              </a:rPr>
              <a:t>ביודינאמית</a:t>
            </a:r>
            <a:r>
              <a:rPr lang="he-IL" sz="2400" b="0" dirty="0">
                <a:solidFill>
                  <a:schemeClr val="tx1"/>
                </a:solidFill>
                <a:effectLst/>
              </a:rPr>
              <a:t>  16.11.23</a:t>
            </a:r>
            <a:endParaRPr lang="he-IL" sz="2400" dirty="0"/>
          </a:p>
          <a:p>
            <a:pPr>
              <a:spcAft>
                <a:spcPts val="1200"/>
              </a:spcAft>
            </a:pPr>
            <a:r>
              <a:rPr lang="he-IL" sz="2400" u="sng" dirty="0"/>
              <a:t>שיחות גישוש עם אנשי תעשיה:</a:t>
            </a:r>
          </a:p>
          <a:p>
            <a:pPr>
              <a:spcAft>
                <a:spcPts val="1200"/>
              </a:spcAft>
            </a:pPr>
            <a:r>
              <a:rPr lang="he-IL" sz="2400" dirty="0"/>
              <a:t>ניר קנטור, מנהל איגוד כימיה, פרמצבטיקה ואיכות סביבה בהתאחדות התעשיינים, 19.11.23</a:t>
            </a:r>
          </a:p>
          <a:p>
            <a:pPr>
              <a:spcAft>
                <a:spcPts val="1200"/>
              </a:spcAft>
            </a:pPr>
            <a:r>
              <a:rPr lang="he-IL" sz="2400" dirty="0"/>
              <a:t>פרץ גל, משק על-עלים, מושב ציפורי 15.11.23</a:t>
            </a:r>
          </a:p>
          <a:p>
            <a:pPr>
              <a:spcAft>
                <a:spcPts val="1200"/>
              </a:spcAft>
            </a:pPr>
            <a:r>
              <a:rPr lang="he-IL" sz="2400" b="0" dirty="0">
                <a:solidFill>
                  <a:schemeClr val="tx1"/>
                </a:solidFill>
                <a:effectLst/>
              </a:rPr>
              <a:t>שי, חברת "שמן מרוקאי" 15.11.23</a:t>
            </a:r>
          </a:p>
          <a:p>
            <a:pPr>
              <a:spcAft>
                <a:spcPts val="1200"/>
              </a:spcAft>
            </a:pPr>
            <a:r>
              <a:rPr lang="he-IL" sz="2400" b="0" dirty="0">
                <a:solidFill>
                  <a:schemeClr val="tx1"/>
                </a:solidFill>
                <a:effectLst/>
              </a:rPr>
              <a:t>שרון קוצר, מנהל פיתוח, ברא צמחים, 19.11.23</a:t>
            </a:r>
          </a:p>
          <a:p>
            <a:pPr>
              <a:spcAft>
                <a:spcPts val="1200"/>
              </a:spcAft>
            </a:pPr>
            <a:r>
              <a:rPr lang="he-IL" sz="2400" dirty="0"/>
              <a:t>חגי רון, טכנולוג מזון חברת </a:t>
            </a:r>
            <a:r>
              <a:rPr lang="he-IL" sz="2400" dirty="0" err="1"/>
              <a:t>תורפז</a:t>
            </a:r>
            <a:r>
              <a:rPr lang="he-IL" sz="2400" dirty="0"/>
              <a:t> (תבלינים שדה אליהו) 19.11.23</a:t>
            </a:r>
            <a:endParaRPr lang="he-IL" sz="2400" b="0" dirty="0">
              <a:solidFill>
                <a:schemeClr val="tx1"/>
              </a:solidFill>
              <a:effectLst/>
            </a:endParaRPr>
          </a:p>
        </p:txBody>
      </p:sp>
    </p:spTree>
    <p:extLst>
      <p:ext uri="{BB962C8B-B14F-4D97-AF65-F5344CB8AC3E}">
        <p14:creationId xmlns:p14="http://schemas.microsoft.com/office/powerpoint/2010/main" val="1197520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מטרת הפרק ושיטת העבודה</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1234568" y="1180896"/>
            <a:ext cx="9934369" cy="3970318"/>
          </a:xfrm>
          <a:prstGeom prst="rect">
            <a:avLst/>
          </a:prstGeom>
          <a:noFill/>
        </p:spPr>
        <p:txBody>
          <a:bodyPr wrap="square" rtlCol="1">
            <a:spAutoFit/>
          </a:bodyPr>
          <a:lstStyle/>
          <a:p>
            <a:pPr>
              <a:spcAft>
                <a:spcPts val="1200"/>
              </a:spcAft>
            </a:pPr>
            <a:r>
              <a:rPr lang="he-IL" sz="2400" b="0" dirty="0">
                <a:solidFill>
                  <a:schemeClr val="tx1"/>
                </a:solidFill>
                <a:effectLst/>
              </a:rPr>
              <a:t>בחינת אפשרויות לגידול חומרי גלם לתעשיית תוספי התזונה (ויטמינים וכדומה) והקוסמטיקה:</a:t>
            </a:r>
          </a:p>
          <a:p>
            <a:pPr marL="342900" indent="-342900" algn="r" rtl="1">
              <a:lnSpc>
                <a:spcPct val="100000"/>
              </a:lnSpc>
              <a:spcAft>
                <a:spcPts val="1200"/>
              </a:spcAft>
              <a:buFont typeface="Arial" panose="020B0604020202020204" pitchFamily="34" charset="0"/>
              <a:buChar char="•"/>
            </a:pPr>
            <a:r>
              <a:rPr lang="he-IL" sz="2400" b="0" dirty="0">
                <a:solidFill>
                  <a:schemeClr val="tx1"/>
                </a:solidFill>
                <a:effectLst/>
              </a:rPr>
              <a:t>זיהוי מפעלים רלוונטיים</a:t>
            </a:r>
          </a:p>
          <a:p>
            <a:pPr marL="342900" indent="-342900" algn="r" rtl="1">
              <a:lnSpc>
                <a:spcPct val="100000"/>
              </a:lnSpc>
              <a:spcAft>
                <a:spcPts val="1200"/>
              </a:spcAft>
              <a:buFont typeface="Arial" panose="020B0604020202020204" pitchFamily="34" charset="0"/>
              <a:buChar char="•"/>
            </a:pPr>
            <a:r>
              <a:rPr lang="he-IL" sz="2400" b="0" dirty="0">
                <a:solidFill>
                  <a:schemeClr val="tx1"/>
                </a:solidFill>
                <a:effectLst/>
              </a:rPr>
              <a:t>זיהוי גידולים רלוונטיים</a:t>
            </a:r>
          </a:p>
          <a:p>
            <a:pPr marL="342900" indent="-342900" algn="r" rtl="1">
              <a:lnSpc>
                <a:spcPct val="100000"/>
              </a:lnSpc>
              <a:spcAft>
                <a:spcPts val="1200"/>
              </a:spcAft>
              <a:buFont typeface="Arial" panose="020B0604020202020204" pitchFamily="34" charset="0"/>
              <a:buChar char="•"/>
            </a:pPr>
            <a:r>
              <a:rPr lang="he-IL" sz="2400" b="0" dirty="0">
                <a:solidFill>
                  <a:schemeClr val="tx1"/>
                </a:solidFill>
                <a:effectLst/>
              </a:rPr>
              <a:t>הערכת היקף הביקוש, יתרונות וחסמים</a:t>
            </a:r>
          </a:p>
          <a:p>
            <a:pPr>
              <a:spcAft>
                <a:spcPts val="1200"/>
              </a:spcAft>
            </a:pPr>
            <a:r>
              <a:rPr lang="he-IL" sz="2400" dirty="0">
                <a:effectLst/>
              </a:rPr>
              <a:t>זיהוי מוצרים שהביקוש עבורם צפוי לעלות, ובחינת התאמתם לגידול בעמקים.</a:t>
            </a:r>
          </a:p>
          <a:p>
            <a:pPr>
              <a:spcAft>
                <a:spcPts val="1200"/>
              </a:spcAft>
            </a:pPr>
            <a:r>
              <a:rPr lang="he-IL" sz="2400" dirty="0"/>
              <a:t>שיטת העבודה: </a:t>
            </a:r>
          </a:p>
          <a:p>
            <a:pPr>
              <a:spcAft>
                <a:spcPts val="1200"/>
              </a:spcAft>
            </a:pPr>
            <a:r>
              <a:rPr lang="he-IL" sz="2400" dirty="0"/>
              <a:t>ניתוח חומרים כתובים; שיחות עם נציגי תעשיות תוספי התזונה והקוסמטיקה</a:t>
            </a:r>
          </a:p>
        </p:txBody>
      </p:sp>
    </p:spTree>
    <p:extLst>
      <p:ext uri="{BB962C8B-B14F-4D97-AF65-F5344CB8AC3E}">
        <p14:creationId xmlns:p14="http://schemas.microsoft.com/office/powerpoint/2010/main" val="2032258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818965" y="157018"/>
            <a:ext cx="7855800" cy="523220"/>
          </a:xfrm>
          <a:prstGeom prst="rect">
            <a:avLst/>
          </a:prstGeom>
          <a:noFill/>
        </p:spPr>
        <p:txBody>
          <a:bodyPr wrap="square" rtlCol="1">
            <a:spAutoFit/>
          </a:bodyPr>
          <a:lstStyle/>
          <a:p>
            <a:r>
              <a:rPr lang="he-IL" sz="2800" b="1" dirty="0"/>
              <a:t>אנשים שרואיינו במסגרת הפרק על קטניות ואורז</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1416423" y="1182255"/>
            <a:ext cx="9886985" cy="4647426"/>
          </a:xfrm>
          <a:prstGeom prst="rect">
            <a:avLst/>
          </a:prstGeom>
          <a:noFill/>
        </p:spPr>
        <p:txBody>
          <a:bodyPr wrap="square" rtlCol="1">
            <a:spAutoFit/>
          </a:bodyPr>
          <a:lstStyle/>
          <a:p>
            <a:pPr>
              <a:spcAft>
                <a:spcPts val="1200"/>
              </a:spcAft>
            </a:pPr>
            <a:r>
              <a:rPr lang="he-IL" sz="2400" dirty="0"/>
              <a:t>פרופ' צביקה פלג, הפקולטה לחקלאות רחובות (קטניות)</a:t>
            </a:r>
          </a:p>
          <a:p>
            <a:pPr>
              <a:spcAft>
                <a:spcPts val="1200"/>
              </a:spcAft>
            </a:pPr>
            <a:r>
              <a:rPr lang="he-IL" sz="2400" b="0" dirty="0">
                <a:solidFill>
                  <a:schemeClr val="tx1"/>
                </a:solidFill>
                <a:effectLst/>
              </a:rPr>
              <a:t>דר' רן חובב, מנהל </a:t>
            </a:r>
            <a:r>
              <a:rPr lang="he-IL" sz="2400" dirty="0"/>
              <a:t>מחלקת גד"ש וירקות, מכון וולקני (אגוזי אדמה וקטניות)</a:t>
            </a:r>
          </a:p>
          <a:p>
            <a:pPr>
              <a:spcAft>
                <a:spcPts val="1200"/>
              </a:spcAft>
            </a:pPr>
            <a:r>
              <a:rPr lang="he-IL" sz="2400" b="0" dirty="0">
                <a:solidFill>
                  <a:schemeClr val="tx1"/>
                </a:solidFill>
                <a:effectLst/>
              </a:rPr>
              <a:t>אור רם, מדריך </a:t>
            </a:r>
            <a:r>
              <a:rPr lang="he-IL" sz="2400" dirty="0"/>
              <a:t>גד"ש</a:t>
            </a:r>
            <a:r>
              <a:rPr lang="he-IL" sz="2400" b="0" dirty="0">
                <a:solidFill>
                  <a:schemeClr val="tx1"/>
                </a:solidFill>
                <a:effectLst/>
              </a:rPr>
              <a:t>, אזור העמקים (קטניות)</a:t>
            </a:r>
          </a:p>
          <a:p>
            <a:pPr>
              <a:spcAft>
                <a:spcPts val="1200"/>
              </a:spcAft>
            </a:pPr>
            <a:r>
              <a:rPr lang="he-IL" sz="2400" dirty="0"/>
              <a:t>פרופ' שחל עבו, הפקולטה לחקלאות רחובות (קטניות)</a:t>
            </a:r>
          </a:p>
          <a:p>
            <a:pPr>
              <a:spcAft>
                <a:spcPts val="1200"/>
              </a:spcAft>
            </a:pPr>
            <a:r>
              <a:rPr lang="he-IL" sz="2400" b="0" dirty="0">
                <a:solidFill>
                  <a:schemeClr val="tx1"/>
                </a:solidFill>
                <a:effectLst/>
              </a:rPr>
              <a:t>דר' שמואל גלילי, מכון וולקני (</a:t>
            </a:r>
            <a:r>
              <a:rPr lang="he-IL" sz="2400" b="0" dirty="0" err="1">
                <a:solidFill>
                  <a:schemeClr val="tx1"/>
                </a:solidFill>
                <a:effectLst/>
              </a:rPr>
              <a:t>חימצה</a:t>
            </a:r>
            <a:r>
              <a:rPr lang="he-IL" sz="2400" b="0" dirty="0">
                <a:solidFill>
                  <a:schemeClr val="tx1"/>
                </a:solidFill>
                <a:effectLst/>
              </a:rPr>
              <a:t>)</a:t>
            </a:r>
          </a:p>
          <a:p>
            <a:pPr>
              <a:spcAft>
                <a:spcPts val="1200"/>
              </a:spcAft>
            </a:pPr>
            <a:r>
              <a:rPr lang="he-IL" sz="2400" b="0" dirty="0">
                <a:solidFill>
                  <a:schemeClr val="tx1"/>
                </a:solidFill>
                <a:effectLst/>
              </a:rPr>
              <a:t>יובל </a:t>
            </a:r>
            <a:r>
              <a:rPr lang="he-IL" sz="2400" b="0" dirty="0" err="1">
                <a:solidFill>
                  <a:schemeClr val="tx1"/>
                </a:solidFill>
                <a:effectLst/>
              </a:rPr>
              <a:t>פיורו</a:t>
            </a:r>
            <a:r>
              <a:rPr lang="he-IL" sz="2400" b="0" dirty="0">
                <a:solidFill>
                  <a:schemeClr val="tx1"/>
                </a:solidFill>
                <a:effectLst/>
              </a:rPr>
              <a:t>, לשעבר </a:t>
            </a:r>
            <a:r>
              <a:rPr lang="he-IL" sz="2400" dirty="0"/>
              <a:t>חברת </a:t>
            </a:r>
            <a:r>
              <a:rPr lang="he-IL" sz="2400" dirty="0" err="1"/>
              <a:t>קימא</a:t>
            </a:r>
            <a:r>
              <a:rPr lang="he-IL" sz="2400" dirty="0"/>
              <a:t> (אורז)</a:t>
            </a:r>
          </a:p>
          <a:p>
            <a:pPr>
              <a:spcAft>
                <a:spcPts val="1200"/>
              </a:spcAft>
            </a:pPr>
            <a:r>
              <a:rPr lang="he-IL" sz="2400" dirty="0"/>
              <a:t>רני יפעה, לשעבר חברת קיימא (אורז)</a:t>
            </a:r>
          </a:p>
          <a:p>
            <a:pPr>
              <a:spcAft>
                <a:spcPts val="1200"/>
              </a:spcAft>
            </a:pPr>
            <a:r>
              <a:rPr lang="he-IL" sz="2400" dirty="0"/>
              <a:t>שאול גרף מדריך חקלאי </a:t>
            </a:r>
            <a:r>
              <a:rPr lang="he-IL" sz="2400" dirty="0" err="1"/>
              <a:t>בגימלאות</a:t>
            </a:r>
            <a:r>
              <a:rPr lang="he-IL" sz="2400" dirty="0"/>
              <a:t> (אורז)</a:t>
            </a:r>
          </a:p>
          <a:p>
            <a:pPr>
              <a:spcAft>
                <a:spcPts val="1200"/>
              </a:spcAft>
            </a:pPr>
            <a:endParaRPr lang="he-IL" sz="2400" b="0" dirty="0">
              <a:solidFill>
                <a:schemeClr val="tx1"/>
              </a:solidFill>
              <a:effectLst/>
            </a:endParaRPr>
          </a:p>
        </p:txBody>
      </p:sp>
    </p:spTree>
    <p:extLst>
      <p:ext uri="{BB962C8B-B14F-4D97-AF65-F5344CB8AC3E}">
        <p14:creationId xmlns:p14="http://schemas.microsoft.com/office/powerpoint/2010/main" val="531181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BCAE75D2-394C-3EE5-207A-6EA0285FA5D6}"/>
              </a:ext>
            </a:extLst>
          </p:cNvPr>
          <p:cNvSpPr txBox="1"/>
          <p:nvPr/>
        </p:nvSpPr>
        <p:spPr>
          <a:xfrm>
            <a:off x="1903440" y="2004291"/>
            <a:ext cx="8469613" cy="1569660"/>
          </a:xfrm>
          <a:prstGeom prst="rect">
            <a:avLst/>
          </a:prstGeom>
          <a:noFill/>
        </p:spPr>
        <p:txBody>
          <a:bodyPr wrap="square" rtlCol="1">
            <a:spAutoFit/>
          </a:bodyPr>
          <a:lstStyle/>
          <a:p>
            <a:pPr algn="ctr" rtl="1">
              <a:lnSpc>
                <a:spcPct val="100000"/>
              </a:lnSpc>
              <a:spcAft>
                <a:spcPts val="1200"/>
              </a:spcAft>
            </a:pPr>
            <a:r>
              <a:rPr lang="he-IL" sz="4800" b="1" dirty="0">
                <a:solidFill>
                  <a:schemeClr val="tx1"/>
                </a:solidFill>
                <a:effectLst/>
              </a:rPr>
              <a:t>מפעלי תוספי תזונה, קוסמטיקה ותבלינים בישראל</a:t>
            </a:r>
            <a:endParaRPr lang="he-IL" sz="3200" b="1" dirty="0">
              <a:solidFill>
                <a:schemeClr val="tx1"/>
              </a:solidFill>
              <a:effectLst/>
            </a:endParaRPr>
          </a:p>
        </p:txBody>
      </p:sp>
      <p:pic>
        <p:nvPicPr>
          <p:cNvPr id="1026" name="Picture 2" descr="כל התמונות">
            <a:extLst>
              <a:ext uri="{FF2B5EF4-FFF2-40B4-BE49-F238E27FC236}">
                <a16:creationId xmlns:a16="http://schemas.microsoft.com/office/drawing/2014/main" id="{E81675B2-573B-A6A5-C6E9-277EEF2A0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545" y="147205"/>
            <a:ext cx="914977" cy="914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לוגו מועצה אזורית עמק יזרעאל">
            <a:extLst>
              <a:ext uri="{FF2B5EF4-FFF2-40B4-BE49-F238E27FC236}">
                <a16:creationId xmlns:a16="http://schemas.microsoft.com/office/drawing/2014/main" id="{32536FD1-3A54-CB76-46F1-9030262B5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583" y="168564"/>
            <a:ext cx="636626" cy="904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לוגו">
            <a:extLst>
              <a:ext uri="{FF2B5EF4-FFF2-40B4-BE49-F238E27FC236}">
                <a16:creationId xmlns:a16="http://schemas.microsoft.com/office/drawing/2014/main" id="{5FF4ACB7-D047-DBD8-DEC5-BCB9D27C1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59603"/>
            <a:ext cx="1316865" cy="1356470"/>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9BBA66AB-FD91-AD04-A07A-C476BFF6FAC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82006" y="181846"/>
            <a:ext cx="877455" cy="908792"/>
          </a:xfrm>
          <a:prstGeom prst="rect">
            <a:avLst/>
          </a:prstGeom>
        </p:spPr>
      </p:pic>
      <p:grpSp>
        <p:nvGrpSpPr>
          <p:cNvPr id="6" name="קבוצה 5">
            <a:extLst>
              <a:ext uri="{FF2B5EF4-FFF2-40B4-BE49-F238E27FC236}">
                <a16:creationId xmlns:a16="http://schemas.microsoft.com/office/drawing/2014/main" id="{FF29E555-B4A2-62AD-7050-DB0960770F4C}"/>
              </a:ext>
            </a:extLst>
          </p:cNvPr>
          <p:cNvGrpSpPr/>
          <p:nvPr/>
        </p:nvGrpSpPr>
        <p:grpSpPr>
          <a:xfrm>
            <a:off x="121819" y="6180891"/>
            <a:ext cx="2938039" cy="677109"/>
            <a:chOff x="6522619" y="6150015"/>
            <a:chExt cx="2938039" cy="677109"/>
          </a:xfrm>
        </p:grpSpPr>
        <p:pic>
          <p:nvPicPr>
            <p:cNvPr id="7" name="תמונה 6">
              <a:extLst>
                <a:ext uri="{FF2B5EF4-FFF2-40B4-BE49-F238E27FC236}">
                  <a16:creationId xmlns:a16="http://schemas.microsoft.com/office/drawing/2014/main" id="{BE4399C7-5985-7A1C-C745-411917DA31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8" name="תיבת טקסט 7">
              <a:extLst>
                <a:ext uri="{FF2B5EF4-FFF2-40B4-BE49-F238E27FC236}">
                  <a16:creationId xmlns:a16="http://schemas.microsoft.com/office/drawing/2014/main" id="{0A6A5D31-2E0F-4F61-5ECE-AE08CD6028A9}"/>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spTree>
    <p:extLst>
      <p:ext uri="{BB962C8B-B14F-4D97-AF65-F5344CB8AC3E}">
        <p14:creationId xmlns:p14="http://schemas.microsoft.com/office/powerpoint/2010/main" val="2099299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4132729" y="157018"/>
            <a:ext cx="7542035" cy="523220"/>
          </a:xfrm>
          <a:prstGeom prst="rect">
            <a:avLst/>
          </a:prstGeom>
          <a:noFill/>
        </p:spPr>
        <p:txBody>
          <a:bodyPr wrap="square" rtlCol="1">
            <a:spAutoFit/>
          </a:bodyPr>
          <a:lstStyle/>
          <a:p>
            <a:r>
              <a:rPr lang="he-IL" sz="2800" b="1" dirty="0"/>
              <a:t>תעשיית תוספי תזונה: יצרנים רלוונטיים עיקריים</a:t>
            </a:r>
          </a:p>
        </p:txBody>
      </p:sp>
      <p:pic>
        <p:nvPicPr>
          <p:cNvPr id="2" name="תמונה 1">
            <a:extLst>
              <a:ext uri="{FF2B5EF4-FFF2-40B4-BE49-F238E27FC236}">
                <a16:creationId xmlns:a16="http://schemas.microsoft.com/office/drawing/2014/main" id="{BD514743-562E-559E-797D-AC542D70F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355" y="982309"/>
            <a:ext cx="5460997" cy="3045309"/>
          </a:xfrm>
          <a:prstGeom prst="rect">
            <a:avLst/>
          </a:prstGeom>
        </p:spPr>
      </p:pic>
      <p:sp>
        <p:nvSpPr>
          <p:cNvPr id="5" name="תיבת טקסט 4">
            <a:extLst>
              <a:ext uri="{FF2B5EF4-FFF2-40B4-BE49-F238E27FC236}">
                <a16:creationId xmlns:a16="http://schemas.microsoft.com/office/drawing/2014/main" id="{9E600207-FD5C-6DE1-BDE9-7B8CED3F98E4}"/>
              </a:ext>
            </a:extLst>
          </p:cNvPr>
          <p:cNvSpPr txBox="1"/>
          <p:nvPr/>
        </p:nvSpPr>
        <p:spPr>
          <a:xfrm>
            <a:off x="6714565" y="4105835"/>
            <a:ext cx="5217459" cy="1200329"/>
          </a:xfrm>
          <a:prstGeom prst="rect">
            <a:avLst/>
          </a:prstGeom>
          <a:solidFill>
            <a:srgbClr val="A9D18E"/>
          </a:solidFill>
        </p:spPr>
        <p:txBody>
          <a:bodyPr wrap="square" rtlCol="1">
            <a:spAutoFit/>
          </a:bodyPr>
          <a:lstStyle/>
          <a:p>
            <a:r>
              <a:rPr lang="he-IL" b="1" dirty="0"/>
              <a:t>על- עלים </a:t>
            </a:r>
            <a:r>
              <a:rPr lang="he-IL" dirty="0"/>
              <a:t>משק ממושב ציפורי, מגדל צמחי מרפא, מוכר בחנות המשק וכן ליצרנים (למשל: "מעבדות צמחי מרפא" </a:t>
            </a:r>
            <a:r>
              <a:rPr lang="he-IL" dirty="0" err="1"/>
              <a:t>מאזה"ת</a:t>
            </a:r>
            <a:r>
              <a:rPr lang="he-IL" dirty="0"/>
              <a:t> גליל תחתון). יתכן שיהיה מעוניין בשיתוף פעולה לטובת יצוא</a:t>
            </a:r>
          </a:p>
        </p:txBody>
      </p:sp>
      <p:pic>
        <p:nvPicPr>
          <p:cNvPr id="17" name="תמונה 16">
            <a:extLst>
              <a:ext uri="{FF2B5EF4-FFF2-40B4-BE49-F238E27FC236}">
                <a16:creationId xmlns:a16="http://schemas.microsoft.com/office/drawing/2014/main" id="{D7B85675-A91A-3021-06D8-6690ABB58194}"/>
              </a:ext>
            </a:extLst>
          </p:cNvPr>
          <p:cNvPicPr>
            <a:picLocks noChangeAspect="1"/>
          </p:cNvPicPr>
          <p:nvPr/>
        </p:nvPicPr>
        <p:blipFill rotWithShape="1">
          <a:blip r:embed="rId4">
            <a:extLst>
              <a:ext uri="{28A0092B-C50C-407E-A947-70E740481C1C}">
                <a14:useLocalDpi xmlns:a14="http://schemas.microsoft.com/office/drawing/2010/main" val="0"/>
              </a:ext>
            </a:extLst>
          </a:blip>
          <a:srcRect l="23249"/>
          <a:stretch/>
        </p:blipFill>
        <p:spPr>
          <a:xfrm>
            <a:off x="286327" y="982225"/>
            <a:ext cx="6213084" cy="3045393"/>
          </a:xfrm>
          <a:prstGeom prst="rect">
            <a:avLst/>
          </a:prstGeom>
        </p:spPr>
      </p:pic>
      <p:sp>
        <p:nvSpPr>
          <p:cNvPr id="18" name="תיבת טקסט 17">
            <a:extLst>
              <a:ext uri="{FF2B5EF4-FFF2-40B4-BE49-F238E27FC236}">
                <a16:creationId xmlns:a16="http://schemas.microsoft.com/office/drawing/2014/main" id="{141C136F-2080-9DEE-8BC2-2F66B487620C}"/>
              </a:ext>
            </a:extLst>
          </p:cNvPr>
          <p:cNvSpPr txBox="1"/>
          <p:nvPr/>
        </p:nvSpPr>
        <p:spPr>
          <a:xfrm>
            <a:off x="277364" y="4105834"/>
            <a:ext cx="6213083" cy="923330"/>
          </a:xfrm>
          <a:prstGeom prst="rect">
            <a:avLst/>
          </a:prstGeom>
          <a:solidFill>
            <a:srgbClr val="A9D18E"/>
          </a:solidFill>
        </p:spPr>
        <p:txBody>
          <a:bodyPr wrap="square" rtlCol="1">
            <a:spAutoFit/>
          </a:bodyPr>
          <a:lstStyle/>
          <a:p>
            <a:r>
              <a:rPr lang="he-IL" b="1" dirty="0"/>
              <a:t>ברא צמחים </a:t>
            </a:r>
            <a:r>
              <a:rPr lang="he-IL" dirty="0"/>
              <a:t>יצרני תוספי תזונה על בסיס צמחי, כל הצמחים מיובאים. לדבריהם, חקלאים ישראלים לא מצליחים לגדל חומרי גלם העומדים בסטנדרט משרד הבריאות הישראלי, שהוא חריג בחומרתו</a:t>
            </a:r>
          </a:p>
        </p:txBody>
      </p:sp>
      <p:sp>
        <p:nvSpPr>
          <p:cNvPr id="6" name="תיבת טקסט 5">
            <a:extLst>
              <a:ext uri="{FF2B5EF4-FFF2-40B4-BE49-F238E27FC236}">
                <a16:creationId xmlns:a16="http://schemas.microsoft.com/office/drawing/2014/main" id="{24758989-31D5-B6AB-F096-03A259394D18}"/>
              </a:ext>
            </a:extLst>
          </p:cNvPr>
          <p:cNvSpPr txBox="1"/>
          <p:nvPr/>
        </p:nvSpPr>
        <p:spPr>
          <a:xfrm>
            <a:off x="8238565" y="5593976"/>
            <a:ext cx="3693459" cy="369332"/>
          </a:xfrm>
          <a:prstGeom prst="rect">
            <a:avLst/>
          </a:prstGeom>
          <a:solidFill>
            <a:srgbClr val="A9D18E"/>
          </a:solidFill>
        </p:spPr>
        <p:txBody>
          <a:bodyPr wrap="square" rtlCol="1">
            <a:spAutoFit/>
          </a:bodyPr>
          <a:lstStyle/>
          <a:p>
            <a:r>
              <a:rPr lang="he-IL" dirty="0"/>
              <a:t>מסומן בירוק- מפעל ששוחחנו עם נציגיו</a:t>
            </a:r>
          </a:p>
        </p:txBody>
      </p:sp>
    </p:spTree>
    <p:extLst>
      <p:ext uri="{BB962C8B-B14F-4D97-AF65-F5344CB8AC3E}">
        <p14:creationId xmlns:p14="http://schemas.microsoft.com/office/powerpoint/2010/main" val="102068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93BC0758-B5C8-0235-CF59-0F5786962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7612" y="1100225"/>
            <a:ext cx="5854387" cy="3180278"/>
          </a:xfrm>
          <a:prstGeom prst="rect">
            <a:avLst/>
          </a:prstGeom>
        </p:spPr>
      </p:pic>
      <p:cxnSp>
        <p:nvCxnSpPr>
          <p:cNvPr id="6" name="מחבר ישר 5">
            <a:extLst>
              <a:ext uri="{FF2B5EF4-FFF2-40B4-BE49-F238E27FC236}">
                <a16:creationId xmlns:a16="http://schemas.microsoft.com/office/drawing/2014/main" id="{8B1287B7-6ABC-6A34-E382-85A28623F8FC}"/>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תיבת טקסט 6">
            <a:extLst>
              <a:ext uri="{FF2B5EF4-FFF2-40B4-BE49-F238E27FC236}">
                <a16:creationId xmlns:a16="http://schemas.microsoft.com/office/drawing/2014/main" id="{4DCE8130-2610-150F-723E-F1EF1EDDB7A2}"/>
              </a:ext>
            </a:extLst>
          </p:cNvPr>
          <p:cNvSpPr txBox="1"/>
          <p:nvPr/>
        </p:nvSpPr>
        <p:spPr>
          <a:xfrm>
            <a:off x="4132729" y="157018"/>
            <a:ext cx="7542035" cy="523220"/>
          </a:xfrm>
          <a:prstGeom prst="rect">
            <a:avLst/>
          </a:prstGeom>
          <a:noFill/>
        </p:spPr>
        <p:txBody>
          <a:bodyPr wrap="square" rtlCol="1">
            <a:spAutoFit/>
          </a:bodyPr>
          <a:lstStyle/>
          <a:p>
            <a:r>
              <a:rPr lang="he-IL" sz="2800" b="1" dirty="0"/>
              <a:t>תעשיית תוספי תזונה: יצרנים רלוונטיים עיקריים</a:t>
            </a:r>
          </a:p>
        </p:txBody>
      </p:sp>
      <p:sp>
        <p:nvSpPr>
          <p:cNvPr id="8" name="תיבת טקסט 7">
            <a:extLst>
              <a:ext uri="{FF2B5EF4-FFF2-40B4-BE49-F238E27FC236}">
                <a16:creationId xmlns:a16="http://schemas.microsoft.com/office/drawing/2014/main" id="{D945C1ED-ECED-2736-7CA8-B022FBF20D32}"/>
              </a:ext>
            </a:extLst>
          </p:cNvPr>
          <p:cNvSpPr txBox="1"/>
          <p:nvPr/>
        </p:nvSpPr>
        <p:spPr>
          <a:xfrm>
            <a:off x="6687671" y="4359292"/>
            <a:ext cx="5217459" cy="646331"/>
          </a:xfrm>
          <a:prstGeom prst="rect">
            <a:avLst/>
          </a:prstGeom>
          <a:noFill/>
        </p:spPr>
        <p:txBody>
          <a:bodyPr wrap="square" rtlCol="1">
            <a:spAutoFit/>
          </a:bodyPr>
          <a:lstStyle/>
          <a:p>
            <a:r>
              <a:rPr lang="he-IL" b="1" dirty="0"/>
              <a:t>ד"ר פישר</a:t>
            </a:r>
            <a:r>
              <a:rPr lang="he-IL" dirty="0"/>
              <a:t>, יצרני תוספי תזונה וקוסמטיקה בינלאומית וישראלית מובילה בתחומה. </a:t>
            </a:r>
          </a:p>
        </p:txBody>
      </p:sp>
      <p:sp>
        <p:nvSpPr>
          <p:cNvPr id="2" name="תיבת טקסט 1">
            <a:extLst>
              <a:ext uri="{FF2B5EF4-FFF2-40B4-BE49-F238E27FC236}">
                <a16:creationId xmlns:a16="http://schemas.microsoft.com/office/drawing/2014/main" id="{9B0E2CE6-C0A0-A3AA-8A46-F7D974258ABE}"/>
              </a:ext>
            </a:extLst>
          </p:cNvPr>
          <p:cNvSpPr txBox="1"/>
          <p:nvPr/>
        </p:nvSpPr>
        <p:spPr>
          <a:xfrm>
            <a:off x="117844" y="4466867"/>
            <a:ext cx="5854387" cy="923330"/>
          </a:xfrm>
          <a:prstGeom prst="rect">
            <a:avLst/>
          </a:prstGeom>
          <a:noFill/>
        </p:spPr>
        <p:txBody>
          <a:bodyPr wrap="square" rtlCol="1">
            <a:spAutoFit/>
          </a:bodyPr>
          <a:lstStyle/>
          <a:p>
            <a:r>
              <a:rPr lang="he-IL" dirty="0" err="1"/>
              <a:t>נייטשרסייג</a:t>
            </a:r>
            <a:r>
              <a:rPr lang="he-IL" dirty="0"/>
              <a:t>' – מייצרים תוספי תזונה על בסיס מרווה מרושתת: שמן ותרסיסים מיוצרים במפעל "מעבדות צמחי מרפא" </a:t>
            </a:r>
            <a:r>
              <a:rPr lang="he-IL" dirty="0" err="1"/>
              <a:t>באזה"ת</a:t>
            </a:r>
            <a:r>
              <a:rPr lang="he-IL" dirty="0"/>
              <a:t> גליל תחתון; הכמוסות מיוצרות במפעל בארה"ב</a:t>
            </a:r>
          </a:p>
        </p:txBody>
      </p:sp>
      <p:pic>
        <p:nvPicPr>
          <p:cNvPr id="3" name="תמונה 2">
            <a:extLst>
              <a:ext uri="{FF2B5EF4-FFF2-40B4-BE49-F238E27FC236}">
                <a16:creationId xmlns:a16="http://schemas.microsoft.com/office/drawing/2014/main" id="{71FDBC1A-9B8D-CA12-BE86-5C6050B09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44" y="1210235"/>
            <a:ext cx="5854387" cy="3037654"/>
          </a:xfrm>
          <a:prstGeom prst="rect">
            <a:avLst/>
          </a:prstGeom>
        </p:spPr>
      </p:pic>
    </p:spTree>
    <p:extLst>
      <p:ext uri="{BB962C8B-B14F-4D97-AF65-F5344CB8AC3E}">
        <p14:creationId xmlns:p14="http://schemas.microsoft.com/office/powerpoint/2010/main" val="2608723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4132729" y="157018"/>
            <a:ext cx="7542035" cy="523220"/>
          </a:xfrm>
          <a:prstGeom prst="rect">
            <a:avLst/>
          </a:prstGeom>
          <a:noFill/>
        </p:spPr>
        <p:txBody>
          <a:bodyPr wrap="square" rtlCol="1">
            <a:spAutoFit/>
          </a:bodyPr>
          <a:lstStyle/>
          <a:p>
            <a:r>
              <a:rPr lang="he-IL" sz="2800" b="1" dirty="0"/>
              <a:t>תעשיית הקוסמטיקה: יצרנים רלוונטיים עיקריים</a:t>
            </a:r>
          </a:p>
        </p:txBody>
      </p:sp>
      <p:pic>
        <p:nvPicPr>
          <p:cNvPr id="6" name="תמונה 5">
            <a:extLst>
              <a:ext uri="{FF2B5EF4-FFF2-40B4-BE49-F238E27FC236}">
                <a16:creationId xmlns:a16="http://schemas.microsoft.com/office/drawing/2014/main" id="{FC43A0EE-42A5-C36A-EB0A-B358A53B046E}"/>
              </a:ext>
            </a:extLst>
          </p:cNvPr>
          <p:cNvPicPr>
            <a:picLocks noChangeAspect="1"/>
          </p:cNvPicPr>
          <p:nvPr/>
        </p:nvPicPr>
        <p:blipFill rotWithShape="1">
          <a:blip r:embed="rId3">
            <a:extLst>
              <a:ext uri="{28A0092B-C50C-407E-A947-70E740481C1C}">
                <a14:useLocalDpi xmlns:a14="http://schemas.microsoft.com/office/drawing/2010/main" val="0"/>
              </a:ext>
            </a:extLst>
          </a:blip>
          <a:srcRect t="6109"/>
          <a:stretch/>
        </p:blipFill>
        <p:spPr>
          <a:xfrm>
            <a:off x="6349721" y="982309"/>
            <a:ext cx="5573338" cy="3641243"/>
          </a:xfrm>
          <a:prstGeom prst="rect">
            <a:avLst/>
          </a:prstGeom>
        </p:spPr>
      </p:pic>
      <p:pic>
        <p:nvPicPr>
          <p:cNvPr id="10" name="תמונה 9">
            <a:extLst>
              <a:ext uri="{FF2B5EF4-FFF2-40B4-BE49-F238E27FC236}">
                <a16:creationId xmlns:a16="http://schemas.microsoft.com/office/drawing/2014/main" id="{B1AEB563-027E-9880-0BCF-BEB103E9F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21" y="982308"/>
            <a:ext cx="6096000" cy="3116514"/>
          </a:xfrm>
          <a:prstGeom prst="rect">
            <a:avLst/>
          </a:prstGeom>
        </p:spPr>
      </p:pic>
      <p:sp>
        <p:nvSpPr>
          <p:cNvPr id="11" name="תיבת טקסט 10">
            <a:extLst>
              <a:ext uri="{FF2B5EF4-FFF2-40B4-BE49-F238E27FC236}">
                <a16:creationId xmlns:a16="http://schemas.microsoft.com/office/drawing/2014/main" id="{610F33ED-C3FF-9BE8-8BD9-E9E4FB65EF86}"/>
              </a:ext>
            </a:extLst>
          </p:cNvPr>
          <p:cNvSpPr txBox="1"/>
          <p:nvPr/>
        </p:nvSpPr>
        <p:spPr>
          <a:xfrm>
            <a:off x="7126941" y="4500282"/>
            <a:ext cx="4356847" cy="646331"/>
          </a:xfrm>
          <a:prstGeom prst="rect">
            <a:avLst/>
          </a:prstGeom>
          <a:noFill/>
        </p:spPr>
        <p:txBody>
          <a:bodyPr wrap="square" rtlCol="1">
            <a:spAutoFit/>
          </a:bodyPr>
          <a:lstStyle/>
          <a:p>
            <a:r>
              <a:rPr lang="he-IL" b="1" dirty="0"/>
              <a:t>עשבי קדם</a:t>
            </a:r>
            <a:r>
              <a:rPr lang="he-IL" dirty="0"/>
              <a:t> מוצרי קוסמטיקה על בסיס צמחים ממדבר יהודה, בגידול אורגני</a:t>
            </a:r>
          </a:p>
        </p:txBody>
      </p:sp>
      <p:sp>
        <p:nvSpPr>
          <p:cNvPr id="12" name="תיבת טקסט 11">
            <a:extLst>
              <a:ext uri="{FF2B5EF4-FFF2-40B4-BE49-F238E27FC236}">
                <a16:creationId xmlns:a16="http://schemas.microsoft.com/office/drawing/2014/main" id="{6E986CEB-8DC5-2BB0-FC74-DFCD7816B137}"/>
              </a:ext>
            </a:extLst>
          </p:cNvPr>
          <p:cNvSpPr txBox="1"/>
          <p:nvPr/>
        </p:nvSpPr>
        <p:spPr>
          <a:xfrm>
            <a:off x="253720" y="4451421"/>
            <a:ext cx="6096001" cy="923330"/>
          </a:xfrm>
          <a:prstGeom prst="rect">
            <a:avLst/>
          </a:prstGeom>
          <a:solidFill>
            <a:srgbClr val="A9D18E"/>
          </a:solidFill>
        </p:spPr>
        <p:txBody>
          <a:bodyPr wrap="square" rtlCol="1">
            <a:spAutoFit/>
          </a:bodyPr>
          <a:lstStyle/>
          <a:p>
            <a:r>
              <a:rPr lang="he-IL" b="1" dirty="0"/>
              <a:t>שמן מרוקאי </a:t>
            </a:r>
            <a:r>
              <a:rPr lang="he-IL" dirty="0"/>
              <a:t>מפעל בשותפות ישראלית קנדית, מיצרים במפעלים בכרמיאל ובמעלות, על בסיס שמן ארגן מיובא ממרוקו. בשיחה עם נציג נאמר שהיבוא מספק</a:t>
            </a:r>
          </a:p>
        </p:txBody>
      </p:sp>
      <p:sp>
        <p:nvSpPr>
          <p:cNvPr id="2" name="תיבת טקסט 1">
            <a:extLst>
              <a:ext uri="{FF2B5EF4-FFF2-40B4-BE49-F238E27FC236}">
                <a16:creationId xmlns:a16="http://schemas.microsoft.com/office/drawing/2014/main" id="{B3300842-3BB6-77C3-DE8B-3CD6D580F9D1}"/>
              </a:ext>
            </a:extLst>
          </p:cNvPr>
          <p:cNvSpPr txBox="1"/>
          <p:nvPr/>
        </p:nvSpPr>
        <p:spPr>
          <a:xfrm>
            <a:off x="7903746" y="6180891"/>
            <a:ext cx="3693459" cy="369332"/>
          </a:xfrm>
          <a:prstGeom prst="rect">
            <a:avLst/>
          </a:prstGeom>
          <a:solidFill>
            <a:srgbClr val="A9D18E"/>
          </a:solidFill>
        </p:spPr>
        <p:txBody>
          <a:bodyPr wrap="square" rtlCol="1">
            <a:spAutoFit/>
          </a:bodyPr>
          <a:lstStyle/>
          <a:p>
            <a:r>
              <a:rPr lang="he-IL" dirty="0"/>
              <a:t>מסומן בירוק- מפעל ששוחחנו עם נציגיו</a:t>
            </a:r>
          </a:p>
        </p:txBody>
      </p:sp>
    </p:spTree>
    <p:extLst>
      <p:ext uri="{BB962C8B-B14F-4D97-AF65-F5344CB8AC3E}">
        <p14:creationId xmlns:p14="http://schemas.microsoft.com/office/powerpoint/2010/main" val="2418522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4132729" y="157018"/>
            <a:ext cx="7542035" cy="523220"/>
          </a:xfrm>
          <a:prstGeom prst="rect">
            <a:avLst/>
          </a:prstGeom>
          <a:noFill/>
        </p:spPr>
        <p:txBody>
          <a:bodyPr wrap="square" rtlCol="1">
            <a:spAutoFit/>
          </a:bodyPr>
          <a:lstStyle/>
          <a:p>
            <a:r>
              <a:rPr lang="he-IL" sz="2800" b="1" dirty="0"/>
              <a:t>תעשיית הקוסמטיקה: יצרנים רלוונטיים עיקריים</a:t>
            </a:r>
          </a:p>
        </p:txBody>
      </p:sp>
      <p:sp>
        <p:nvSpPr>
          <p:cNvPr id="5" name="תיבת טקסט 4">
            <a:extLst>
              <a:ext uri="{FF2B5EF4-FFF2-40B4-BE49-F238E27FC236}">
                <a16:creationId xmlns:a16="http://schemas.microsoft.com/office/drawing/2014/main" id="{9E600207-FD5C-6DE1-BDE9-7B8CED3F98E4}"/>
              </a:ext>
            </a:extLst>
          </p:cNvPr>
          <p:cNvSpPr txBox="1"/>
          <p:nvPr/>
        </p:nvSpPr>
        <p:spPr>
          <a:xfrm>
            <a:off x="372014" y="5056718"/>
            <a:ext cx="5634340" cy="646331"/>
          </a:xfrm>
          <a:prstGeom prst="rect">
            <a:avLst/>
          </a:prstGeom>
          <a:noFill/>
        </p:spPr>
        <p:txBody>
          <a:bodyPr wrap="square" rtlCol="1">
            <a:spAutoFit/>
          </a:bodyPr>
          <a:lstStyle/>
          <a:p>
            <a:r>
              <a:rPr lang="he-IL" b="1" dirty="0"/>
              <a:t>פארן</a:t>
            </a:r>
            <a:r>
              <a:rPr lang="he-IL" dirty="0"/>
              <a:t> חברה ממצפה רמון, חומרי גלם צמחיים מגידול מקומי ומהעולם</a:t>
            </a:r>
          </a:p>
        </p:txBody>
      </p:sp>
      <p:pic>
        <p:nvPicPr>
          <p:cNvPr id="11" name="תמונה 10">
            <a:extLst>
              <a:ext uri="{FF2B5EF4-FFF2-40B4-BE49-F238E27FC236}">
                <a16:creationId xmlns:a16="http://schemas.microsoft.com/office/drawing/2014/main" id="{5F285EC1-A701-58FB-CD38-CE71B6B7A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27" y="982309"/>
            <a:ext cx="6014010" cy="4074409"/>
          </a:xfrm>
          <a:prstGeom prst="rect">
            <a:avLst/>
          </a:prstGeom>
        </p:spPr>
      </p:pic>
      <p:pic>
        <p:nvPicPr>
          <p:cNvPr id="10" name="תמונה 9">
            <a:extLst>
              <a:ext uri="{FF2B5EF4-FFF2-40B4-BE49-F238E27FC236}">
                <a16:creationId xmlns:a16="http://schemas.microsoft.com/office/drawing/2014/main" id="{A90527A8-C59B-E4CC-BAFA-E682EFD99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023" y="914399"/>
            <a:ext cx="5805978" cy="4176673"/>
          </a:xfrm>
          <a:prstGeom prst="rect">
            <a:avLst/>
          </a:prstGeom>
        </p:spPr>
      </p:pic>
      <p:sp>
        <p:nvSpPr>
          <p:cNvPr id="12" name="תיבת טקסט 11">
            <a:extLst>
              <a:ext uri="{FF2B5EF4-FFF2-40B4-BE49-F238E27FC236}">
                <a16:creationId xmlns:a16="http://schemas.microsoft.com/office/drawing/2014/main" id="{69712A6B-A598-B819-7C64-D52279E536B9}"/>
              </a:ext>
            </a:extLst>
          </p:cNvPr>
          <p:cNvSpPr txBox="1"/>
          <p:nvPr/>
        </p:nvSpPr>
        <p:spPr>
          <a:xfrm>
            <a:off x="6300337" y="5056718"/>
            <a:ext cx="5634340" cy="646331"/>
          </a:xfrm>
          <a:prstGeom prst="rect">
            <a:avLst/>
          </a:prstGeom>
          <a:noFill/>
        </p:spPr>
        <p:txBody>
          <a:bodyPr wrap="square" rtlCol="1">
            <a:spAutoFit/>
          </a:bodyPr>
          <a:lstStyle/>
          <a:p>
            <a:r>
              <a:rPr lang="he-IL" b="1" dirty="0"/>
              <a:t>סבתא </a:t>
            </a:r>
            <a:r>
              <a:rPr lang="he-IL" b="1" dirty="0" err="1"/>
              <a:t>ג'מילה</a:t>
            </a:r>
            <a:r>
              <a:rPr lang="he-IL" b="1" dirty="0"/>
              <a:t> </a:t>
            </a:r>
            <a:r>
              <a:rPr lang="he-IL" dirty="0"/>
              <a:t>חברה </a:t>
            </a:r>
            <a:r>
              <a:rPr lang="he-IL" dirty="0" err="1"/>
              <a:t>מאזה"ת</a:t>
            </a:r>
            <a:r>
              <a:rPr lang="he-IL" dirty="0"/>
              <a:t> </a:t>
            </a:r>
            <a:r>
              <a:rPr lang="he-IL" dirty="0" err="1"/>
              <a:t>תפן</a:t>
            </a:r>
            <a:r>
              <a:rPr lang="he-IL" dirty="0"/>
              <a:t>, מייצרת מוצרי שמן זית ומוצרים נוספים</a:t>
            </a:r>
          </a:p>
        </p:txBody>
      </p:sp>
    </p:spTree>
    <p:extLst>
      <p:ext uri="{BB962C8B-B14F-4D97-AF65-F5344CB8AC3E}">
        <p14:creationId xmlns:p14="http://schemas.microsoft.com/office/powerpoint/2010/main" val="196045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2788025" y="157018"/>
            <a:ext cx="8886740" cy="523220"/>
          </a:xfrm>
          <a:prstGeom prst="rect">
            <a:avLst/>
          </a:prstGeom>
          <a:noFill/>
        </p:spPr>
        <p:txBody>
          <a:bodyPr wrap="square" rtlCol="1">
            <a:spAutoFit/>
          </a:bodyPr>
          <a:lstStyle/>
          <a:p>
            <a:r>
              <a:rPr lang="he-IL" sz="2800" b="1" dirty="0"/>
              <a:t>תעשיית תבלינים מיובשים: יצרנים רלוונטיים עיקריים</a:t>
            </a:r>
          </a:p>
        </p:txBody>
      </p:sp>
      <p:sp>
        <p:nvSpPr>
          <p:cNvPr id="5" name="תיבת טקסט 4">
            <a:extLst>
              <a:ext uri="{FF2B5EF4-FFF2-40B4-BE49-F238E27FC236}">
                <a16:creationId xmlns:a16="http://schemas.microsoft.com/office/drawing/2014/main" id="{9E600207-FD5C-6DE1-BDE9-7B8CED3F98E4}"/>
              </a:ext>
            </a:extLst>
          </p:cNvPr>
          <p:cNvSpPr txBox="1"/>
          <p:nvPr/>
        </p:nvSpPr>
        <p:spPr>
          <a:xfrm>
            <a:off x="249274" y="4243990"/>
            <a:ext cx="5936373" cy="1200329"/>
          </a:xfrm>
          <a:prstGeom prst="rect">
            <a:avLst/>
          </a:prstGeom>
          <a:solidFill>
            <a:srgbClr val="A9D18E"/>
          </a:solidFill>
        </p:spPr>
        <p:txBody>
          <a:bodyPr wrap="square" rtlCol="1">
            <a:spAutoFit/>
          </a:bodyPr>
          <a:lstStyle/>
          <a:p>
            <a:r>
              <a:rPr lang="he-IL" dirty="0"/>
              <a:t>חברת </a:t>
            </a:r>
            <a:r>
              <a:rPr lang="en-US" dirty="0"/>
              <a:t>SDA</a:t>
            </a:r>
            <a:r>
              <a:rPr lang="he-IL" dirty="0"/>
              <a:t> לשעבר תבליני שדה אליהו, בבעלות חברת </a:t>
            </a:r>
            <a:r>
              <a:rPr lang="he-IL" dirty="0" err="1"/>
              <a:t>תורפז</a:t>
            </a:r>
            <a:r>
              <a:rPr lang="he-IL" dirty="0"/>
              <a:t>. לדבריהם, מפסיקים את יבוש התבלינים במפעל, חקלאים ישראלים לא מצליחים לגדל תבלינים ליבוש באופן רווחי, חומרי הגלם יהיו מיבוא. </a:t>
            </a:r>
          </a:p>
        </p:txBody>
      </p:sp>
      <p:pic>
        <p:nvPicPr>
          <p:cNvPr id="10" name="תמונה 9">
            <a:extLst>
              <a:ext uri="{FF2B5EF4-FFF2-40B4-BE49-F238E27FC236}">
                <a16:creationId xmlns:a16="http://schemas.microsoft.com/office/drawing/2014/main" id="{4388DFB3-249E-1F46-FAF6-E0FDF6C01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645" y="863252"/>
            <a:ext cx="5376379" cy="3110418"/>
          </a:xfrm>
          <a:prstGeom prst="rect">
            <a:avLst/>
          </a:prstGeom>
        </p:spPr>
      </p:pic>
      <p:pic>
        <p:nvPicPr>
          <p:cNvPr id="12" name="תמונה 11">
            <a:extLst>
              <a:ext uri="{FF2B5EF4-FFF2-40B4-BE49-F238E27FC236}">
                <a16:creationId xmlns:a16="http://schemas.microsoft.com/office/drawing/2014/main" id="{D6785753-3E0D-3003-7683-494912D99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9" y="1369401"/>
            <a:ext cx="6552912" cy="2604259"/>
          </a:xfrm>
          <a:prstGeom prst="rect">
            <a:avLst/>
          </a:prstGeom>
        </p:spPr>
      </p:pic>
      <p:sp>
        <p:nvSpPr>
          <p:cNvPr id="2" name="תיבת טקסט 1">
            <a:extLst>
              <a:ext uri="{FF2B5EF4-FFF2-40B4-BE49-F238E27FC236}">
                <a16:creationId xmlns:a16="http://schemas.microsoft.com/office/drawing/2014/main" id="{FF259F64-62F2-B392-CD01-8F88B7C9A252}"/>
              </a:ext>
            </a:extLst>
          </p:cNvPr>
          <p:cNvSpPr txBox="1"/>
          <p:nvPr/>
        </p:nvSpPr>
        <p:spPr>
          <a:xfrm>
            <a:off x="6555645" y="4250659"/>
            <a:ext cx="5387081" cy="923330"/>
          </a:xfrm>
          <a:prstGeom prst="rect">
            <a:avLst/>
          </a:prstGeom>
          <a:solidFill>
            <a:srgbClr val="A9D18E"/>
          </a:solidFill>
        </p:spPr>
        <p:txBody>
          <a:bodyPr wrap="square" rtlCol="1">
            <a:spAutoFit/>
          </a:bodyPr>
          <a:lstStyle/>
          <a:p>
            <a:r>
              <a:rPr lang="he-IL" dirty="0"/>
              <a:t>חברת תבליני הגליל מאזור התעשיה עפולה נרכשה על ידי חברת </a:t>
            </a:r>
            <a:r>
              <a:rPr lang="he-IL" dirty="0" err="1"/>
              <a:t>תורפז</a:t>
            </a:r>
            <a:r>
              <a:rPr lang="he-IL" dirty="0"/>
              <a:t> ב2021, והפסיקה את פעילות יבוש הצמחים לפני כשלוש שנים.</a:t>
            </a:r>
          </a:p>
        </p:txBody>
      </p:sp>
    </p:spTree>
    <p:extLst>
      <p:ext uri="{BB962C8B-B14F-4D97-AF65-F5344CB8AC3E}">
        <p14:creationId xmlns:p14="http://schemas.microsoft.com/office/powerpoint/2010/main" val="615933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2788025" y="157018"/>
            <a:ext cx="8886740" cy="523220"/>
          </a:xfrm>
          <a:prstGeom prst="rect">
            <a:avLst/>
          </a:prstGeom>
          <a:noFill/>
        </p:spPr>
        <p:txBody>
          <a:bodyPr wrap="square" rtlCol="1">
            <a:spAutoFit/>
          </a:bodyPr>
          <a:lstStyle/>
          <a:p>
            <a:r>
              <a:rPr lang="he-IL" sz="2800" b="1" dirty="0"/>
              <a:t>תעשיית תבלינים מיובשים: יצרנים רלוונטיים עיקריים</a:t>
            </a:r>
          </a:p>
        </p:txBody>
      </p:sp>
      <p:sp>
        <p:nvSpPr>
          <p:cNvPr id="5" name="תיבת טקסט 4">
            <a:extLst>
              <a:ext uri="{FF2B5EF4-FFF2-40B4-BE49-F238E27FC236}">
                <a16:creationId xmlns:a16="http://schemas.microsoft.com/office/drawing/2014/main" id="{9E600207-FD5C-6DE1-BDE9-7B8CED3F98E4}"/>
              </a:ext>
            </a:extLst>
          </p:cNvPr>
          <p:cNvSpPr txBox="1"/>
          <p:nvPr/>
        </p:nvSpPr>
        <p:spPr>
          <a:xfrm>
            <a:off x="5047129" y="4162067"/>
            <a:ext cx="6366679" cy="369332"/>
          </a:xfrm>
          <a:prstGeom prst="rect">
            <a:avLst/>
          </a:prstGeom>
          <a:noFill/>
        </p:spPr>
        <p:txBody>
          <a:bodyPr wrap="square" rtlCol="1">
            <a:spAutoFit/>
          </a:bodyPr>
          <a:lstStyle/>
          <a:p>
            <a:r>
              <a:rPr lang="he-IL" dirty="0"/>
              <a:t>חברת דורות משווקת מגוון עשבי תיבול טריים-מוקפאים</a:t>
            </a:r>
          </a:p>
        </p:txBody>
      </p:sp>
      <p:pic>
        <p:nvPicPr>
          <p:cNvPr id="11" name="תמונה 10">
            <a:extLst>
              <a:ext uri="{FF2B5EF4-FFF2-40B4-BE49-F238E27FC236}">
                <a16:creationId xmlns:a16="http://schemas.microsoft.com/office/drawing/2014/main" id="{B7EC3B74-3D3C-C34B-EC9F-07CADACB858A}"/>
              </a:ext>
            </a:extLst>
          </p:cNvPr>
          <p:cNvPicPr>
            <a:picLocks noChangeAspect="1"/>
          </p:cNvPicPr>
          <p:nvPr/>
        </p:nvPicPr>
        <p:blipFill rotWithShape="1">
          <a:blip r:embed="rId3">
            <a:extLst>
              <a:ext uri="{28A0092B-C50C-407E-A947-70E740481C1C}">
                <a14:useLocalDpi xmlns:a14="http://schemas.microsoft.com/office/drawing/2010/main" val="0"/>
              </a:ext>
            </a:extLst>
          </a:blip>
          <a:srcRect t="4810" b="11075"/>
          <a:stretch/>
        </p:blipFill>
        <p:spPr>
          <a:xfrm>
            <a:off x="4907487" y="887506"/>
            <a:ext cx="6859640" cy="3218329"/>
          </a:xfrm>
          <a:prstGeom prst="rect">
            <a:avLst/>
          </a:prstGeom>
        </p:spPr>
      </p:pic>
      <p:pic>
        <p:nvPicPr>
          <p:cNvPr id="14" name="תמונה 13">
            <a:extLst>
              <a:ext uri="{FF2B5EF4-FFF2-40B4-BE49-F238E27FC236}">
                <a16:creationId xmlns:a16="http://schemas.microsoft.com/office/drawing/2014/main" id="{47AE7F96-87E5-3B4E-FD84-860E59753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880" y="831272"/>
            <a:ext cx="3094607" cy="3134649"/>
          </a:xfrm>
          <a:prstGeom prst="rect">
            <a:avLst/>
          </a:prstGeom>
        </p:spPr>
      </p:pic>
    </p:spTree>
    <p:extLst>
      <p:ext uri="{BB962C8B-B14F-4D97-AF65-F5344CB8AC3E}">
        <p14:creationId xmlns:p14="http://schemas.microsoft.com/office/powerpoint/2010/main" val="423346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BCAE75D2-394C-3EE5-207A-6EA0285FA5D6}"/>
              </a:ext>
            </a:extLst>
          </p:cNvPr>
          <p:cNvSpPr txBox="1"/>
          <p:nvPr/>
        </p:nvSpPr>
        <p:spPr>
          <a:xfrm>
            <a:off x="1012567" y="2105561"/>
            <a:ext cx="10166865" cy="1323439"/>
          </a:xfrm>
          <a:prstGeom prst="rect">
            <a:avLst/>
          </a:prstGeom>
          <a:noFill/>
        </p:spPr>
        <p:txBody>
          <a:bodyPr wrap="square" rtlCol="1">
            <a:spAutoFit/>
          </a:bodyPr>
          <a:lstStyle/>
          <a:p>
            <a:pPr algn="ctr" rtl="1">
              <a:lnSpc>
                <a:spcPct val="100000"/>
              </a:lnSpc>
              <a:spcAft>
                <a:spcPts val="1200"/>
              </a:spcAft>
            </a:pPr>
            <a:r>
              <a:rPr lang="he-IL" sz="4800" b="1" dirty="0">
                <a:solidFill>
                  <a:schemeClr val="tx1"/>
                </a:solidFill>
                <a:effectLst/>
              </a:rPr>
              <a:t>צמחי קוסמטיקה ורפואה שהוצעו רעיונית </a:t>
            </a:r>
            <a:r>
              <a:rPr lang="he-IL" sz="3200" b="1" dirty="0">
                <a:solidFill>
                  <a:schemeClr val="tx1"/>
                </a:solidFill>
                <a:effectLst/>
              </a:rPr>
              <a:t>נדרשת בדיקה בנוגע לאפשרויות גידול, וביקוש מצד התעשיה</a:t>
            </a:r>
          </a:p>
        </p:txBody>
      </p:sp>
      <p:pic>
        <p:nvPicPr>
          <p:cNvPr id="1026" name="Picture 2" descr="כל התמונות">
            <a:extLst>
              <a:ext uri="{FF2B5EF4-FFF2-40B4-BE49-F238E27FC236}">
                <a16:creationId xmlns:a16="http://schemas.microsoft.com/office/drawing/2014/main" id="{E81675B2-573B-A6A5-C6E9-277EEF2A0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545" y="147205"/>
            <a:ext cx="914977" cy="914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לוגו מועצה אזורית עמק יזרעאל">
            <a:extLst>
              <a:ext uri="{FF2B5EF4-FFF2-40B4-BE49-F238E27FC236}">
                <a16:creationId xmlns:a16="http://schemas.microsoft.com/office/drawing/2014/main" id="{32536FD1-3A54-CB76-46F1-9030262B5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583" y="168564"/>
            <a:ext cx="636626" cy="904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לוגו">
            <a:extLst>
              <a:ext uri="{FF2B5EF4-FFF2-40B4-BE49-F238E27FC236}">
                <a16:creationId xmlns:a16="http://schemas.microsoft.com/office/drawing/2014/main" id="{5FF4ACB7-D047-DBD8-DEC5-BCB9D27C1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59603"/>
            <a:ext cx="1316865" cy="1356470"/>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9BBA66AB-FD91-AD04-A07A-C476BFF6FAC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82006" y="181846"/>
            <a:ext cx="877455" cy="908792"/>
          </a:xfrm>
          <a:prstGeom prst="rect">
            <a:avLst/>
          </a:prstGeom>
        </p:spPr>
      </p:pic>
      <p:grpSp>
        <p:nvGrpSpPr>
          <p:cNvPr id="6" name="קבוצה 5">
            <a:extLst>
              <a:ext uri="{FF2B5EF4-FFF2-40B4-BE49-F238E27FC236}">
                <a16:creationId xmlns:a16="http://schemas.microsoft.com/office/drawing/2014/main" id="{FF29E555-B4A2-62AD-7050-DB0960770F4C}"/>
              </a:ext>
            </a:extLst>
          </p:cNvPr>
          <p:cNvGrpSpPr/>
          <p:nvPr/>
        </p:nvGrpSpPr>
        <p:grpSpPr>
          <a:xfrm>
            <a:off x="121819" y="6180891"/>
            <a:ext cx="2938039" cy="677109"/>
            <a:chOff x="6522619" y="6150015"/>
            <a:chExt cx="2938039" cy="677109"/>
          </a:xfrm>
        </p:grpSpPr>
        <p:pic>
          <p:nvPicPr>
            <p:cNvPr id="7" name="תמונה 6">
              <a:extLst>
                <a:ext uri="{FF2B5EF4-FFF2-40B4-BE49-F238E27FC236}">
                  <a16:creationId xmlns:a16="http://schemas.microsoft.com/office/drawing/2014/main" id="{BE4399C7-5985-7A1C-C745-411917DA31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8" name="תיבת טקסט 7">
              <a:extLst>
                <a:ext uri="{FF2B5EF4-FFF2-40B4-BE49-F238E27FC236}">
                  <a16:creationId xmlns:a16="http://schemas.microsoft.com/office/drawing/2014/main" id="{0A6A5D31-2E0F-4F61-5ECE-AE08CD6028A9}"/>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spTree>
    <p:extLst>
      <p:ext uri="{BB962C8B-B14F-4D97-AF65-F5344CB8AC3E}">
        <p14:creationId xmlns:p14="http://schemas.microsoft.com/office/powerpoint/2010/main" val="946464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5477435" y="157018"/>
            <a:ext cx="6197330" cy="523220"/>
          </a:xfrm>
          <a:prstGeom prst="rect">
            <a:avLst/>
          </a:prstGeom>
          <a:noFill/>
        </p:spPr>
        <p:txBody>
          <a:bodyPr wrap="square" rtlCol="1">
            <a:spAutoFit/>
          </a:bodyPr>
          <a:lstStyle/>
          <a:p>
            <a:r>
              <a:rPr lang="he-IL" sz="2800" b="1" dirty="0"/>
              <a:t>צמחים וחומרי גלם חקלאיים רלוונטיים</a:t>
            </a:r>
          </a:p>
        </p:txBody>
      </p:sp>
      <p:pic>
        <p:nvPicPr>
          <p:cNvPr id="6" name="תמונה 5">
            <a:extLst>
              <a:ext uri="{FF2B5EF4-FFF2-40B4-BE49-F238E27FC236}">
                <a16:creationId xmlns:a16="http://schemas.microsoft.com/office/drawing/2014/main" id="{6C6FF9B4-8135-71E5-89AC-00424F73E6A5}"/>
              </a:ext>
            </a:extLst>
          </p:cNvPr>
          <p:cNvPicPr>
            <a:picLocks noChangeAspect="1"/>
          </p:cNvPicPr>
          <p:nvPr/>
        </p:nvPicPr>
        <p:blipFill rotWithShape="1">
          <a:blip r:embed="rId3">
            <a:extLst>
              <a:ext uri="{28A0092B-C50C-407E-A947-70E740481C1C}">
                <a14:useLocalDpi xmlns:a14="http://schemas.microsoft.com/office/drawing/2010/main" val="0"/>
              </a:ext>
            </a:extLst>
          </a:blip>
          <a:srcRect l="2526" t="21699" r="5753"/>
          <a:stretch/>
        </p:blipFill>
        <p:spPr>
          <a:xfrm>
            <a:off x="7306235" y="842677"/>
            <a:ext cx="4545106" cy="2736199"/>
          </a:xfrm>
          <a:prstGeom prst="rect">
            <a:avLst/>
          </a:prstGeom>
        </p:spPr>
      </p:pic>
      <p:pic>
        <p:nvPicPr>
          <p:cNvPr id="11" name="תמונה 10">
            <a:extLst>
              <a:ext uri="{FF2B5EF4-FFF2-40B4-BE49-F238E27FC236}">
                <a16:creationId xmlns:a16="http://schemas.microsoft.com/office/drawing/2014/main" id="{2B81F2C6-C837-8812-C7FD-AD7C41A480DB}"/>
              </a:ext>
            </a:extLst>
          </p:cNvPr>
          <p:cNvPicPr>
            <a:picLocks noChangeAspect="1"/>
          </p:cNvPicPr>
          <p:nvPr/>
        </p:nvPicPr>
        <p:blipFill rotWithShape="1">
          <a:blip r:embed="rId4">
            <a:extLst>
              <a:ext uri="{28A0092B-C50C-407E-A947-70E740481C1C}">
                <a14:useLocalDpi xmlns:a14="http://schemas.microsoft.com/office/drawing/2010/main" val="0"/>
              </a:ext>
            </a:extLst>
          </a:blip>
          <a:srcRect t="6896" b="2073"/>
          <a:stretch/>
        </p:blipFill>
        <p:spPr>
          <a:xfrm>
            <a:off x="2838829" y="852633"/>
            <a:ext cx="4467406" cy="2689416"/>
          </a:xfrm>
          <a:prstGeom prst="rect">
            <a:avLst/>
          </a:prstGeom>
        </p:spPr>
      </p:pic>
      <p:pic>
        <p:nvPicPr>
          <p:cNvPr id="13" name="תמונה 12">
            <a:extLst>
              <a:ext uri="{FF2B5EF4-FFF2-40B4-BE49-F238E27FC236}">
                <a16:creationId xmlns:a16="http://schemas.microsoft.com/office/drawing/2014/main" id="{EFC4D68A-4908-F2A3-D97E-C15719346041}"/>
              </a:ext>
            </a:extLst>
          </p:cNvPr>
          <p:cNvPicPr>
            <a:picLocks noChangeAspect="1"/>
          </p:cNvPicPr>
          <p:nvPr/>
        </p:nvPicPr>
        <p:blipFill rotWithShape="1">
          <a:blip r:embed="rId5">
            <a:extLst>
              <a:ext uri="{28A0092B-C50C-407E-A947-70E740481C1C}">
                <a14:useLocalDpi xmlns:a14="http://schemas.microsoft.com/office/drawing/2010/main" val="0"/>
              </a:ext>
            </a:extLst>
          </a:blip>
          <a:srcRect l="5930" t="4314" b="3398"/>
          <a:stretch/>
        </p:blipFill>
        <p:spPr>
          <a:xfrm>
            <a:off x="5880848" y="3711386"/>
            <a:ext cx="4652682" cy="3102542"/>
          </a:xfrm>
          <a:prstGeom prst="rect">
            <a:avLst/>
          </a:prstGeom>
        </p:spPr>
      </p:pic>
      <p:pic>
        <p:nvPicPr>
          <p:cNvPr id="15" name="תמונה 14">
            <a:extLst>
              <a:ext uri="{FF2B5EF4-FFF2-40B4-BE49-F238E27FC236}">
                <a16:creationId xmlns:a16="http://schemas.microsoft.com/office/drawing/2014/main" id="{4B7578A0-191F-F9AB-FE93-CEEA04DCB0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28826"/>
            <a:ext cx="4545105" cy="4115493"/>
          </a:xfrm>
          <a:prstGeom prst="rect">
            <a:avLst/>
          </a:prstGeom>
        </p:spPr>
      </p:pic>
      <p:sp>
        <p:nvSpPr>
          <p:cNvPr id="16" name="תיבת טקסט 15">
            <a:extLst>
              <a:ext uri="{FF2B5EF4-FFF2-40B4-BE49-F238E27FC236}">
                <a16:creationId xmlns:a16="http://schemas.microsoft.com/office/drawing/2014/main" id="{9C6592D4-0D56-D1C7-C6E9-3C0C54B978FC}"/>
              </a:ext>
            </a:extLst>
          </p:cNvPr>
          <p:cNvSpPr txBox="1"/>
          <p:nvPr/>
        </p:nvSpPr>
        <p:spPr>
          <a:xfrm>
            <a:off x="10232416" y="6405265"/>
            <a:ext cx="1837765" cy="461665"/>
          </a:xfrm>
          <a:prstGeom prst="rect">
            <a:avLst/>
          </a:prstGeom>
          <a:noFill/>
        </p:spPr>
        <p:txBody>
          <a:bodyPr wrap="square" rtlCol="1">
            <a:spAutoFit/>
          </a:bodyPr>
          <a:lstStyle/>
          <a:p>
            <a:r>
              <a:rPr lang="he-IL" sz="1200" dirty="0"/>
              <a:t>מקור: אתר האינטרנט של חברת פארן</a:t>
            </a:r>
          </a:p>
        </p:txBody>
      </p:sp>
    </p:spTree>
    <p:extLst>
      <p:ext uri="{BB962C8B-B14F-4D97-AF65-F5344CB8AC3E}">
        <p14:creationId xmlns:p14="http://schemas.microsoft.com/office/powerpoint/2010/main" val="3589551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מטרות המפגש</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563418" y="1182255"/>
            <a:ext cx="10982037" cy="461665"/>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הצגת העבודה וקבלת משוב</a:t>
            </a:r>
          </a:p>
        </p:txBody>
      </p:sp>
    </p:spTree>
    <p:extLst>
      <p:ext uri="{BB962C8B-B14F-4D97-AF65-F5344CB8AC3E}">
        <p14:creationId xmlns:p14="http://schemas.microsoft.com/office/powerpoint/2010/main" val="582132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גת אדום</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3077766"/>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גת אדום אתיופי חזק</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הצליחו לגדל בישראל</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אפשר לזקק חומרים פעילים לתוספי תזונה – מונע שומן בכבד</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נמכר גם כעלים ללעיסה</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חברת </a:t>
            </a:r>
            <a:r>
              <a:rPr lang="en-US" sz="2400" b="0" i="1" dirty="0">
                <a:solidFill>
                  <a:srgbClr val="43484B"/>
                </a:solidFill>
                <a:effectLst/>
                <a:latin typeface="Open Sans" panose="020B0606030504020204" pitchFamily="34" charset="0"/>
              </a:rPr>
              <a:t>COPIA </a:t>
            </a:r>
            <a:r>
              <a:rPr lang="en-US" sz="2400" b="0" i="1" dirty="0" err="1">
                <a:solidFill>
                  <a:srgbClr val="43484B"/>
                </a:solidFill>
                <a:effectLst/>
                <a:latin typeface="Open Sans" panose="020B0606030504020204" pitchFamily="34" charset="0"/>
              </a:rPr>
              <a:t>Agro</a:t>
            </a:r>
            <a:r>
              <a:rPr lang="en-US" sz="2400" b="0" i="1" dirty="0">
                <a:solidFill>
                  <a:srgbClr val="43484B"/>
                </a:solidFill>
                <a:effectLst/>
                <a:latin typeface="Open Sans" panose="020B0606030504020204" pitchFamily="34" charset="0"/>
              </a:rPr>
              <a:t> &amp; Food Technologies </a:t>
            </a:r>
            <a:r>
              <a:rPr lang="he-IL" sz="2400" b="0" i="1" dirty="0">
                <a:solidFill>
                  <a:srgbClr val="43484B"/>
                </a:solidFill>
                <a:effectLst/>
                <a:latin typeface="Open Sans" panose="020B0606030504020204" pitchFamily="34" charset="0"/>
              </a:rPr>
              <a:t> </a:t>
            </a:r>
            <a:r>
              <a:rPr lang="he-IL" sz="2400" dirty="0">
                <a:latin typeface="Calibri" panose="020F0502020204030204" pitchFamily="34" charset="0"/>
                <a:ea typeface="Calibri" panose="020F0502020204030204" pitchFamily="34" charset="0"/>
                <a:cs typeface="Arial" panose="020B0604020202020204" pitchFamily="34" charset="0"/>
              </a:rPr>
              <a:t>השקיעה בזיקוק החומר הפעיל</a:t>
            </a:r>
          </a:p>
          <a:p>
            <a:pPr marL="342900" indent="-342900">
              <a:spcBef>
                <a:spcPts val="1200"/>
              </a:spcBef>
              <a:buFont typeface="Arial" panose="020B0604020202020204" pitchFamily="34" charset="0"/>
              <a:buChar char="•"/>
            </a:pPr>
            <a:endParaRPr lang="he-IL"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803ED751-EBAF-285C-842E-B53822ED7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4824" y="4044484"/>
            <a:ext cx="3422836" cy="256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462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זעתר</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3077766"/>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משמש כתבלין וכן לתעשיית הקוסמטיקה ולתוספי תזונה.</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יש זנים עם יתרון יחסי – יבול, עמידות למחלות, הרכב שמן אתרי.</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יש זן שהוא הכלאה של זעתר ואורגנו, עם יבול גבוה ביחס לזעתר.</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פוטנציאל מכירה כתבלין לאוכלוסיות הערביות של אירופה / </a:t>
            </a:r>
            <a:r>
              <a:rPr lang="he-IL" sz="2400" dirty="0" err="1">
                <a:effectLst/>
                <a:latin typeface="Calibri" panose="020F0502020204030204" pitchFamily="34" charset="0"/>
                <a:ea typeface="Calibri" panose="020F0502020204030204" pitchFamily="34" charset="0"/>
                <a:cs typeface="Arial" panose="020B0604020202020204" pitchFamily="34" charset="0"/>
              </a:rPr>
              <a:t>למפרציות</a:t>
            </a:r>
            <a:r>
              <a:rPr lang="he-IL" sz="2400" dirty="0">
                <a:effectLst/>
                <a:latin typeface="Calibri" panose="020F0502020204030204" pitchFamily="34" charset="0"/>
                <a:ea typeface="Calibri" panose="020F0502020204030204" pitchFamily="34" charset="0"/>
                <a:cs typeface="Arial" panose="020B0604020202020204" pitchFamily="34" charset="0"/>
              </a:rPr>
              <a:t>.</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פוטנציאל מכירה לתעשיות המזון הישראליות.</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descr="אזוב מצוי - זעתר / Origanum syriacum - זרעים מציון">
            <a:extLst>
              <a:ext uri="{FF2B5EF4-FFF2-40B4-BE49-F238E27FC236}">
                <a16:creationId xmlns:a16="http://schemas.microsoft.com/office/drawing/2014/main" id="{84D1CA14-A13F-3C1B-32C2-C1969660F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25" y="3870310"/>
            <a:ext cx="3779092" cy="283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84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err="1"/>
              <a:t>מורינגה</a:t>
            </a:r>
            <a:endParaRPr lang="he-IL" sz="2800" b="1" dirty="0"/>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984885"/>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בנוסף להיותו מזון לאדם ומספוא, יש לו גם תכונות מרפא, כולל וטרינריה לפרות </a:t>
            </a:r>
          </a:p>
          <a:p>
            <a:pPr marL="342900" indent="-342900">
              <a:spcBef>
                <a:spcPts val="1200"/>
              </a:spcBef>
              <a:buFont typeface="Arial" panose="020B0604020202020204" pitchFamily="34" charset="0"/>
              <a:buChar char="•"/>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1026" name="Picture 2" descr="מורינגה מכונפת | מאת אלעד טנא | משרד החקלאות ופיתוח הכפר על מורינגה מכונפת ( Moringa oleifera) ומיני מורינגה נוספים בישראל">
            <a:extLst>
              <a:ext uri="{FF2B5EF4-FFF2-40B4-BE49-F238E27FC236}">
                <a16:creationId xmlns:a16="http://schemas.microsoft.com/office/drawing/2014/main" id="{62435FCE-5879-E88A-CE25-681FE09A9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77" y="2096766"/>
            <a:ext cx="3781717" cy="2516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5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err="1"/>
              <a:t>קינף</a:t>
            </a:r>
            <a:r>
              <a:rPr lang="he-IL" sz="2800" b="1" dirty="0"/>
              <a:t> </a:t>
            </a:r>
            <a:r>
              <a:rPr lang="en-US" sz="2800" b="1" dirty="0"/>
              <a:t>Kenaf</a:t>
            </a:r>
            <a:endParaRPr lang="he-IL" sz="2800" b="1" dirty="0"/>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3863788" y="1182255"/>
            <a:ext cx="7681667" cy="4862870"/>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צמח סיבים</a:t>
            </a:r>
          </a:p>
          <a:p>
            <a:pPr marL="342900" indent="-342900">
              <a:spcBef>
                <a:spcPts val="1200"/>
              </a:spcBef>
              <a:buFont typeface="Arial" panose="020B0604020202020204" pitchFamily="34" charset="0"/>
              <a:buChar char="•"/>
            </a:pPr>
            <a:r>
              <a:rPr lang="he-IL" sz="2400" dirty="0" err="1">
                <a:latin typeface="Calibri" panose="020F0502020204030204" pitchFamily="34" charset="0"/>
                <a:ea typeface="Calibri" panose="020F0502020204030204" pitchFamily="34" charset="0"/>
                <a:cs typeface="Arial" panose="020B0604020202020204" pitchFamily="34" charset="0"/>
              </a:rPr>
              <a:t>ביומאסה</a:t>
            </a:r>
            <a:r>
              <a:rPr lang="he-IL" sz="2400" dirty="0">
                <a:latin typeface="Calibri" panose="020F0502020204030204" pitchFamily="34" charset="0"/>
                <a:ea typeface="Calibri" panose="020F0502020204030204" pitchFamily="34" charset="0"/>
                <a:cs typeface="Arial" panose="020B0604020202020204" pitchFamily="34" charset="0"/>
              </a:rPr>
              <a:t> גדולה, חומר גלם למגוון תעשיות: תחליף פלסטיק, דלק, נייר, בדים, חומרי אריזה, האבסת בעלי חיים</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זרעים עשירים בשמן, </a:t>
            </a:r>
            <a:r>
              <a:rPr lang="he-IL" sz="2400" dirty="0">
                <a:latin typeface="Calibri" panose="020F0502020204030204" pitchFamily="34" charset="0"/>
                <a:ea typeface="Calibri" panose="020F0502020204030204" pitchFamily="34" charset="0"/>
                <a:cs typeface="Arial" panose="020B0604020202020204" pitchFamily="34" charset="0"/>
              </a:rPr>
              <a:t>משמש למוצרי קוסמטיקה, חומרי סיכה תעשייתיים וכן כדלק מנועי (תחליף בנזין או סולר).</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שמן </a:t>
            </a:r>
            <a:r>
              <a:rPr lang="he-IL" sz="2400" dirty="0" err="1">
                <a:latin typeface="Calibri" panose="020F0502020204030204" pitchFamily="34" charset="0"/>
                <a:ea typeface="Calibri" panose="020F0502020204030204" pitchFamily="34" charset="0"/>
                <a:cs typeface="Arial" panose="020B0604020202020204" pitchFamily="34" charset="0"/>
              </a:rPr>
              <a:t>קינף</a:t>
            </a:r>
            <a:r>
              <a:rPr lang="he-IL" sz="2400" dirty="0">
                <a:latin typeface="Calibri" panose="020F0502020204030204" pitchFamily="34" charset="0"/>
                <a:ea typeface="Calibri" panose="020F0502020204030204" pitchFamily="34" charset="0"/>
                <a:cs typeface="Arial" panose="020B0604020202020204" pitchFamily="34" charset="0"/>
              </a:rPr>
              <a:t> עשיר בחומצות שומן בלתי רווי, חומצה </a:t>
            </a:r>
            <a:r>
              <a:rPr lang="he-IL" sz="2400" dirty="0" err="1">
                <a:latin typeface="Calibri" panose="020F0502020204030204" pitchFamily="34" charset="0"/>
                <a:ea typeface="Calibri" panose="020F0502020204030204" pitchFamily="34" charset="0"/>
                <a:cs typeface="Arial" panose="020B0604020202020204" pitchFamily="34" charset="0"/>
              </a:rPr>
              <a:t>אולאית</a:t>
            </a:r>
            <a:r>
              <a:rPr lang="he-IL" sz="2400" dirty="0">
                <a:latin typeface="Calibri" panose="020F0502020204030204" pitchFamily="34" charset="0"/>
                <a:ea typeface="Calibri" panose="020F0502020204030204" pitchFamily="34" charset="0"/>
                <a:cs typeface="Arial" panose="020B0604020202020204" pitchFamily="34" charset="0"/>
              </a:rPr>
              <a:t>, ועוד</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באפריקה חלקי הצמח משמשים לתרופות עממיות</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צמח הסיבים הנפוץ ביותר בגידולי השדה, מלבד כותנה.</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למדו אותו בעבר בחוות עדן </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771FD162-B2C0-01E1-BEA4-D065D368A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59" y="1766686"/>
            <a:ext cx="2682688" cy="411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7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יערה יפנית </a:t>
            </a:r>
            <a:r>
              <a:rPr lang="en-US" sz="2800" b="1" dirty="0" err="1"/>
              <a:t>Lunicera</a:t>
            </a:r>
            <a:endParaRPr lang="he-IL" sz="2800" b="1" dirty="0"/>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5016758"/>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צמח נוי נפוץ בישראל, אך המיצוי של החומר ממנו נדיר ומבוקש</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השימוש הרפואי הוא בניצנים</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גידול חקלאי מחייב התמקצעות וקשה יחסית, פחות תחרות</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החומר המופק – יקר יחסית, ולכן המאמץ משתלם</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בחומר המופק הינו אנטי דלקתי, משמש גם ברפואה וגם בקוסמטיקה, כדי ממנוע גירוי בתכשירים לעור.</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צמח עיקרי לטיפול </a:t>
            </a:r>
            <a:r>
              <a:rPr lang="he-IL" sz="2400" dirty="0" err="1">
                <a:latin typeface="Calibri" panose="020F0502020204030204" pitchFamily="34" charset="0"/>
                <a:ea typeface="Calibri" panose="020F0502020204030204" pitchFamily="34" charset="0"/>
                <a:cs typeface="Arial" panose="020B0604020202020204" pitchFamily="34" charset="0"/>
              </a:rPr>
              <a:t>בפסוראזיס</a:t>
            </a:r>
            <a:r>
              <a:rPr lang="he-IL" sz="2400" dirty="0">
                <a:latin typeface="Calibri" panose="020F0502020204030204" pitchFamily="34" charset="0"/>
                <a:ea typeface="Calibri" panose="020F0502020204030204" pitchFamily="34" charset="0"/>
                <a:cs typeface="Arial" panose="020B0604020202020204" pitchFamily="34" charset="0"/>
              </a:rPr>
              <a:t>.</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לבליעה ולשימוש חיצוני על העור.</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חברות ישראליות קונות את חומר הגלם בחו"ל.</a:t>
            </a:r>
          </a:p>
          <a:p>
            <a:pPr marL="342900" indent="-342900">
              <a:spcBef>
                <a:spcPts val="1200"/>
              </a:spcBef>
              <a:buFont typeface="Arial" panose="020B0604020202020204" pitchFamily="34" charset="0"/>
              <a:buChar char="•"/>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6DE67A9F-CA9E-0194-21FC-6DE433E9E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27" y="1252592"/>
            <a:ext cx="2867918" cy="19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755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חרצית הגננים </a:t>
            </a:r>
            <a:r>
              <a:rPr lang="en-US" sz="2800" b="1" dirty="0" err="1"/>
              <a:t>Chrisantemum</a:t>
            </a:r>
            <a:endParaRPr lang="he-IL" sz="2800" b="1" dirty="0"/>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3451412" y="1182255"/>
            <a:ext cx="8094043" cy="2400657"/>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צמח פחות נדיר, אך יקר</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משמש למשחות לשיקום עור פגוע, קרם ידיים, קרם תינוקות, קוסמטיקה טיפולית. מתאים לאנשים עם </a:t>
            </a:r>
            <a:r>
              <a:rPr lang="he-IL" sz="2400" dirty="0" err="1">
                <a:latin typeface="Calibri" panose="020F0502020204030204" pitchFamily="34" charset="0"/>
                <a:ea typeface="Calibri" panose="020F0502020204030204" pitchFamily="34" charset="0"/>
                <a:cs typeface="Arial" panose="020B0604020202020204" pitchFamily="34" charset="0"/>
              </a:rPr>
              <a:t>נטיה</a:t>
            </a:r>
            <a:r>
              <a:rPr lang="he-IL" sz="2400" dirty="0">
                <a:latin typeface="Calibri" panose="020F0502020204030204" pitchFamily="34" charset="0"/>
                <a:ea typeface="Calibri" panose="020F0502020204030204" pitchFamily="34" charset="0"/>
                <a:cs typeface="Arial" panose="020B0604020202020204" pitchFamily="34" charset="0"/>
              </a:rPr>
              <a:t> </a:t>
            </a:r>
            <a:r>
              <a:rPr lang="he-IL" sz="2400" dirty="0" err="1">
                <a:latin typeface="Calibri" panose="020F0502020204030204" pitchFamily="34" charset="0"/>
                <a:ea typeface="Calibri" panose="020F0502020204030204" pitchFamily="34" charset="0"/>
                <a:cs typeface="Arial" panose="020B0604020202020204" pitchFamily="34" charset="0"/>
              </a:rPr>
              <a:t>לאקסמה</a:t>
            </a:r>
            <a:endParaRPr lang="he-IL" sz="2400" dirty="0">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קיים </a:t>
            </a:r>
            <a:r>
              <a:rPr lang="he-IL" sz="2400" dirty="0" err="1">
                <a:effectLst/>
                <a:latin typeface="Calibri" panose="020F0502020204030204" pitchFamily="34" charset="0"/>
                <a:ea typeface="Calibri" panose="020F0502020204030204" pitchFamily="34" charset="0"/>
                <a:cs typeface="Arial" panose="020B0604020202020204" pitchFamily="34" charset="0"/>
              </a:rPr>
              <a:t>סנטוז</a:t>
            </a:r>
            <a:r>
              <a:rPr lang="he-IL" sz="2400" dirty="0">
                <a:effectLst/>
                <a:latin typeface="Calibri" panose="020F0502020204030204" pitchFamily="34" charset="0"/>
                <a:ea typeface="Calibri" panose="020F0502020204030204" pitchFamily="34" charset="0"/>
                <a:cs typeface="Arial" panose="020B0604020202020204" pitchFamily="34" charset="0"/>
              </a:rPr>
              <a:t> של החומר הפעיל, ולכן הביקוש לצמח בסימן שאלה</a:t>
            </a:r>
          </a:p>
          <a:p>
            <a:pPr marL="342900" indent="-342900">
              <a:spcBef>
                <a:spcPts val="1200"/>
              </a:spcBef>
              <a:buFont typeface="Arial" panose="020B0604020202020204" pitchFamily="34" charset="0"/>
              <a:buChar char="•"/>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7F5A459D-98E4-C243-944A-EBB690DC8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50" y="1073232"/>
            <a:ext cx="2654070" cy="353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4542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err="1"/>
              <a:t>קלינדולה</a:t>
            </a:r>
            <a:r>
              <a:rPr lang="he-IL" sz="2800" b="1" dirty="0"/>
              <a:t> (ציפורני החתול)</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1508105"/>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צמח זול ונפוץ, קל לגדל</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משמש לקרם ידיים, קרם תינוקות, קוסמטיקה טיפולית</a:t>
            </a:r>
          </a:p>
          <a:p>
            <a:pPr>
              <a:spcBef>
                <a:spcPts val="1200"/>
              </a:spcBef>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D4042114-0FAB-2F12-9044-37A62FF6C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45" y="1057335"/>
            <a:ext cx="2522175" cy="3110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18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הדס</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1508105"/>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חומר יקר</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משמש להפקת שמן אתרי</a:t>
            </a:r>
          </a:p>
          <a:p>
            <a:pPr>
              <a:spcBef>
                <a:spcPts val="1200"/>
              </a:spcBef>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84AA398A-97E4-113F-EE71-D3755AF15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18" y="982309"/>
            <a:ext cx="2286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665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err="1"/>
              <a:t>פלמה</a:t>
            </a:r>
            <a:r>
              <a:rPr lang="he-IL" sz="2800" b="1" dirty="0"/>
              <a:t> רוזה</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2554545"/>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צמח הדומה לעשב לימון</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לא גדל כיום בישראל, אבל ניתן לגדל אותו. דורש ידע רב בגידול</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משמש להפקת שמן אתרי, צריך מתקן לזיקוק השמן.</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משמש לייצור קרם ממריץ לכלי דם או לחסימת קולטני דלקת בעור</a:t>
            </a:r>
          </a:p>
          <a:p>
            <a:pPr>
              <a:spcBef>
                <a:spcPts val="1200"/>
              </a:spcBef>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5122" name="Picture 2" descr="Palmarosa Plant photo , Cymbopogon martinii plant image">
            <a:extLst>
              <a:ext uri="{FF2B5EF4-FFF2-40B4-BE49-F238E27FC236}">
                <a16:creationId xmlns:a16="http://schemas.microsoft.com/office/drawing/2014/main" id="{DEF3A1BE-09B2-316C-65DC-A9DFC2AA6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27" y="1182255"/>
            <a:ext cx="2095500"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6922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טיון דביק</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563418" y="1182255"/>
            <a:ext cx="10982037" cy="2031325"/>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גדל בר בחורף</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יתכן שיש אפשרות ויתרון לגדל בחקלאות, אין מזיקים. נדרשת בדיקה</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משמש נגד אקנה</a:t>
            </a:r>
          </a:p>
          <a:p>
            <a:pPr>
              <a:spcBef>
                <a:spcPts val="1200"/>
              </a:spcBef>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BC042DB1-A329-DA45-8DF2-4639AA367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27" y="856015"/>
            <a:ext cx="238125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542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BCAE75D2-394C-3EE5-207A-6EA0285FA5D6}"/>
              </a:ext>
            </a:extLst>
          </p:cNvPr>
          <p:cNvSpPr txBox="1"/>
          <p:nvPr/>
        </p:nvSpPr>
        <p:spPr>
          <a:xfrm>
            <a:off x="1903440" y="2004291"/>
            <a:ext cx="8469613" cy="2308324"/>
          </a:xfrm>
          <a:prstGeom prst="rect">
            <a:avLst/>
          </a:prstGeom>
          <a:noFill/>
        </p:spPr>
        <p:txBody>
          <a:bodyPr wrap="square" rtlCol="1">
            <a:spAutoFit/>
          </a:bodyPr>
          <a:lstStyle/>
          <a:p>
            <a:pPr algn="ctr" rtl="1">
              <a:lnSpc>
                <a:spcPct val="100000"/>
              </a:lnSpc>
              <a:spcAft>
                <a:spcPts val="1200"/>
              </a:spcAft>
            </a:pPr>
            <a:r>
              <a:rPr lang="he-IL" sz="4800" b="1" dirty="0"/>
              <a:t>א. בחינת גידולים אפשריים לתעשיית הקוסמטיקה,              תוספי תזונה ותוספי מזון </a:t>
            </a:r>
            <a:endParaRPr lang="he-IL" sz="4800" b="1" dirty="0">
              <a:solidFill>
                <a:schemeClr val="tx1"/>
              </a:solidFill>
              <a:effectLst/>
            </a:endParaRPr>
          </a:p>
        </p:txBody>
      </p:sp>
      <p:pic>
        <p:nvPicPr>
          <p:cNvPr id="1026" name="Picture 2" descr="כל התמונות">
            <a:extLst>
              <a:ext uri="{FF2B5EF4-FFF2-40B4-BE49-F238E27FC236}">
                <a16:creationId xmlns:a16="http://schemas.microsoft.com/office/drawing/2014/main" id="{E81675B2-573B-A6A5-C6E9-277EEF2A0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545" y="147205"/>
            <a:ext cx="914977" cy="914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לוגו מועצה אזורית עמק יזרעאל">
            <a:extLst>
              <a:ext uri="{FF2B5EF4-FFF2-40B4-BE49-F238E27FC236}">
                <a16:creationId xmlns:a16="http://schemas.microsoft.com/office/drawing/2014/main" id="{32536FD1-3A54-CB76-46F1-9030262B5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583" y="168564"/>
            <a:ext cx="636626" cy="904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לוגו">
            <a:extLst>
              <a:ext uri="{FF2B5EF4-FFF2-40B4-BE49-F238E27FC236}">
                <a16:creationId xmlns:a16="http://schemas.microsoft.com/office/drawing/2014/main" id="{5FF4ACB7-D047-DBD8-DEC5-BCB9D27C1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59603"/>
            <a:ext cx="1316865" cy="1356470"/>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9BBA66AB-FD91-AD04-A07A-C476BFF6FAC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82006" y="181846"/>
            <a:ext cx="877455" cy="908792"/>
          </a:xfrm>
          <a:prstGeom prst="rect">
            <a:avLst/>
          </a:prstGeom>
        </p:spPr>
      </p:pic>
      <p:grpSp>
        <p:nvGrpSpPr>
          <p:cNvPr id="6" name="קבוצה 5">
            <a:extLst>
              <a:ext uri="{FF2B5EF4-FFF2-40B4-BE49-F238E27FC236}">
                <a16:creationId xmlns:a16="http://schemas.microsoft.com/office/drawing/2014/main" id="{FF29E555-B4A2-62AD-7050-DB0960770F4C}"/>
              </a:ext>
            </a:extLst>
          </p:cNvPr>
          <p:cNvGrpSpPr/>
          <p:nvPr/>
        </p:nvGrpSpPr>
        <p:grpSpPr>
          <a:xfrm>
            <a:off x="121819" y="6180891"/>
            <a:ext cx="2938039" cy="677109"/>
            <a:chOff x="6522619" y="6150015"/>
            <a:chExt cx="2938039" cy="677109"/>
          </a:xfrm>
        </p:grpSpPr>
        <p:pic>
          <p:nvPicPr>
            <p:cNvPr id="7" name="תמונה 6">
              <a:extLst>
                <a:ext uri="{FF2B5EF4-FFF2-40B4-BE49-F238E27FC236}">
                  <a16:creationId xmlns:a16="http://schemas.microsoft.com/office/drawing/2014/main" id="{BE4399C7-5985-7A1C-C745-411917DA31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8" name="תיבת טקסט 7">
              <a:extLst>
                <a:ext uri="{FF2B5EF4-FFF2-40B4-BE49-F238E27FC236}">
                  <a16:creationId xmlns:a16="http://schemas.microsoft.com/office/drawing/2014/main" id="{0A6A5D31-2E0F-4F61-5ECE-AE08CD6028A9}"/>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spTree>
    <p:extLst>
      <p:ext uri="{BB962C8B-B14F-4D97-AF65-F5344CB8AC3E}">
        <p14:creationId xmlns:p14="http://schemas.microsoft.com/office/powerpoint/2010/main" val="34600537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3227294" y="157018"/>
            <a:ext cx="8447471" cy="523220"/>
          </a:xfrm>
          <a:prstGeom prst="rect">
            <a:avLst/>
          </a:prstGeom>
          <a:noFill/>
        </p:spPr>
        <p:txBody>
          <a:bodyPr wrap="square" rtlCol="1">
            <a:spAutoFit/>
          </a:bodyPr>
          <a:lstStyle/>
          <a:p>
            <a:r>
              <a:rPr lang="he-IL" sz="2800" b="1" dirty="0"/>
              <a:t>פרג קליפורניה</a:t>
            </a:r>
          </a:p>
        </p:txBody>
      </p:sp>
      <p:sp>
        <p:nvSpPr>
          <p:cNvPr id="2" name="תיבת טקסט 1">
            <a:extLst>
              <a:ext uri="{FF2B5EF4-FFF2-40B4-BE49-F238E27FC236}">
                <a16:creationId xmlns:a16="http://schemas.microsoft.com/office/drawing/2014/main" id="{2E1AF327-B6F6-4D3C-FADA-79C901205020}"/>
              </a:ext>
            </a:extLst>
          </p:cNvPr>
          <p:cNvSpPr txBox="1"/>
          <p:nvPr/>
        </p:nvSpPr>
        <p:spPr>
          <a:xfrm>
            <a:off x="4652682" y="1182255"/>
            <a:ext cx="6892773" cy="2031325"/>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יקר יחסית</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גדל במהירות ובקלות</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משמש להרגעה וסיוע בשינה</a:t>
            </a:r>
          </a:p>
          <a:p>
            <a:pPr>
              <a:spcBef>
                <a:spcPts val="1200"/>
              </a:spcBef>
            </a:pPr>
            <a:endParaRPr lang="he-IL" sz="2400" dirty="0">
              <a:latin typeface="Calibri" panose="020F0502020204030204" pitchFamily="34" charset="0"/>
              <a:ea typeface="Calibri" panose="020F0502020204030204" pitchFamily="34" charset="0"/>
              <a:cs typeface="Arial" panose="020B0604020202020204" pitchFamily="34" charset="0"/>
            </a:endParaRPr>
          </a:p>
        </p:txBody>
      </p:sp>
      <p:pic>
        <p:nvPicPr>
          <p:cNvPr id="7170" name="Picture 2">
            <a:extLst>
              <a:ext uri="{FF2B5EF4-FFF2-40B4-BE49-F238E27FC236}">
                <a16:creationId xmlns:a16="http://schemas.microsoft.com/office/drawing/2014/main" id="{D4FBC6D7-1234-8B69-321F-52389DBE2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06" y="1077221"/>
            <a:ext cx="3135703" cy="2351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8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תעשיית התרופות / תוספי תזונה</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692727" y="982309"/>
            <a:ext cx="10982037" cy="5139869"/>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u="sng" dirty="0">
                <a:latin typeface="Calibri" panose="020F0502020204030204" pitchFamily="34" charset="0"/>
                <a:ea typeface="Calibri" panose="020F0502020204030204" pitchFamily="34" charset="0"/>
                <a:cs typeface="Arial" panose="020B0604020202020204" pitchFamily="34" charset="0"/>
              </a:rPr>
              <a:t>תרופות</a:t>
            </a:r>
            <a:r>
              <a:rPr lang="he-IL" sz="2400" dirty="0">
                <a:latin typeface="Calibri" panose="020F0502020204030204" pitchFamily="34" charset="0"/>
                <a:ea typeface="Calibri" panose="020F0502020204030204" pitchFamily="34" charset="0"/>
                <a:cs typeface="Arial" panose="020B0604020202020204" pitchFamily="34" charset="0"/>
              </a:rPr>
              <a:t> - ישנם מפעלי תרופות רבים בישראל, שמייצרים תרופות גנריות (ללא פטנט) לשוק המקומי, על בסיס חומרים כימיים מיובאים. תעשיית התרופות אינה צרכן של חומרי גלם מהצומח.</a:t>
            </a:r>
          </a:p>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קנאביס רפואי – תחום שלא מימש את הציפיות.</a:t>
            </a:r>
          </a:p>
          <a:p>
            <a:pPr marL="342900" indent="-342900">
              <a:spcBef>
                <a:spcPts val="1200"/>
              </a:spcBef>
              <a:buFont typeface="Arial" panose="020B0604020202020204" pitchFamily="34" charset="0"/>
              <a:buChar char="•"/>
            </a:pPr>
            <a:r>
              <a:rPr lang="he-IL" sz="2400" u="sng" dirty="0">
                <a:latin typeface="Calibri" panose="020F0502020204030204" pitchFamily="34" charset="0"/>
                <a:ea typeface="Calibri" panose="020F0502020204030204" pitchFamily="34" charset="0"/>
                <a:cs typeface="Arial" panose="020B0604020202020204" pitchFamily="34" charset="0"/>
              </a:rPr>
              <a:t>תוספי תזונה </a:t>
            </a:r>
            <a:r>
              <a:rPr lang="he-IL" sz="2400" dirty="0">
                <a:latin typeface="Calibri" panose="020F0502020204030204" pitchFamily="34" charset="0"/>
                <a:ea typeface="Calibri" panose="020F0502020204030204" pitchFamily="34" charset="0"/>
                <a:cs typeface="Arial" panose="020B0604020202020204" pitchFamily="34" charset="0"/>
              </a:rPr>
              <a:t>- </a:t>
            </a:r>
            <a:r>
              <a:rPr lang="he-IL" sz="2400" b="0" i="0" dirty="0">
                <a:solidFill>
                  <a:srgbClr val="202122"/>
                </a:solidFill>
                <a:effectLst/>
                <a:latin typeface="Arial" panose="020B0604020202020204" pitchFamily="34" charset="0"/>
              </a:rPr>
              <a:t>מוצרים הנמכרים בצורה של כמוסות, טבליות, משקאות או צורות אחרות, </a:t>
            </a:r>
            <a:r>
              <a:rPr lang="he-IL" sz="2400" dirty="0">
                <a:solidFill>
                  <a:srgbClr val="202122"/>
                </a:solidFill>
                <a:latin typeface="Arial" panose="020B0604020202020204" pitchFamily="34" charset="0"/>
              </a:rPr>
              <a:t>המכילים ויטמינים, מינרלים, חומצות אמינו, חומצות שומן, רכיבים צמחיים או רכיבי תזונה אחרים שמטרתם לספק למשתמש חומרים חיוניים החסרים או לא מספיקים בתזונה הרגילה. </a:t>
            </a:r>
          </a:p>
          <a:p>
            <a:pPr marL="342900" indent="-342900">
              <a:spcBef>
                <a:spcPts val="1200"/>
              </a:spcBef>
              <a:buFont typeface="Arial" panose="020B0604020202020204" pitchFamily="34" charset="0"/>
              <a:buChar char="•"/>
            </a:pPr>
            <a:r>
              <a:rPr lang="he-IL" sz="2400" dirty="0">
                <a:solidFill>
                  <a:srgbClr val="202122"/>
                </a:solidFill>
                <a:latin typeface="Arial" panose="020B0604020202020204" pitchFamily="34" charset="0"/>
              </a:rPr>
              <a:t>אינם נחשבים תרופה, אך הפיקוח על ייצורם הדוק. יכולים להיות צרכנים של חומרי גלם מהצומח.</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הקו המפריד בין תוספי תזונה וקוסמטיקה לא תמיד ברור, למשל מוצרים לעור הם גם קוסמטיים וגם בעלי תכונות של ריפוי. חלק מהיצרנים מייצרים קוסמטיקה וגם תוספי תזונה.</a:t>
            </a:r>
            <a:endParaRPr lang="he-IL"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99314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קבוצה 6">
            <a:extLst>
              <a:ext uri="{FF2B5EF4-FFF2-40B4-BE49-F238E27FC236}">
                <a16:creationId xmlns:a16="http://schemas.microsoft.com/office/drawing/2014/main" id="{58FB8CB9-8C49-CA8F-6F5D-D7D47CCA1E05}"/>
              </a:ext>
            </a:extLst>
          </p:cNvPr>
          <p:cNvGrpSpPr/>
          <p:nvPr/>
        </p:nvGrpSpPr>
        <p:grpSpPr>
          <a:xfrm>
            <a:off x="121819" y="6180891"/>
            <a:ext cx="2938039" cy="677109"/>
            <a:chOff x="6522619" y="6150015"/>
            <a:chExt cx="2938039" cy="677109"/>
          </a:xfrm>
        </p:grpSpPr>
        <p:pic>
          <p:nvPicPr>
            <p:cNvPr id="8" name="תמונה 7">
              <a:extLst>
                <a:ext uri="{FF2B5EF4-FFF2-40B4-BE49-F238E27FC236}">
                  <a16:creationId xmlns:a16="http://schemas.microsoft.com/office/drawing/2014/main" id="{E88178B0-7D1D-979B-A09C-F1F8E97F2D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6200000">
              <a:off x="8706595" y="6059528"/>
              <a:ext cx="663575" cy="844550"/>
            </a:xfrm>
            <a:prstGeom prst="rect">
              <a:avLst/>
            </a:prstGeom>
          </p:spPr>
        </p:pic>
        <p:sp>
          <p:nvSpPr>
            <p:cNvPr id="9" name="תיבת טקסט 8">
              <a:extLst>
                <a:ext uri="{FF2B5EF4-FFF2-40B4-BE49-F238E27FC236}">
                  <a16:creationId xmlns:a16="http://schemas.microsoft.com/office/drawing/2014/main" id="{08495B3E-07BF-FEAE-6ACA-2EA0F708A593}"/>
                </a:ext>
              </a:extLst>
            </p:cNvPr>
            <p:cNvSpPr txBox="1"/>
            <p:nvPr/>
          </p:nvSpPr>
          <p:spPr>
            <a:xfrm>
              <a:off x="6522619" y="6150016"/>
              <a:ext cx="2093488" cy="677108"/>
            </a:xfrm>
            <a:prstGeom prst="rect">
              <a:avLst/>
            </a:prstGeom>
            <a:noFill/>
          </p:spPr>
          <p:txBody>
            <a:bodyPr wrap="square" rtlCol="1">
              <a:spAutoFit/>
            </a:bodyPr>
            <a:lstStyle/>
            <a:p>
              <a:r>
                <a:rPr lang="he-IL" sz="1400" b="1" dirty="0">
                  <a:solidFill>
                    <a:schemeClr val="tx1">
                      <a:lumMod val="65000"/>
                      <a:lumOff val="35000"/>
                    </a:schemeClr>
                  </a:solidFill>
                  <a:latin typeface="Gisha" panose="020B0502040204020203" pitchFamily="34" charset="-79"/>
                  <a:cs typeface="Gisha" panose="020B0502040204020203" pitchFamily="34" charset="-79"/>
                </a:rPr>
                <a:t>דר' לירון </a:t>
              </a:r>
              <a:r>
                <a:rPr lang="he-IL" sz="1400" b="1" dirty="0" err="1">
                  <a:solidFill>
                    <a:schemeClr val="tx1">
                      <a:lumMod val="65000"/>
                      <a:lumOff val="35000"/>
                    </a:schemeClr>
                  </a:solidFill>
                  <a:latin typeface="Gisha" panose="020B0502040204020203" pitchFamily="34" charset="-79"/>
                  <a:cs typeface="Gisha" panose="020B0502040204020203" pitchFamily="34" charset="-79"/>
                </a:rPr>
                <a:t>אמדור</a:t>
              </a:r>
              <a:endParaRPr lang="he-IL" sz="1400" b="1" dirty="0">
                <a:solidFill>
                  <a:schemeClr val="tx1">
                    <a:lumMod val="65000"/>
                    <a:lumOff val="35000"/>
                  </a:schemeClr>
                </a:solidFill>
                <a:latin typeface="Gisha" panose="020B0502040204020203" pitchFamily="34" charset="-79"/>
                <a:cs typeface="Gisha" panose="020B0502040204020203" pitchFamily="34" charset="-79"/>
              </a:endParaRPr>
            </a:p>
            <a:p>
              <a:r>
                <a:rPr lang="he-IL" sz="1200" dirty="0">
                  <a:solidFill>
                    <a:schemeClr val="tx1">
                      <a:lumMod val="65000"/>
                      <a:lumOff val="35000"/>
                    </a:schemeClr>
                  </a:solidFill>
                  <a:latin typeface="Gisha" panose="020B0502040204020203" pitchFamily="34" charset="-79"/>
                  <a:cs typeface="Gisha" panose="020B0502040204020203" pitchFamily="34" charset="-79"/>
                </a:rPr>
                <a:t>תכנון-חקלאות-כלכלה-סביבה</a:t>
              </a:r>
            </a:p>
            <a:p>
              <a:r>
                <a:rPr lang="en-US" sz="1200" dirty="0">
                  <a:solidFill>
                    <a:schemeClr val="tx1">
                      <a:lumMod val="65000"/>
                      <a:lumOff val="35000"/>
                    </a:schemeClr>
                  </a:solidFill>
                  <a:latin typeface="Gisha" panose="020B0502040204020203" pitchFamily="34" charset="-79"/>
                  <a:cs typeface="Gisha" panose="020B0502040204020203" pitchFamily="34" charset="-79"/>
                </a:rPr>
                <a:t>amdurliron@gmail.com</a:t>
              </a:r>
              <a:endParaRPr lang="he-IL" sz="1200" dirty="0">
                <a:solidFill>
                  <a:schemeClr val="tx1">
                    <a:lumMod val="65000"/>
                    <a:lumOff val="35000"/>
                  </a:schemeClr>
                </a:solidFill>
                <a:latin typeface="Gisha" panose="020B0502040204020203" pitchFamily="34" charset="-79"/>
                <a:cs typeface="Gisha" panose="020B0502040204020203" pitchFamily="34" charset="-79"/>
              </a:endParaRPr>
            </a:p>
          </p:txBody>
        </p:sp>
      </p:grpSp>
      <p:cxnSp>
        <p:nvCxnSpPr>
          <p:cNvPr id="3" name="מחבר ישר 2">
            <a:extLst>
              <a:ext uri="{FF2B5EF4-FFF2-40B4-BE49-F238E27FC236}">
                <a16:creationId xmlns:a16="http://schemas.microsoft.com/office/drawing/2014/main" id="{6BBB5434-6E8F-2622-379A-4C6A461D2A81}"/>
              </a:ext>
            </a:extLst>
          </p:cNvPr>
          <p:cNvCxnSpPr/>
          <p:nvPr/>
        </p:nvCxnSpPr>
        <p:spPr>
          <a:xfrm>
            <a:off x="286327" y="831273"/>
            <a:ext cx="11480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תיבת טקסט 3">
            <a:extLst>
              <a:ext uri="{FF2B5EF4-FFF2-40B4-BE49-F238E27FC236}">
                <a16:creationId xmlns:a16="http://schemas.microsoft.com/office/drawing/2014/main" id="{8945A36A-44D1-56BE-64C6-C46B022971F1}"/>
              </a:ext>
            </a:extLst>
          </p:cNvPr>
          <p:cNvSpPr txBox="1"/>
          <p:nvPr/>
        </p:nvSpPr>
        <p:spPr>
          <a:xfrm>
            <a:off x="6871855" y="157018"/>
            <a:ext cx="4802909" cy="523220"/>
          </a:xfrm>
          <a:prstGeom prst="rect">
            <a:avLst/>
          </a:prstGeom>
          <a:noFill/>
        </p:spPr>
        <p:txBody>
          <a:bodyPr wrap="square" rtlCol="1">
            <a:spAutoFit/>
          </a:bodyPr>
          <a:lstStyle/>
          <a:p>
            <a:r>
              <a:rPr lang="he-IL" sz="2800" b="1" dirty="0"/>
              <a:t>תעשיית הקוסמטיקה הישראלית</a:t>
            </a:r>
          </a:p>
        </p:txBody>
      </p:sp>
      <p:sp>
        <p:nvSpPr>
          <p:cNvPr id="2" name="תיבת טקסט 1">
            <a:extLst>
              <a:ext uri="{FF2B5EF4-FFF2-40B4-BE49-F238E27FC236}">
                <a16:creationId xmlns:a16="http://schemas.microsoft.com/office/drawing/2014/main" id="{CD553F23-5EFB-6DB8-AAF2-DFCD020354B1}"/>
              </a:ext>
            </a:extLst>
          </p:cNvPr>
          <p:cNvSpPr txBox="1"/>
          <p:nvPr/>
        </p:nvSpPr>
        <p:spPr>
          <a:xfrm>
            <a:off x="563418" y="1182255"/>
            <a:ext cx="10982037" cy="2400657"/>
          </a:xfrm>
          <a:prstGeom prst="rect">
            <a:avLst/>
          </a:prstGeom>
          <a:noFill/>
        </p:spPr>
        <p:txBody>
          <a:bodyPr wrap="square" rtlCol="1">
            <a:spAutoFit/>
          </a:bodyPr>
          <a:lstStyle/>
          <a:p>
            <a:pPr marL="342900" indent="-342900">
              <a:spcBef>
                <a:spcPts val="1200"/>
              </a:spcBef>
              <a:buFont typeface="Arial" panose="020B0604020202020204" pitchFamily="34" charset="0"/>
              <a:buChar char="•"/>
            </a:pPr>
            <a:r>
              <a:rPr lang="he-IL" sz="2400" dirty="0">
                <a:effectLst/>
                <a:latin typeface="Calibri" panose="020F0502020204030204" pitchFamily="34" charset="0"/>
                <a:ea typeface="Calibri" panose="020F0502020204030204" pitchFamily="34" charset="0"/>
                <a:cs typeface="Arial" panose="020B0604020202020204" pitchFamily="34" charset="0"/>
              </a:rPr>
              <a:t>יש מספר קטן של מפעלי קוסמטיקה גדולים בישראל, למשל: "אהבה" או "דר' פישר".</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חלקם אינם מתבססים על צמחים – למשל מפעל "אהבה" המתבסס על מינרלים מים המלח</a:t>
            </a:r>
            <a:endParaRPr lang="he-IL"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אין כיום בישראל מפעל גדול למיצוי שמנים אתריים</a:t>
            </a:r>
          </a:p>
          <a:p>
            <a:pPr marL="342900" indent="-342900">
              <a:spcBef>
                <a:spcPts val="1200"/>
              </a:spcBef>
              <a:buFont typeface="Arial" panose="020B0604020202020204" pitchFamily="34" charset="0"/>
              <a:buChar char="•"/>
            </a:pPr>
            <a:r>
              <a:rPr lang="he-IL" sz="2400" dirty="0">
                <a:latin typeface="Calibri" panose="020F0502020204030204" pitchFamily="34" charset="0"/>
                <a:ea typeface="Calibri" panose="020F0502020204030204" pitchFamily="34" charset="0"/>
                <a:cs typeface="Arial" panose="020B0604020202020204" pitchFamily="34" charset="0"/>
              </a:rPr>
              <a:t>יש מספר גדול של עסקים משפחתיים קטנים במרחב הכפרי, המייצרים מוצרי קוסמטיקה ותוספי תזונה מצמחים, ומוכרים אותם במשק, כחלק מתיירות כפרית</a:t>
            </a:r>
          </a:p>
        </p:txBody>
      </p:sp>
    </p:spTree>
    <p:extLst>
      <p:ext uri="{BB962C8B-B14F-4D97-AF65-F5344CB8AC3E}">
        <p14:creationId xmlns:p14="http://schemas.microsoft.com/office/powerpoint/2010/main" val="2268870062"/>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5368</TotalTime>
  <Words>5909</Words>
  <Application>Microsoft Office PowerPoint</Application>
  <PresentationFormat>מסך רחב</PresentationFormat>
  <Paragraphs>981</Paragraphs>
  <Slides>70</Slides>
  <Notes>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70</vt:i4>
      </vt:variant>
    </vt:vector>
  </HeadingPairs>
  <TitlesOfParts>
    <vt:vector size="77" baseType="lpstr">
      <vt:lpstr>Arial</vt:lpstr>
      <vt:lpstr>Calibri</vt:lpstr>
      <vt:lpstr>Calibri Light</vt:lpstr>
      <vt:lpstr>Gisha</vt:lpstr>
      <vt:lpstr>Open Sans</vt:lpstr>
      <vt:lpstr>Wingdings</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Liron Amdur</dc:creator>
  <cp:lastModifiedBy>עדי נצר</cp:lastModifiedBy>
  <cp:revision>766</cp:revision>
  <dcterms:created xsi:type="dcterms:W3CDTF">2023-03-26T13:48:11Z</dcterms:created>
  <dcterms:modified xsi:type="dcterms:W3CDTF">2024-01-02T11:10:04Z</dcterms:modified>
</cp:coreProperties>
</file>