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0"/>
  </p:notesMasterIdLst>
  <p:sldIdLst>
    <p:sldId id="256" r:id="rId2"/>
    <p:sldId id="487" r:id="rId3"/>
    <p:sldId id="491" r:id="rId4"/>
    <p:sldId id="281" r:id="rId5"/>
    <p:sldId id="591" r:id="rId6"/>
    <p:sldId id="258" r:id="rId7"/>
    <p:sldId id="275" r:id="rId8"/>
    <p:sldId id="507" r:id="rId9"/>
    <p:sldId id="560" r:id="rId10"/>
    <p:sldId id="500" r:id="rId11"/>
    <p:sldId id="567" r:id="rId12"/>
    <p:sldId id="563" r:id="rId13"/>
    <p:sldId id="564" r:id="rId14"/>
    <p:sldId id="566" r:id="rId15"/>
    <p:sldId id="597" r:id="rId16"/>
    <p:sldId id="476" r:id="rId17"/>
    <p:sldId id="565" r:id="rId18"/>
    <p:sldId id="603" r:id="rId19"/>
    <p:sldId id="561" r:id="rId20"/>
    <p:sldId id="601" r:id="rId21"/>
    <p:sldId id="602" r:id="rId22"/>
    <p:sldId id="264" r:id="rId23"/>
    <p:sldId id="504" r:id="rId24"/>
    <p:sldId id="599" r:id="rId25"/>
    <p:sldId id="289" r:id="rId26"/>
    <p:sldId id="291" r:id="rId27"/>
    <p:sldId id="568" r:id="rId28"/>
    <p:sldId id="502" r:id="rId29"/>
    <p:sldId id="589" r:id="rId30"/>
    <p:sldId id="574" r:id="rId31"/>
    <p:sldId id="575" r:id="rId32"/>
    <p:sldId id="495" r:id="rId33"/>
    <p:sldId id="584" r:id="rId34"/>
    <p:sldId id="585" r:id="rId35"/>
    <p:sldId id="609" r:id="rId36"/>
    <p:sldId id="503" r:id="rId37"/>
    <p:sldId id="586" r:id="rId38"/>
    <p:sldId id="587" r:id="rId39"/>
    <p:sldId id="595" r:id="rId40"/>
    <p:sldId id="594" r:id="rId41"/>
    <p:sldId id="571" r:id="rId42"/>
    <p:sldId id="577" r:id="rId43"/>
    <p:sldId id="600" r:id="rId44"/>
    <p:sldId id="582" r:id="rId45"/>
    <p:sldId id="569" r:id="rId46"/>
    <p:sldId id="579" r:id="rId47"/>
    <p:sldId id="570" r:id="rId48"/>
    <p:sldId id="580" r:id="rId49"/>
    <p:sldId id="596" r:id="rId50"/>
    <p:sldId id="598" r:id="rId51"/>
    <p:sldId id="492" r:id="rId52"/>
    <p:sldId id="482" r:id="rId53"/>
    <p:sldId id="588" r:id="rId54"/>
    <p:sldId id="499" r:id="rId55"/>
    <p:sldId id="592" r:id="rId56"/>
    <p:sldId id="593" r:id="rId57"/>
    <p:sldId id="494" r:id="rId58"/>
    <p:sldId id="590" r:id="rId59"/>
    <p:sldId id="501" r:id="rId60"/>
    <p:sldId id="573" r:id="rId61"/>
    <p:sldId id="605" r:id="rId62"/>
    <p:sldId id="606" r:id="rId63"/>
    <p:sldId id="604" r:id="rId64"/>
    <p:sldId id="506" r:id="rId65"/>
    <p:sldId id="505" r:id="rId66"/>
    <p:sldId id="607" r:id="rId67"/>
    <p:sldId id="461" r:id="rId68"/>
    <p:sldId id="551" r:id="rId69"/>
    <p:sldId id="552" r:id="rId70"/>
    <p:sldId id="557" r:id="rId71"/>
    <p:sldId id="510" r:id="rId72"/>
    <p:sldId id="509" r:id="rId73"/>
    <p:sldId id="583" r:id="rId74"/>
    <p:sldId id="511" r:id="rId75"/>
    <p:sldId id="512" r:id="rId76"/>
    <p:sldId id="514" r:id="rId77"/>
    <p:sldId id="513" r:id="rId78"/>
    <p:sldId id="553" r:id="rId79"/>
    <p:sldId id="554" r:id="rId80"/>
    <p:sldId id="559" r:id="rId81"/>
    <p:sldId id="556" r:id="rId82"/>
    <p:sldId id="555" r:id="rId83"/>
    <p:sldId id="515" r:id="rId84"/>
    <p:sldId id="516" r:id="rId85"/>
    <p:sldId id="518" r:id="rId86"/>
    <p:sldId id="517" r:id="rId87"/>
    <p:sldId id="519" r:id="rId88"/>
    <p:sldId id="520" r:id="rId89"/>
    <p:sldId id="522" r:id="rId90"/>
    <p:sldId id="521" r:id="rId91"/>
    <p:sldId id="527" r:id="rId92"/>
    <p:sldId id="528" r:id="rId93"/>
    <p:sldId id="530" r:id="rId94"/>
    <p:sldId id="529" r:id="rId95"/>
    <p:sldId id="531" r:id="rId96"/>
    <p:sldId id="532" r:id="rId97"/>
    <p:sldId id="534" r:id="rId98"/>
    <p:sldId id="533" r:id="rId99"/>
    <p:sldId id="535" r:id="rId100"/>
    <p:sldId id="536" r:id="rId101"/>
    <p:sldId id="538" r:id="rId102"/>
    <p:sldId id="537" r:id="rId103"/>
    <p:sldId id="539" r:id="rId104"/>
    <p:sldId id="540" r:id="rId105"/>
    <p:sldId id="542" r:id="rId106"/>
    <p:sldId id="541" r:id="rId107"/>
    <p:sldId id="543" r:id="rId108"/>
    <p:sldId id="608" r:id="rId109"/>
    <p:sldId id="544" r:id="rId110"/>
    <p:sldId id="546" r:id="rId111"/>
    <p:sldId id="545" r:id="rId112"/>
    <p:sldId id="581" r:id="rId113"/>
    <p:sldId id="547" r:id="rId114"/>
    <p:sldId id="548" r:id="rId115"/>
    <p:sldId id="550" r:id="rId116"/>
    <p:sldId id="549" r:id="rId117"/>
    <p:sldId id="484" r:id="rId118"/>
    <p:sldId id="572" r:id="rId119"/>
  </p:sldIdLst>
  <p:sldSz cx="12192000" cy="6858000"/>
  <p:notesSz cx="6884988" cy="1001871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39FA5F78-C563-4B63-A7B7-542E718B674A}">
          <p14:sldIdLst>
            <p14:sldId id="256"/>
            <p14:sldId id="487"/>
            <p14:sldId id="491"/>
            <p14:sldId id="281"/>
            <p14:sldId id="591"/>
            <p14:sldId id="258"/>
            <p14:sldId id="275"/>
            <p14:sldId id="507"/>
            <p14:sldId id="560"/>
            <p14:sldId id="500"/>
            <p14:sldId id="567"/>
            <p14:sldId id="563"/>
            <p14:sldId id="564"/>
            <p14:sldId id="566"/>
            <p14:sldId id="597"/>
            <p14:sldId id="476"/>
            <p14:sldId id="565"/>
            <p14:sldId id="603"/>
            <p14:sldId id="561"/>
            <p14:sldId id="601"/>
            <p14:sldId id="602"/>
            <p14:sldId id="264"/>
            <p14:sldId id="504"/>
            <p14:sldId id="599"/>
            <p14:sldId id="289"/>
            <p14:sldId id="291"/>
            <p14:sldId id="568"/>
            <p14:sldId id="502"/>
            <p14:sldId id="589"/>
            <p14:sldId id="574"/>
            <p14:sldId id="575"/>
            <p14:sldId id="495"/>
            <p14:sldId id="584"/>
            <p14:sldId id="585"/>
            <p14:sldId id="609"/>
            <p14:sldId id="503"/>
            <p14:sldId id="586"/>
            <p14:sldId id="587"/>
            <p14:sldId id="595"/>
            <p14:sldId id="594"/>
            <p14:sldId id="571"/>
            <p14:sldId id="577"/>
            <p14:sldId id="600"/>
            <p14:sldId id="582"/>
            <p14:sldId id="569"/>
            <p14:sldId id="579"/>
            <p14:sldId id="570"/>
            <p14:sldId id="580"/>
            <p14:sldId id="596"/>
            <p14:sldId id="598"/>
            <p14:sldId id="492"/>
            <p14:sldId id="482"/>
            <p14:sldId id="588"/>
            <p14:sldId id="499"/>
            <p14:sldId id="592"/>
            <p14:sldId id="593"/>
            <p14:sldId id="494"/>
            <p14:sldId id="590"/>
            <p14:sldId id="501"/>
            <p14:sldId id="573"/>
            <p14:sldId id="605"/>
            <p14:sldId id="606"/>
            <p14:sldId id="604"/>
            <p14:sldId id="506"/>
          </p14:sldIdLst>
        </p14:section>
        <p14:section name="חיטה" id="{99F207E2-73DF-48B6-BCA2-7A559F54F7AE}">
          <p14:sldIdLst>
            <p14:sldId id="505"/>
            <p14:sldId id="607"/>
            <p14:sldId id="461"/>
            <p14:sldId id="551"/>
            <p14:sldId id="552"/>
            <p14:sldId id="557"/>
            <p14:sldId id="510"/>
            <p14:sldId id="509"/>
            <p14:sldId id="583"/>
          </p14:sldIdLst>
        </p14:section>
        <p14:section name="אפונה" id="{35EAE7CE-F169-4E4A-8A49-4854E923665F}">
          <p14:sldIdLst>
            <p14:sldId id="511"/>
            <p14:sldId id="512"/>
            <p14:sldId id="514"/>
            <p14:sldId id="513"/>
          </p14:sldIdLst>
        </p14:section>
        <p14:section name="חימצה" id="{3F96F07D-7B69-49C7-BF5C-4F39D566E9B7}">
          <p14:sldIdLst>
            <p14:sldId id="553"/>
            <p14:sldId id="554"/>
            <p14:sldId id="559"/>
            <p14:sldId id="556"/>
            <p14:sldId id="555"/>
          </p14:sldIdLst>
        </p14:section>
        <p14:section name="תירס" id="{1C399C7D-4A1D-4EAB-9953-52BA9FC27F33}">
          <p14:sldIdLst>
            <p14:sldId id="515"/>
            <p14:sldId id="516"/>
            <p14:sldId id="518"/>
            <p14:sldId id="517"/>
          </p14:sldIdLst>
        </p14:section>
        <p14:section name="אבטיח" id="{F0A36CE6-BA6A-4151-B28F-E02F200FF002}">
          <p14:sldIdLst>
            <p14:sldId id="519"/>
            <p14:sldId id="520"/>
            <p14:sldId id="522"/>
            <p14:sldId id="521"/>
          </p14:sldIdLst>
        </p14:section>
        <p14:section name="בצל" id="{D3187CCE-0974-42D1-8CCD-45494E489AD7}">
          <p14:sldIdLst>
            <p14:sldId id="527"/>
            <p14:sldId id="528"/>
            <p14:sldId id="530"/>
            <p14:sldId id="529"/>
          </p14:sldIdLst>
        </p14:section>
        <p14:section name="עגבניות תעשיה" id="{3009DC51-6B41-4621-80C3-815B863B21D4}">
          <p14:sldIdLst>
            <p14:sldId id="531"/>
            <p14:sldId id="532"/>
            <p14:sldId id="534"/>
            <p14:sldId id="533"/>
          </p14:sldIdLst>
        </p14:section>
        <p14:section name="זית שמן ומאכל" id="{899D7EA2-C012-41FC-BDBE-AB750A61E3F0}">
          <p14:sldIdLst>
            <p14:sldId id="535"/>
            <p14:sldId id="536"/>
            <p14:sldId id="538"/>
            <p14:sldId id="537"/>
          </p14:sldIdLst>
        </p14:section>
        <p14:section name="שקד" id="{0E9DFB53-B7B5-4876-B7A6-BA93105673A8}">
          <p14:sldIdLst>
            <p14:sldId id="539"/>
            <p14:sldId id="540"/>
            <p14:sldId id="542"/>
            <p14:sldId id="541"/>
          </p14:sldIdLst>
        </p14:section>
        <p14:section name="אבוקדו" id="{72F8992B-8A64-455D-B1C5-EB79ECB7B0AC}">
          <p14:sldIdLst>
            <p14:sldId id="543"/>
            <p14:sldId id="608"/>
            <p14:sldId id="544"/>
            <p14:sldId id="546"/>
            <p14:sldId id="545"/>
            <p14:sldId id="581"/>
          </p14:sldIdLst>
        </p14:section>
        <p14:section name="ענבי יין ומאכל" id="{C26D39C2-9144-4CF8-BBCE-ACBB6BB8EE36}">
          <p14:sldIdLst>
            <p14:sldId id="547"/>
            <p14:sldId id="548"/>
            <p14:sldId id="550"/>
            <p14:sldId id="549"/>
            <p14:sldId id="484"/>
            <p14:sldId id="5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a:srgbClr val="F4B183"/>
    <a:srgbClr val="92D050"/>
    <a:srgbClr val="7F7F7F"/>
    <a:srgbClr val="008000"/>
    <a:srgbClr val="FFD966"/>
    <a:srgbClr val="548235"/>
    <a:srgbClr val="EBF1E9"/>
    <a:srgbClr val="FFFFFF"/>
    <a:srgbClr val="92D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1511;&#1489;&#1510;&#1497;&#1501;\&#1514;&#1499;&#1504;&#1497;&#1514;%20&#1488;&#1489;%20&#1500;&#1495;&#1511;&#1500;&#1488;&#1493;&#1514;%20&#1506;&#1502;&#1511;%20&#1497;&#1494;&#1512;&#1506;&#1488;&#1500;\&#1505;&#1511;&#1512;%20&#1502;&#1510;&#1489;%20&#1511;&#1497;&#1497;&#1501;\&#1502;&#1497;&#1508;&#1493;&#1497;\&#1506;&#1502;&#1511;%20&#1497;&#1494;&#1512;&#1506;&#1488;&#1500;%2012.4.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1511;&#1489;&#1510;&#1497;&#1501;\&#1514;&#1499;&#1504;&#1497;&#1514;%20&#1488;&#1489;%20&#1500;&#1495;&#1511;&#1500;&#1488;&#1493;&#1514;%20&#1506;&#1502;&#1511;%20&#1497;&#1494;&#1512;&#1506;&#1488;&#1500;\&#1505;&#1511;&#1512;%20&#1502;&#1510;&#1489;%20&#1511;&#1497;&#1497;&#1501;\&#1502;&#1497;&#1508;&#1493;&#1497;\&#1502;&#1490;&#1497;&#1491;&#1493;%2012.4.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1511;&#1489;&#1510;&#1497;&#1501;\1&#1499;&#1500;&#1500;&#1497;\&#1513;&#1499;&#1489;&#1493;&#1514;%20&#1495;&#1511;&#1500;&#1488;&#1493;&#1514;\&#1490;&#1497;&#1500;&#1497;&#1493;&#1503;%20&#1504;&#1514;&#1493;&#1504;&#1497;&#1501;%20&#1502;&#1500;&#1488;%20&#1492;&#1495;&#1511;&#1500;&#1488;&#1493;&#1514;%20&#1489;&#1497;&#1513;&#1512;&#1488;&#1500;%20&#1497;&#1504;&#1493;&#1488;&#1512;%202021.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1511;&#1489;&#1510;&#1497;&#1501;\&#1514;&#1499;&#1504;&#1497;&#1514;%20&#1488;&#1489;%20&#1500;&#1495;&#1511;&#1500;&#1488;&#1493;&#1514;%20&#1506;&#1502;&#1511;%20&#1497;&#1494;&#1512;&#1506;&#1488;&#1500;\&#1505;&#1511;&#1512;%20&#1502;&#1510;&#1489;%20&#1511;&#1497;&#1497;&#1501;\&#1502;&#1497;&#1508;&#1493;&#1497;\&#1506;&#1502;&#1511;%20&#1497;&#1494;&#1512;&#1506;&#1488;&#1500;%2012.4.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1511;&#1489;&#1510;&#1497;&#1501;\&#1514;&#1499;&#1504;&#1497;&#1514;%20&#1488;&#1489;%20&#1500;&#1495;&#1511;&#1500;&#1488;&#1493;&#1514;%20&#1506;&#1502;&#1511;%20&#1497;&#1494;&#1512;&#1506;&#1488;&#1500;\&#1505;&#1511;&#1512;%20&#1502;&#1510;&#1489;%20&#1511;&#1497;&#1497;&#1501;\&#1502;&#1497;&#1508;&#1493;&#1497;\&#1502;&#1490;&#1497;&#1491;&#1493;%2012.4.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1511;&#1489;&#1510;&#1497;&#1501;\1&#1499;&#1500;&#1500;&#1497;\&#1513;&#1499;&#1489;&#1493;&#1514;%20&#1495;&#1511;&#1500;&#1488;&#1493;&#1514;\&#1490;&#1497;&#1500;&#1497;&#1493;&#1503;%20&#1504;&#1514;&#1493;&#1504;&#1497;&#1501;%20&#1502;&#1500;&#1488;%20&#1492;&#1495;&#1511;&#1500;&#1488;&#1493;&#1514;%20&#1489;&#1497;&#1513;&#1512;&#1488;&#1500;%20&#1497;&#1504;&#1493;&#1488;&#1512;%202021.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esktop\&#1511;&#1489;&#1510;&#1497;&#1501;\&#1499;&#1493;&#1500;&#1500;&#1504;&#1497;&#1493;&#1514;%20&#1500;&#1502;&#1493;&#1506;&#1510;&#1493;&#1514;%20&#1488;&#1494;&#1493;&#1512;&#1497;&#1493;&#1514;\&#1508;&#1512;&#1511;%20&#1495;&#1511;&#1500;&#1488;&#1497;%20&#1506;&#1502;&#1511;%20&#1492;&#1502;&#1506;&#1497;&#1497;&#1504;&#1493;&#1514;\&#1495;&#1511;&#1500;&#1488;&#1493;&#1514;\&#1514;&#1499;&#1504;&#1493;&#1503;\&#1505;&#1511;&#1512;%20&#1502;&#1510;&#1489;%20&#1511;&#1497;&#1497;&#1501;\&#1506;&#1497;&#1489;&#1493;&#1491;%20&#1504;&#1514;&#1493;&#1504;&#1497;&#1501;\&#1496;&#1489;&#1500;&#1514;_&#1490;&#1497;&#1491;&#1493;&#1500;&#1497;&#1501;_&#1495;&#1511;&#1500;&#1488;&#1497;&#1497;&#1501;_-_&#1506;&#1502;&#1511;_&#1492;&#1502;&#1506;&#1497;&#1497;&#1504;&#1493;&#1514;06112018.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e-IL" b="1" dirty="0">
                <a:solidFill>
                  <a:schemeClr val="tx1"/>
                </a:solidFill>
              </a:rPr>
              <a:t>ענפים חקלאיים במוא"ז עמק יזרעאל</a:t>
            </a:r>
          </a:p>
        </c:rich>
      </c:tx>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e-IL"/>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F6DF-4FBA-B08B-026E3DA836E9}"/>
              </c:ext>
            </c:extLst>
          </c:dPt>
          <c:dPt>
            <c:idx val="1"/>
            <c:bubble3D val="0"/>
            <c:spPr>
              <a:solidFill>
                <a:srgbClr val="008000"/>
              </a:solidFill>
              <a:ln w="19050">
                <a:solidFill>
                  <a:schemeClr val="lt1"/>
                </a:solidFill>
              </a:ln>
              <a:effectLst/>
            </c:spPr>
            <c:extLst>
              <c:ext xmlns:c16="http://schemas.microsoft.com/office/drawing/2014/chart" uri="{C3380CC4-5D6E-409C-BE32-E72D297353CC}">
                <c16:uniqueId val="{00000003-F6DF-4FBA-B08B-026E3DA836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DF-4FBA-B08B-026E3DA836E9}"/>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6DF-4FBA-B08B-026E3DA836E9}"/>
              </c:ext>
            </c:extLst>
          </c:dPt>
          <c:dPt>
            <c:idx val="4"/>
            <c:bubble3D val="0"/>
            <c:spPr>
              <a:solidFill>
                <a:srgbClr val="FF00FF"/>
              </a:solidFill>
              <a:ln w="19050">
                <a:solidFill>
                  <a:schemeClr val="lt1"/>
                </a:solidFill>
              </a:ln>
              <a:effectLst/>
            </c:spPr>
            <c:extLst>
              <c:ext xmlns:c16="http://schemas.microsoft.com/office/drawing/2014/chart" uri="{C3380CC4-5D6E-409C-BE32-E72D297353CC}">
                <c16:uniqueId val="{00000009-F6DF-4FBA-B08B-026E3DA836E9}"/>
              </c:ext>
            </c:extLst>
          </c:dPt>
          <c:dLbls>
            <c:dLbl>
              <c:idx val="1"/>
              <c:layout>
                <c:manualLayout>
                  <c:x val="0.12762221777052576"/>
                  <c:y val="0.1855281658207100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e-IL"/>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DF-4FBA-B08B-026E3DA836E9}"/>
                </c:ext>
              </c:extLst>
            </c:dLbl>
            <c:dLbl>
              <c:idx val="2"/>
              <c:delete val="1"/>
              <c:extLst>
                <c:ext xmlns:c15="http://schemas.microsoft.com/office/drawing/2012/chart" uri="{CE6537A1-D6FC-4f65-9D91-7224C49458BB}"/>
                <c:ext xmlns:c16="http://schemas.microsoft.com/office/drawing/2014/chart" uri="{C3380CC4-5D6E-409C-BE32-E72D297353CC}">
                  <c16:uniqueId val="{00000005-F6DF-4FBA-B08B-026E3DA836E9}"/>
                </c:ext>
              </c:extLst>
            </c:dLbl>
            <c:dLbl>
              <c:idx val="3"/>
              <c:layout>
                <c:manualLayout>
                  <c:x val="-0.12770222362238234"/>
                  <c:y val="3.4226858116528799E-2"/>
                </c:manualLayout>
              </c:layout>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6DF-4FBA-B08B-026E3DA836E9}"/>
                </c:ext>
              </c:extLst>
            </c:dLbl>
            <c:dLbl>
              <c:idx val="4"/>
              <c:layout>
                <c:manualLayout>
                  <c:x val="0.33394962203538053"/>
                  <c:y val="7.936561666927920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6DF-4FBA-B08B-026E3DA836E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גרף!$Q$19:$Q$23</c:f>
              <c:strCache>
                <c:ptCount val="5"/>
                <c:pt idx="0">
                  <c:v>גד"ש וירקות בשטח פתוח</c:v>
                </c:pt>
                <c:pt idx="1">
                  <c:v>מטעים והדרים בשטח פתוח</c:v>
                </c:pt>
                <c:pt idx="2">
                  <c:v>מטעים והדרים בכיסוי</c:v>
                </c:pt>
                <c:pt idx="3">
                  <c:v>ירקות בכיסוי</c:v>
                </c:pt>
                <c:pt idx="4">
                  <c:v>צמחי נוי ופרחים בשטח פתוח ובכיסוי</c:v>
                </c:pt>
              </c:strCache>
            </c:strRef>
          </c:cat>
          <c:val>
            <c:numRef>
              <c:f>גרף!$R$19:$R$23</c:f>
              <c:numCache>
                <c:formatCode>#,##0</c:formatCode>
                <c:ptCount val="5"/>
                <c:pt idx="0">
                  <c:v>163472.19288099988</c:v>
                </c:pt>
                <c:pt idx="1">
                  <c:v>28849.571796999993</c:v>
                </c:pt>
                <c:pt idx="2">
                  <c:v>25.452824</c:v>
                </c:pt>
                <c:pt idx="3">
                  <c:v>1033.7655700000003</c:v>
                </c:pt>
                <c:pt idx="4">
                  <c:v>4404.3382619999993</c:v>
                </c:pt>
              </c:numCache>
            </c:numRef>
          </c:val>
          <c:extLst>
            <c:ext xmlns:c16="http://schemas.microsoft.com/office/drawing/2014/chart" uri="{C3380CC4-5D6E-409C-BE32-E72D297353CC}">
              <c16:uniqueId val="{0000000A-F6DF-4FBA-B08B-026E3DA836E9}"/>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e-IL" b="1" dirty="0">
                <a:solidFill>
                  <a:schemeClr val="tx1"/>
                </a:solidFill>
              </a:rPr>
              <a:t>ענפים חקלאיים במוא"ז מגידו</a:t>
            </a:r>
          </a:p>
        </c:rich>
      </c:tx>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e-IL"/>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2542-457B-AF47-21FD044E8088}"/>
              </c:ext>
            </c:extLst>
          </c:dPt>
          <c:dPt>
            <c:idx val="1"/>
            <c:bubble3D val="0"/>
            <c:spPr>
              <a:solidFill>
                <a:srgbClr val="008000"/>
              </a:solidFill>
              <a:ln w="19050">
                <a:solidFill>
                  <a:schemeClr val="lt1"/>
                </a:solidFill>
              </a:ln>
              <a:effectLst/>
            </c:spPr>
            <c:extLst>
              <c:ext xmlns:c16="http://schemas.microsoft.com/office/drawing/2014/chart" uri="{C3380CC4-5D6E-409C-BE32-E72D297353CC}">
                <c16:uniqueId val="{00000003-2542-457B-AF47-21FD044E80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42-457B-AF47-21FD044E80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42-457B-AF47-21FD044E8088}"/>
              </c:ext>
            </c:extLst>
          </c:dPt>
          <c:dPt>
            <c:idx val="4"/>
            <c:bubble3D val="0"/>
            <c:spPr>
              <a:solidFill>
                <a:srgbClr val="FF00FF"/>
              </a:solidFill>
              <a:ln w="19050">
                <a:solidFill>
                  <a:schemeClr val="lt1"/>
                </a:solidFill>
              </a:ln>
              <a:effectLst/>
            </c:spPr>
            <c:extLst>
              <c:ext xmlns:c16="http://schemas.microsoft.com/office/drawing/2014/chart" uri="{C3380CC4-5D6E-409C-BE32-E72D297353CC}">
                <c16:uniqueId val="{00000009-2542-457B-AF47-21FD044E8088}"/>
              </c:ext>
            </c:extLst>
          </c:dPt>
          <c:dLbls>
            <c:dLbl>
              <c:idx val="1"/>
              <c:layout>
                <c:manualLayout>
                  <c:x val="0.14948885971630393"/>
                  <c:y val="0.20276351833866976"/>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e-IL"/>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42-457B-AF47-21FD044E8088}"/>
                </c:ext>
              </c:extLst>
            </c:dLbl>
            <c:dLbl>
              <c:idx val="2"/>
              <c:delete val="1"/>
              <c:extLst>
                <c:ext xmlns:c15="http://schemas.microsoft.com/office/drawing/2012/chart" uri="{CE6537A1-D6FC-4f65-9D91-7224C49458BB}"/>
                <c:ext xmlns:c16="http://schemas.microsoft.com/office/drawing/2014/chart" uri="{C3380CC4-5D6E-409C-BE32-E72D297353CC}">
                  <c16:uniqueId val="{00000005-2542-457B-AF47-21FD044E8088}"/>
                </c:ext>
              </c:extLst>
            </c:dLbl>
            <c:dLbl>
              <c:idx val="3"/>
              <c:delete val="1"/>
              <c:extLst>
                <c:ext xmlns:c15="http://schemas.microsoft.com/office/drawing/2012/chart" uri="{CE6537A1-D6FC-4f65-9D91-7224C49458BB}"/>
                <c:ext xmlns:c16="http://schemas.microsoft.com/office/drawing/2014/chart" uri="{C3380CC4-5D6E-409C-BE32-E72D297353CC}">
                  <c16:uniqueId val="{00000007-2542-457B-AF47-21FD044E8088}"/>
                </c:ext>
              </c:extLst>
            </c:dLbl>
            <c:dLbl>
              <c:idx val="4"/>
              <c:layout>
                <c:manualLayout>
                  <c:x val="0.2439334943384546"/>
                  <c:y val="0.10329409560120578"/>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542-457B-AF47-21FD044E80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גרף!$Q$15:$Q$19</c:f>
              <c:strCache>
                <c:ptCount val="5"/>
                <c:pt idx="0">
                  <c:v>גד"ש וירקות בשטח פתוח</c:v>
                </c:pt>
                <c:pt idx="1">
                  <c:v>הדרים ומטעים בשטח פתוח</c:v>
                </c:pt>
                <c:pt idx="2">
                  <c:v>מטעים והדרים בכיסוי</c:v>
                </c:pt>
                <c:pt idx="3">
                  <c:v>ירקות בכיסוי</c:v>
                </c:pt>
                <c:pt idx="4">
                  <c:v>צמחי נוי ופרחים בשטח פתוח ובכיסוי</c:v>
                </c:pt>
              </c:strCache>
            </c:strRef>
          </c:cat>
          <c:val>
            <c:numRef>
              <c:f>גרף!$R$15:$R$19</c:f>
              <c:numCache>
                <c:formatCode>#,##0</c:formatCode>
                <c:ptCount val="5"/>
                <c:pt idx="0">
                  <c:v>72122.385197999989</c:v>
                </c:pt>
                <c:pt idx="1">
                  <c:v>19022.217788000002</c:v>
                </c:pt>
                <c:pt idx="2">
                  <c:v>44.295617</c:v>
                </c:pt>
                <c:pt idx="3">
                  <c:v>61.776286999999996</c:v>
                </c:pt>
                <c:pt idx="4">
                  <c:v>844.69392899999991</c:v>
                </c:pt>
              </c:numCache>
            </c:numRef>
          </c:val>
          <c:extLst>
            <c:ext xmlns:c16="http://schemas.microsoft.com/office/drawing/2014/chart" uri="{C3380CC4-5D6E-409C-BE32-E72D297353CC}">
              <c16:uniqueId val="{0000000A-2542-457B-AF47-21FD044E8088}"/>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ענפי החקלאות בישראל</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pieChart>
        <c:varyColors val="1"/>
        <c:dLbls>
          <c:showLegendKey val="0"/>
          <c:showVal val="0"/>
          <c:showCatName val="0"/>
          <c:showSerName val="0"/>
          <c:showPercent val="0"/>
          <c:showBubbleSize val="0"/>
          <c:showLeaderLines val="0"/>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e-IL" b="1" dirty="0">
                <a:solidFill>
                  <a:schemeClr val="tx1"/>
                </a:solidFill>
              </a:rPr>
              <a:t>ענפים חקלאיים במוא"ז עמק יזרעאל</a:t>
            </a:r>
          </a:p>
        </c:rich>
      </c:tx>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e-IL"/>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F6DF-4FBA-B08B-026E3DA836E9}"/>
              </c:ext>
            </c:extLst>
          </c:dPt>
          <c:dPt>
            <c:idx val="1"/>
            <c:bubble3D val="0"/>
            <c:spPr>
              <a:solidFill>
                <a:srgbClr val="008000"/>
              </a:solidFill>
              <a:ln w="19050">
                <a:solidFill>
                  <a:schemeClr val="lt1"/>
                </a:solidFill>
              </a:ln>
              <a:effectLst/>
            </c:spPr>
            <c:extLst>
              <c:ext xmlns:c16="http://schemas.microsoft.com/office/drawing/2014/chart" uri="{C3380CC4-5D6E-409C-BE32-E72D297353CC}">
                <c16:uniqueId val="{00000003-F6DF-4FBA-B08B-026E3DA836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DF-4FBA-B08B-026E3DA836E9}"/>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6DF-4FBA-B08B-026E3DA836E9}"/>
              </c:ext>
            </c:extLst>
          </c:dPt>
          <c:dPt>
            <c:idx val="4"/>
            <c:bubble3D val="0"/>
            <c:spPr>
              <a:solidFill>
                <a:srgbClr val="FF00FF"/>
              </a:solidFill>
              <a:ln w="19050">
                <a:solidFill>
                  <a:schemeClr val="lt1"/>
                </a:solidFill>
              </a:ln>
              <a:effectLst/>
            </c:spPr>
            <c:extLst>
              <c:ext xmlns:c16="http://schemas.microsoft.com/office/drawing/2014/chart" uri="{C3380CC4-5D6E-409C-BE32-E72D297353CC}">
                <c16:uniqueId val="{00000009-F6DF-4FBA-B08B-026E3DA836E9}"/>
              </c:ext>
            </c:extLst>
          </c:dPt>
          <c:dLbls>
            <c:dLbl>
              <c:idx val="1"/>
              <c:layout>
                <c:manualLayout>
                  <c:x val="0.12762221777052576"/>
                  <c:y val="0.1855281658207100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e-IL"/>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DF-4FBA-B08B-026E3DA836E9}"/>
                </c:ext>
              </c:extLst>
            </c:dLbl>
            <c:dLbl>
              <c:idx val="2"/>
              <c:delete val="1"/>
              <c:extLst>
                <c:ext xmlns:c15="http://schemas.microsoft.com/office/drawing/2012/chart" uri="{CE6537A1-D6FC-4f65-9D91-7224C49458BB}"/>
                <c:ext xmlns:c16="http://schemas.microsoft.com/office/drawing/2014/chart" uri="{C3380CC4-5D6E-409C-BE32-E72D297353CC}">
                  <c16:uniqueId val="{00000005-F6DF-4FBA-B08B-026E3DA836E9}"/>
                </c:ext>
              </c:extLst>
            </c:dLbl>
            <c:dLbl>
              <c:idx val="3"/>
              <c:layout>
                <c:manualLayout>
                  <c:x val="-0.12770222362238234"/>
                  <c:y val="3.4226858116528799E-2"/>
                </c:manualLayout>
              </c:layout>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6DF-4FBA-B08B-026E3DA836E9}"/>
                </c:ext>
              </c:extLst>
            </c:dLbl>
            <c:dLbl>
              <c:idx val="4"/>
              <c:layout>
                <c:manualLayout>
                  <c:x val="0.33394962203538053"/>
                  <c:y val="7.936561666927920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6DF-4FBA-B08B-026E3DA836E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גרף!$Q$19:$Q$23</c:f>
              <c:strCache>
                <c:ptCount val="5"/>
                <c:pt idx="0">
                  <c:v>גד"ש וירקות בשטח פתוח</c:v>
                </c:pt>
                <c:pt idx="1">
                  <c:v>מטעים והדרים בשטח פתוח</c:v>
                </c:pt>
                <c:pt idx="2">
                  <c:v>מטעים והדרים בכיסוי</c:v>
                </c:pt>
                <c:pt idx="3">
                  <c:v>ירקות בכיסוי</c:v>
                </c:pt>
                <c:pt idx="4">
                  <c:v>צמחי נוי ופרחים בשטח פתוח ובכיסוי</c:v>
                </c:pt>
              </c:strCache>
            </c:strRef>
          </c:cat>
          <c:val>
            <c:numRef>
              <c:f>גרף!$R$19:$R$23</c:f>
              <c:numCache>
                <c:formatCode>#,##0</c:formatCode>
                <c:ptCount val="5"/>
                <c:pt idx="0">
                  <c:v>163472.19288099988</c:v>
                </c:pt>
                <c:pt idx="1">
                  <c:v>28849.571796999993</c:v>
                </c:pt>
                <c:pt idx="2">
                  <c:v>25.452824</c:v>
                </c:pt>
                <c:pt idx="3">
                  <c:v>1033.7655700000003</c:v>
                </c:pt>
                <c:pt idx="4">
                  <c:v>4404.3382619999993</c:v>
                </c:pt>
              </c:numCache>
            </c:numRef>
          </c:val>
          <c:extLst>
            <c:ext xmlns:c16="http://schemas.microsoft.com/office/drawing/2014/chart" uri="{C3380CC4-5D6E-409C-BE32-E72D297353CC}">
              <c16:uniqueId val="{0000000A-F6DF-4FBA-B08B-026E3DA836E9}"/>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he-IL" b="1" dirty="0">
                <a:solidFill>
                  <a:schemeClr val="tx1"/>
                </a:solidFill>
              </a:rPr>
              <a:t>ענפים חקלאיים במוא"ז מגידו</a:t>
            </a:r>
          </a:p>
        </c:rich>
      </c:tx>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e-IL"/>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2542-457B-AF47-21FD044E8088}"/>
              </c:ext>
            </c:extLst>
          </c:dPt>
          <c:dPt>
            <c:idx val="1"/>
            <c:bubble3D val="0"/>
            <c:spPr>
              <a:solidFill>
                <a:srgbClr val="008000"/>
              </a:solidFill>
              <a:ln w="19050">
                <a:solidFill>
                  <a:schemeClr val="lt1"/>
                </a:solidFill>
              </a:ln>
              <a:effectLst/>
            </c:spPr>
            <c:extLst>
              <c:ext xmlns:c16="http://schemas.microsoft.com/office/drawing/2014/chart" uri="{C3380CC4-5D6E-409C-BE32-E72D297353CC}">
                <c16:uniqueId val="{00000003-2542-457B-AF47-21FD044E80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42-457B-AF47-21FD044E80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42-457B-AF47-21FD044E8088}"/>
              </c:ext>
            </c:extLst>
          </c:dPt>
          <c:dPt>
            <c:idx val="4"/>
            <c:bubble3D val="0"/>
            <c:spPr>
              <a:solidFill>
                <a:srgbClr val="FF00FF"/>
              </a:solidFill>
              <a:ln w="19050">
                <a:solidFill>
                  <a:schemeClr val="lt1"/>
                </a:solidFill>
              </a:ln>
              <a:effectLst/>
            </c:spPr>
            <c:extLst>
              <c:ext xmlns:c16="http://schemas.microsoft.com/office/drawing/2014/chart" uri="{C3380CC4-5D6E-409C-BE32-E72D297353CC}">
                <c16:uniqueId val="{00000009-2542-457B-AF47-21FD044E8088}"/>
              </c:ext>
            </c:extLst>
          </c:dPt>
          <c:dLbls>
            <c:dLbl>
              <c:idx val="1"/>
              <c:layout>
                <c:manualLayout>
                  <c:x val="0.14948885971630393"/>
                  <c:y val="0.20276351833866976"/>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e-IL"/>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42-457B-AF47-21FD044E8088}"/>
                </c:ext>
              </c:extLst>
            </c:dLbl>
            <c:dLbl>
              <c:idx val="2"/>
              <c:delete val="1"/>
              <c:extLst>
                <c:ext xmlns:c15="http://schemas.microsoft.com/office/drawing/2012/chart" uri="{CE6537A1-D6FC-4f65-9D91-7224C49458BB}"/>
                <c:ext xmlns:c16="http://schemas.microsoft.com/office/drawing/2014/chart" uri="{C3380CC4-5D6E-409C-BE32-E72D297353CC}">
                  <c16:uniqueId val="{00000005-2542-457B-AF47-21FD044E8088}"/>
                </c:ext>
              </c:extLst>
            </c:dLbl>
            <c:dLbl>
              <c:idx val="3"/>
              <c:delete val="1"/>
              <c:extLst>
                <c:ext xmlns:c15="http://schemas.microsoft.com/office/drawing/2012/chart" uri="{CE6537A1-D6FC-4f65-9D91-7224C49458BB}"/>
                <c:ext xmlns:c16="http://schemas.microsoft.com/office/drawing/2014/chart" uri="{C3380CC4-5D6E-409C-BE32-E72D297353CC}">
                  <c16:uniqueId val="{00000007-2542-457B-AF47-21FD044E8088}"/>
                </c:ext>
              </c:extLst>
            </c:dLbl>
            <c:dLbl>
              <c:idx val="4"/>
              <c:layout>
                <c:manualLayout>
                  <c:x val="0.2439334943384546"/>
                  <c:y val="0.10329409560120578"/>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542-457B-AF47-21FD044E80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גרף!$Q$15:$Q$19</c:f>
              <c:strCache>
                <c:ptCount val="5"/>
                <c:pt idx="0">
                  <c:v>גד"ש וירקות בשטח פתוח</c:v>
                </c:pt>
                <c:pt idx="1">
                  <c:v>הדרים ומטעים בשטח פתוח</c:v>
                </c:pt>
                <c:pt idx="2">
                  <c:v>מטעים והדרים בכיסוי</c:v>
                </c:pt>
                <c:pt idx="3">
                  <c:v>ירקות בכיסוי</c:v>
                </c:pt>
                <c:pt idx="4">
                  <c:v>צמחי נוי ופרחים בשטח פתוח ובכיסוי</c:v>
                </c:pt>
              </c:strCache>
            </c:strRef>
          </c:cat>
          <c:val>
            <c:numRef>
              <c:f>גרף!$R$15:$R$19</c:f>
              <c:numCache>
                <c:formatCode>#,##0</c:formatCode>
                <c:ptCount val="5"/>
                <c:pt idx="0">
                  <c:v>72122.385197999989</c:v>
                </c:pt>
                <c:pt idx="1">
                  <c:v>19022.217788000002</c:v>
                </c:pt>
                <c:pt idx="2">
                  <c:v>44.295617</c:v>
                </c:pt>
                <c:pt idx="3">
                  <c:v>61.776286999999996</c:v>
                </c:pt>
                <c:pt idx="4">
                  <c:v>844.69392899999991</c:v>
                </c:pt>
              </c:numCache>
            </c:numRef>
          </c:val>
          <c:extLst>
            <c:ext xmlns:c16="http://schemas.microsoft.com/office/drawing/2014/chart" uri="{C3380CC4-5D6E-409C-BE32-E72D297353CC}">
              <c16:uniqueId val="{0000000A-2542-457B-AF47-21FD044E8088}"/>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C2C8-42A7-BAA1-8C54897447C0}"/>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2C8-42A7-BAA1-8C54897447C0}"/>
              </c:ext>
            </c:extLst>
          </c:dPt>
          <c:dPt>
            <c:idx val="2"/>
            <c:bubble3D val="0"/>
            <c:spPr>
              <a:solidFill>
                <a:srgbClr val="008000"/>
              </a:solidFill>
              <a:ln w="19050">
                <a:solidFill>
                  <a:schemeClr val="lt1"/>
                </a:solidFill>
              </a:ln>
              <a:effectLst/>
            </c:spPr>
            <c:extLst>
              <c:ext xmlns:c16="http://schemas.microsoft.com/office/drawing/2014/chart" uri="{C3380CC4-5D6E-409C-BE32-E72D297353CC}">
                <c16:uniqueId val="{00000005-C2C8-42A7-BAA1-8C54897447C0}"/>
              </c:ext>
            </c:extLst>
          </c:dPt>
          <c:dPt>
            <c:idx val="3"/>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7-C2C8-42A7-BAA1-8C54897447C0}"/>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C2C8-42A7-BAA1-8C54897447C0}"/>
              </c:ext>
            </c:extLst>
          </c:dPt>
          <c:dPt>
            <c:idx val="5"/>
            <c:bubble3D val="0"/>
            <c:spPr>
              <a:solidFill>
                <a:srgbClr val="FF66FF"/>
              </a:solidFill>
              <a:ln w="19050">
                <a:solidFill>
                  <a:schemeClr val="lt1"/>
                </a:solidFill>
              </a:ln>
              <a:effectLst/>
            </c:spPr>
            <c:extLst>
              <c:ext xmlns:c16="http://schemas.microsoft.com/office/drawing/2014/chart" uri="{C3380CC4-5D6E-409C-BE32-E72D297353CC}">
                <c16:uniqueId val="{0000000B-C2C8-42A7-BAA1-8C54897447C0}"/>
              </c:ext>
            </c:extLst>
          </c:dPt>
          <c:dPt>
            <c:idx val="6"/>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D-C2C8-42A7-BAA1-8C54897447C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2C8-42A7-BAA1-8C54897447C0}"/>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e-IL"/>
                </a:p>
              </c:txPr>
              <c:showLegendKey val="0"/>
              <c:showVal val="0"/>
              <c:showCatName val="1"/>
              <c:showSerName val="0"/>
              <c:showPercent val="1"/>
              <c:showBubbleSize val="0"/>
              <c:extLst>
                <c:ext xmlns:c16="http://schemas.microsoft.com/office/drawing/2014/chart" uri="{C3380CC4-5D6E-409C-BE32-E72D297353CC}">
                  <c16:uniqueId val="{00000005-C2C8-42A7-BAA1-8C54897447C0}"/>
                </c:ext>
              </c:extLst>
            </c:dLbl>
            <c:dLbl>
              <c:idx val="7"/>
              <c:delete val="1"/>
              <c:extLst>
                <c:ext xmlns:c15="http://schemas.microsoft.com/office/drawing/2012/chart" uri="{CE6537A1-D6FC-4f65-9D91-7224C49458BB}"/>
                <c:ext xmlns:c16="http://schemas.microsoft.com/office/drawing/2014/chart" uri="{C3380CC4-5D6E-409C-BE32-E72D297353CC}">
                  <c16:uniqueId val="{0000000F-C2C8-42A7-BAA1-8C54897447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 נתונים מלא החקלאות בישרא'!$A$2:$A$9</c:f>
              <c:strCache>
                <c:ptCount val="8"/>
                <c:pt idx="0">
                  <c:v>גד"ש וירקות בשטח פתוח</c:v>
                </c:pt>
                <c:pt idx="1">
                  <c:v>הדרים</c:v>
                </c:pt>
                <c:pt idx="2">
                  <c:v>מטעים</c:v>
                </c:pt>
                <c:pt idx="3">
                  <c:v>מטעים בכיסוי</c:v>
                </c:pt>
                <c:pt idx="4">
                  <c:v>ירקות בכיסוי</c:v>
                </c:pt>
                <c:pt idx="5">
                  <c:v>פרחים</c:v>
                </c:pt>
                <c:pt idx="6">
                  <c:v>לא מעובד</c:v>
                </c:pt>
                <c:pt idx="7">
                  <c:v>שונות</c:v>
                </c:pt>
              </c:strCache>
            </c:strRef>
          </c:cat>
          <c:val>
            <c:numRef>
              <c:f>'גיליון נתונים מלא החקלאות בישרא'!$B$2:$B$9</c:f>
              <c:numCache>
                <c:formatCode>#,##0</c:formatCode>
                <c:ptCount val="8"/>
                <c:pt idx="0">
                  <c:v>2633930</c:v>
                </c:pt>
                <c:pt idx="1">
                  <c:v>209458</c:v>
                </c:pt>
                <c:pt idx="2">
                  <c:v>991076</c:v>
                </c:pt>
                <c:pt idx="3">
                  <c:v>61481</c:v>
                </c:pt>
                <c:pt idx="4">
                  <c:v>111510</c:v>
                </c:pt>
                <c:pt idx="5">
                  <c:v>62010</c:v>
                </c:pt>
                <c:pt idx="6">
                  <c:v>85772</c:v>
                </c:pt>
                <c:pt idx="7" formatCode="General">
                  <c:v>405</c:v>
                </c:pt>
              </c:numCache>
            </c:numRef>
          </c:val>
          <c:extLst>
            <c:ext xmlns:c16="http://schemas.microsoft.com/office/drawing/2014/chart" uri="{C3380CC4-5D6E-409C-BE32-E72D297353CC}">
              <c16:uniqueId val="{00000010-C2C8-42A7-BAA1-8C54897447C0}"/>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e-IL" sz="1400" b="1">
                <a:solidFill>
                  <a:schemeClr val="tx1"/>
                </a:solidFill>
              </a:rPr>
              <a:t>ענפים</a:t>
            </a:r>
            <a:r>
              <a:rPr lang="he-IL" sz="1400" b="1" baseline="0">
                <a:solidFill>
                  <a:schemeClr val="tx1"/>
                </a:solidFill>
              </a:rPr>
              <a:t> חקלאיים במוא"ז עמק המעיינות</a:t>
            </a:r>
            <a:endParaRPr lang="he-IL" sz="14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he-IL"/>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5721-4C25-8466-583C985B640E}"/>
              </c:ext>
            </c:extLst>
          </c:dPt>
          <c:dPt>
            <c:idx val="1"/>
            <c:bubble3D val="0"/>
            <c:spPr>
              <a:solidFill>
                <a:srgbClr val="548235"/>
              </a:solidFill>
              <a:ln w="19050">
                <a:solidFill>
                  <a:schemeClr val="lt1"/>
                </a:solidFill>
              </a:ln>
              <a:effectLst/>
            </c:spPr>
            <c:extLst>
              <c:ext xmlns:c16="http://schemas.microsoft.com/office/drawing/2014/chart" uri="{C3380CC4-5D6E-409C-BE32-E72D297353CC}">
                <c16:uniqueId val="{00000003-5721-4C25-8466-583C985B640E}"/>
              </c:ext>
            </c:extLst>
          </c:dPt>
          <c:dPt>
            <c:idx val="2"/>
            <c:bubble3D val="0"/>
            <c:spPr>
              <a:solidFill>
                <a:srgbClr val="FFD966"/>
              </a:solidFill>
              <a:ln w="19050">
                <a:solidFill>
                  <a:schemeClr val="lt1"/>
                </a:solidFill>
              </a:ln>
              <a:effectLst/>
            </c:spPr>
            <c:extLst>
              <c:ext xmlns:c16="http://schemas.microsoft.com/office/drawing/2014/chart" uri="{C3380CC4-5D6E-409C-BE32-E72D297353CC}">
                <c16:uniqueId val="{00000005-5721-4C25-8466-583C985B640E}"/>
              </c:ext>
            </c:extLst>
          </c:dPt>
          <c:dPt>
            <c:idx val="3"/>
            <c:bubble3D val="0"/>
            <c:spPr>
              <a:solidFill>
                <a:srgbClr val="008000"/>
              </a:solidFill>
              <a:ln w="19050">
                <a:solidFill>
                  <a:schemeClr val="lt1"/>
                </a:solidFill>
              </a:ln>
              <a:effectLst/>
            </c:spPr>
            <c:extLst>
              <c:ext xmlns:c16="http://schemas.microsoft.com/office/drawing/2014/chart" uri="{C3380CC4-5D6E-409C-BE32-E72D297353CC}">
                <c16:uniqueId val="{00000007-5721-4C25-8466-583C985B640E}"/>
              </c:ext>
            </c:extLst>
          </c:dPt>
          <c:dPt>
            <c:idx val="4"/>
            <c:bubble3D val="0"/>
            <c:spPr>
              <a:solidFill>
                <a:srgbClr val="7F7F7F"/>
              </a:solidFill>
              <a:ln w="19050">
                <a:solidFill>
                  <a:schemeClr val="lt1"/>
                </a:solidFill>
              </a:ln>
              <a:effectLst/>
            </c:spPr>
            <c:extLst>
              <c:ext xmlns:c16="http://schemas.microsoft.com/office/drawing/2014/chart" uri="{C3380CC4-5D6E-409C-BE32-E72D297353CC}">
                <c16:uniqueId val="{00000009-5721-4C25-8466-583C985B640E}"/>
              </c:ext>
            </c:extLst>
          </c:dPt>
          <c:dLbls>
            <c:dLbl>
              <c:idx val="0"/>
              <c:layout>
                <c:manualLayout>
                  <c:x val="-0.14374015748031496"/>
                  <c:y val="-0.23400481189851269"/>
                </c:manualLayout>
              </c:layout>
              <c:tx>
                <c:rich>
                  <a:bodyPr/>
                  <a:lstStyle/>
                  <a:p>
                    <a:r>
                      <a:rPr lang="he-IL" baseline="0" dirty="0"/>
                      <a:t>גד"ש </a:t>
                    </a:r>
                    <a:fld id="{D09FDF08-9179-4E70-9D83-30E5D4B42701}" type="PERCENTAGE">
                      <a:rPr lang="en-US" baseline="0"/>
                      <a:pPr/>
                      <a:t>[אחוז]</a:t>
                    </a:fld>
                    <a:endParaRPr lang="he-IL" baseline="0" dirty="0"/>
                  </a:p>
                </c:rich>
              </c:tx>
              <c:dLblPos val="bestFit"/>
              <c:showLegendKey val="0"/>
              <c:showVal val="0"/>
              <c:showCatName val="0"/>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21-4C25-8466-583C985B640E}"/>
                </c:ext>
              </c:extLst>
            </c:dLbl>
            <c:dLbl>
              <c:idx val="1"/>
              <c:layout>
                <c:manualLayout>
                  <c:x val="5.8183508311461067E-3"/>
                  <c:y val="5.2817512394284047E-2"/>
                </c:manualLayout>
              </c:layout>
              <c:tx>
                <c:rich>
                  <a:bodyPr/>
                  <a:lstStyle/>
                  <a:p>
                    <a:r>
                      <a:rPr lang="he-IL"/>
                      <a:t>הדרים</a:t>
                    </a:r>
                    <a:r>
                      <a:rPr lang="he-IL" baseline="0"/>
                      <a:t> </a:t>
                    </a:r>
                    <a:fld id="{5CA58290-27BE-43FE-A880-1A037622FDBE}" type="PERCENTAGE">
                      <a:rPr lang="en-US" baseline="0"/>
                      <a:pPr/>
                      <a:t>[אחוז]</a:t>
                    </a:fld>
                    <a:endParaRPr lang="he-IL" baseline="0"/>
                  </a:p>
                </c:rich>
              </c:tx>
              <c:dLblPos val="bestFit"/>
              <c:showLegendKey val="0"/>
              <c:showVal val="0"/>
              <c:showCatName val="0"/>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21-4C25-8466-583C985B640E}"/>
                </c:ext>
              </c:extLst>
            </c:dLbl>
            <c:dLbl>
              <c:idx val="2"/>
              <c:tx>
                <c:rich>
                  <a:bodyPr/>
                  <a:lstStyle/>
                  <a:p>
                    <a:r>
                      <a:rPr lang="he-IL"/>
                      <a:t>ירקות ופרחים בכיסוי </a:t>
                    </a:r>
                    <a:fld id="{06EB57FA-55F3-4DFA-8B1E-1040FF53E479}" type="PERCENTAGE">
                      <a:rPr lang="en-US" baseline="0"/>
                      <a:pPr/>
                      <a:t>[אחוז]</a:t>
                    </a:fld>
                    <a:endParaRPr lang="he-IL"/>
                  </a:p>
                </c:rich>
              </c:tx>
              <c:dLblPos val="bestFit"/>
              <c:showLegendKey val="0"/>
              <c:showVal val="0"/>
              <c:showCatName val="0"/>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21-4C25-8466-583C985B640E}"/>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he-IL">
                        <a:solidFill>
                          <a:schemeClr val="bg1"/>
                        </a:solidFill>
                      </a:rPr>
                      <a:t>מטעים </a:t>
                    </a:r>
                    <a:fld id="{FEB63AE1-E2A2-49A0-9C7B-FE7E5ABD54A7}" type="PERCENTAGE">
                      <a:rPr lang="en-US" baseline="0">
                        <a:solidFill>
                          <a:schemeClr val="bg1"/>
                        </a:solidFill>
                      </a:rPr>
                      <a:pPr>
                        <a:defRPr>
                          <a:solidFill>
                            <a:schemeClr val="bg1"/>
                          </a:solidFill>
                        </a:defRPr>
                      </a:pPr>
                      <a:t>[אחוז]</a:t>
                    </a:fld>
                    <a:endParaRPr lang="he-IL">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e-IL"/>
                </a:p>
              </c:txPr>
              <c:dLblPos val="bestFit"/>
              <c:showLegendKey val="0"/>
              <c:showVal val="0"/>
              <c:showCatName val="0"/>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21-4C25-8466-583C985B640E}"/>
                </c:ext>
              </c:extLst>
            </c:dLbl>
            <c:dLbl>
              <c:idx val="4"/>
              <c:tx>
                <c:rich>
                  <a:bodyPr/>
                  <a:lstStyle/>
                  <a:p>
                    <a:r>
                      <a:rPr lang="he-IL"/>
                      <a:t>לא מעובד </a:t>
                    </a:r>
                    <a:fld id="{B87015C1-922C-4BF1-AD79-95A1B2F9E716}" type="PERCENTAGE">
                      <a:rPr lang="en-US" baseline="0"/>
                      <a:pPr/>
                      <a:t>[אחוז]</a:t>
                    </a:fld>
                    <a:endParaRPr lang="he-IL"/>
                  </a:p>
                </c:rich>
              </c:tx>
              <c:dLblPos val="bestFit"/>
              <c:showLegendKey val="0"/>
              <c:showVal val="0"/>
              <c:showCatName val="0"/>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721-4C25-8466-583C985B64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bestFit"/>
            <c:showLegendKey val="0"/>
            <c:showVal val="0"/>
            <c:showCatName val="0"/>
            <c:showSerName val="1"/>
            <c:showPercent val="1"/>
            <c:showBubbleSize val="0"/>
            <c:showLeaderLines val="0"/>
            <c:extLst>
              <c:ext xmlns:c15="http://schemas.microsoft.com/office/drawing/2012/chart" uri="{CE6537A1-D6FC-4f65-9D91-7224C49458BB}"/>
            </c:extLst>
          </c:dLbls>
          <c:cat>
            <c:strLit>
              <c:ptCount val="1"/>
              <c:pt idx="0">
                <c:v>i6-m6</c:v>
              </c:pt>
            </c:strLit>
          </c:cat>
          <c:val>
            <c:numRef>
              <c:f>'רק ע המעיינות'!$I$33:$M$33</c:f>
              <c:numCache>
                <c:formatCode>#,##0</c:formatCode>
                <c:ptCount val="5"/>
                <c:pt idx="0">
                  <c:v>86572</c:v>
                </c:pt>
                <c:pt idx="1">
                  <c:v>4853</c:v>
                </c:pt>
                <c:pt idx="2">
                  <c:v>2572</c:v>
                </c:pt>
                <c:pt idx="3">
                  <c:v>21280</c:v>
                </c:pt>
                <c:pt idx="4">
                  <c:v>1730</c:v>
                </c:pt>
              </c:numCache>
            </c:numRef>
          </c:val>
          <c:extLst>
            <c:ext xmlns:c16="http://schemas.microsoft.com/office/drawing/2014/chart" uri="{C3380CC4-5D6E-409C-BE32-E72D297353CC}">
              <c16:uniqueId val="{0000000A-5721-4C25-8466-583C985B640E}"/>
            </c:ext>
          </c:extLst>
        </c:ser>
        <c:ser>
          <c:idx val="1"/>
          <c:order val="1"/>
          <c:tx>
            <c:v>i6-m6</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5721-4C25-8466-583C985B640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1"/>
              <c:pt idx="0">
                <c:v>i6-m6</c:v>
              </c:pt>
            </c:strLit>
          </c:cat>
          <c:val>
            <c:numLit>
              <c:formatCode>General</c:formatCode>
              <c:ptCount val="1"/>
              <c:pt idx="0">
                <c:v>1</c:v>
              </c:pt>
            </c:numLit>
          </c:val>
          <c:extLst>
            <c:ext xmlns:c16="http://schemas.microsoft.com/office/drawing/2014/chart" uri="{C3380CC4-5D6E-409C-BE32-E72D297353CC}">
              <c16:uniqueId val="{0000000D-5721-4C25-8466-583C985B640E}"/>
            </c:ext>
          </c:extLst>
        </c:ser>
        <c:dLbls>
          <c:dLblPos val="bestFit"/>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B7723-EBBC-4C21-9CE8-03CD5007EDCF}" type="doc">
      <dgm:prSet loTypeId="urn:microsoft.com/office/officeart/2005/8/layout/lProcess2" loCatId="list" qsTypeId="urn:microsoft.com/office/officeart/2005/8/quickstyle/3d1" qsCatId="3D" csTypeId="urn:microsoft.com/office/officeart/2005/8/colors/accent1_2" csCatId="accent1" phldr="1"/>
      <dgm:spPr/>
      <dgm:t>
        <a:bodyPr/>
        <a:lstStyle/>
        <a:p>
          <a:pPr rtl="1"/>
          <a:endParaRPr lang="he-IL"/>
        </a:p>
      </dgm:t>
    </dgm:pt>
    <dgm:pt modelId="{FFB300B0-5B35-4D21-ADE7-5500B2711DF5}">
      <dgm:prSet phldrT="[טקסט]" custT="1"/>
      <dgm:spPr>
        <a:solidFill>
          <a:srgbClr val="689C41"/>
        </a:solidFill>
      </dgm:spPr>
      <dgm:t>
        <a:bodyPr/>
        <a:lstStyle/>
        <a:p>
          <a:pPr rtl="1">
            <a:lnSpc>
              <a:spcPct val="100000"/>
            </a:lnSpc>
            <a:spcBef>
              <a:spcPts val="600"/>
            </a:spcBef>
            <a:spcAft>
              <a:spcPts val="0"/>
            </a:spcAft>
          </a:pPr>
          <a:r>
            <a:rPr lang="he-IL" sz="2800" b="1" dirty="0">
              <a:solidFill>
                <a:schemeClr val="bg1">
                  <a:lumMod val="95000"/>
                </a:schemeClr>
              </a:solidFill>
              <a:latin typeface="Calibri" panose="020F0502020204030204" pitchFamily="34" charset="0"/>
              <a:cs typeface="Calibri" panose="020F0502020204030204" pitchFamily="34" charset="0"/>
            </a:rPr>
            <a:t>קטניות ואגוזים</a:t>
          </a:r>
        </a:p>
      </dgm:t>
    </dgm:pt>
    <dgm:pt modelId="{CDEBD5A4-355E-4881-B17F-63DBE299D3B8}" type="parTrans" cxnId="{CBD13722-EE9F-4C94-AAAA-D45631A82137}">
      <dgm:prSet/>
      <dgm:spPr/>
      <dgm:t>
        <a:bodyPr/>
        <a:lstStyle/>
        <a:p>
          <a:pPr rtl="1"/>
          <a:endParaRPr lang="he-IL" sz="2000">
            <a:solidFill>
              <a:schemeClr val="bg1">
                <a:lumMod val="95000"/>
              </a:schemeClr>
            </a:solidFill>
            <a:latin typeface="Calibri" panose="020F0502020204030204" pitchFamily="34" charset="0"/>
            <a:cs typeface="Calibri" panose="020F0502020204030204" pitchFamily="34" charset="0"/>
          </a:endParaRPr>
        </a:p>
      </dgm:t>
    </dgm:pt>
    <dgm:pt modelId="{2AE2E291-55EC-4F94-BA23-FE4B4C8AA703}" type="sibTrans" cxnId="{CBD13722-EE9F-4C94-AAAA-D45631A82137}">
      <dgm:prSet/>
      <dgm:spPr/>
      <dgm:t>
        <a:bodyPr/>
        <a:lstStyle/>
        <a:p>
          <a:pPr rtl="1"/>
          <a:endParaRPr lang="he-IL" sz="2000">
            <a:solidFill>
              <a:schemeClr val="bg1">
                <a:lumMod val="95000"/>
              </a:schemeClr>
            </a:solidFill>
            <a:latin typeface="Calibri" panose="020F0502020204030204" pitchFamily="34" charset="0"/>
            <a:cs typeface="Calibri" panose="020F0502020204030204" pitchFamily="34" charset="0"/>
          </a:endParaRPr>
        </a:p>
      </dgm:t>
    </dgm:pt>
    <dgm:pt modelId="{07751DD7-DBF6-4918-B1F4-94B2FB427CFB}">
      <dgm:prSet custT="1"/>
      <dgm:spPr>
        <a:solidFill>
          <a:srgbClr val="FF0000"/>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אגוזי אדמה (בוטנים)</a:t>
          </a:r>
        </a:p>
      </dgm:t>
    </dgm:pt>
    <dgm:pt modelId="{EE686FE9-D71B-451E-AABB-55A7958ACF25}" type="parTrans" cxnId="{802B405F-E713-42F9-A74F-B9D040183750}">
      <dgm:prSet/>
      <dgm:spPr/>
      <dgm:t>
        <a:bodyPr/>
        <a:lstStyle/>
        <a:p>
          <a:pPr rtl="1"/>
          <a:endParaRPr lang="he-IL" sz="2000">
            <a:solidFill>
              <a:schemeClr val="bg1">
                <a:lumMod val="95000"/>
              </a:schemeClr>
            </a:solidFill>
          </a:endParaRPr>
        </a:p>
      </dgm:t>
    </dgm:pt>
    <dgm:pt modelId="{B307D776-044A-4577-9A3F-FF5E7053E458}" type="sibTrans" cxnId="{802B405F-E713-42F9-A74F-B9D040183750}">
      <dgm:prSet/>
      <dgm:spPr/>
      <dgm:t>
        <a:bodyPr/>
        <a:lstStyle/>
        <a:p>
          <a:pPr rtl="1"/>
          <a:endParaRPr lang="he-IL" sz="2000">
            <a:solidFill>
              <a:schemeClr val="bg1">
                <a:lumMod val="95000"/>
              </a:schemeClr>
            </a:solidFill>
          </a:endParaRPr>
        </a:p>
      </dgm:t>
    </dgm:pt>
    <dgm:pt modelId="{197AB2F5-D5D3-4A64-A0BF-48C1DDEF43EF}">
      <dgm:prSet custT="1"/>
      <dgm:spPr>
        <a:solidFill>
          <a:srgbClr val="689C41"/>
        </a:solidFill>
      </dgm:spPr>
      <dgm:t>
        <a:bodyPr/>
        <a:lstStyle/>
        <a:p>
          <a:pPr rtl="1">
            <a:lnSpc>
              <a:spcPct val="100000"/>
            </a:lnSpc>
            <a:spcBef>
              <a:spcPts val="600"/>
            </a:spcBef>
            <a:spcAft>
              <a:spcPts val="0"/>
            </a:spcAft>
          </a:pPr>
          <a:r>
            <a:rPr lang="he-IL" sz="2800" b="1" dirty="0">
              <a:solidFill>
                <a:schemeClr val="bg1">
                  <a:lumMod val="95000"/>
                </a:schemeClr>
              </a:solidFill>
              <a:latin typeface="Calibri" panose="020F0502020204030204" pitchFamily="34" charset="0"/>
              <a:cs typeface="Calibri" panose="020F0502020204030204" pitchFamily="34" charset="0"/>
            </a:rPr>
            <a:t>פירות</a:t>
          </a:r>
        </a:p>
      </dgm:t>
    </dgm:pt>
    <dgm:pt modelId="{DE3346A4-2121-4FFA-B9E5-6BD678B7CB48}" type="parTrans" cxnId="{45C70C9B-485C-4514-ABDC-43B0B5962085}">
      <dgm:prSet/>
      <dgm:spPr/>
      <dgm:t>
        <a:bodyPr/>
        <a:lstStyle/>
        <a:p>
          <a:pPr rtl="1"/>
          <a:endParaRPr lang="he-IL" sz="2000">
            <a:solidFill>
              <a:schemeClr val="bg1">
                <a:lumMod val="95000"/>
              </a:schemeClr>
            </a:solidFill>
          </a:endParaRPr>
        </a:p>
      </dgm:t>
    </dgm:pt>
    <dgm:pt modelId="{E90D3DDB-0124-4969-8674-99AB48F89362}" type="sibTrans" cxnId="{45C70C9B-485C-4514-ABDC-43B0B5962085}">
      <dgm:prSet/>
      <dgm:spPr/>
      <dgm:t>
        <a:bodyPr/>
        <a:lstStyle/>
        <a:p>
          <a:pPr rtl="1"/>
          <a:endParaRPr lang="he-IL" sz="2000">
            <a:solidFill>
              <a:schemeClr val="bg1">
                <a:lumMod val="95000"/>
              </a:schemeClr>
            </a:solidFill>
          </a:endParaRPr>
        </a:p>
      </dgm:t>
    </dgm:pt>
    <dgm:pt modelId="{D3666F78-2584-4A7C-92F0-097FF679F12A}">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אפרסק-נקטרינה</a:t>
          </a:r>
        </a:p>
      </dgm:t>
    </dgm:pt>
    <dgm:pt modelId="{123682BB-6AF1-4283-ACD2-021D4F0DCCDF}" type="parTrans" cxnId="{EB944590-1664-43C4-97C3-56F8AA3F271C}">
      <dgm:prSet/>
      <dgm:spPr/>
      <dgm:t>
        <a:bodyPr/>
        <a:lstStyle/>
        <a:p>
          <a:pPr rtl="1"/>
          <a:endParaRPr lang="he-IL" sz="2000">
            <a:solidFill>
              <a:schemeClr val="bg1">
                <a:lumMod val="95000"/>
              </a:schemeClr>
            </a:solidFill>
          </a:endParaRPr>
        </a:p>
      </dgm:t>
    </dgm:pt>
    <dgm:pt modelId="{2C44F7BA-A87B-4C3D-9136-A87167DD2BCF}" type="sibTrans" cxnId="{EB944590-1664-43C4-97C3-56F8AA3F271C}">
      <dgm:prSet/>
      <dgm:spPr/>
      <dgm:t>
        <a:bodyPr/>
        <a:lstStyle/>
        <a:p>
          <a:pPr rtl="1"/>
          <a:endParaRPr lang="he-IL" sz="2000">
            <a:solidFill>
              <a:schemeClr val="bg1">
                <a:lumMod val="95000"/>
              </a:schemeClr>
            </a:solidFill>
          </a:endParaRPr>
        </a:p>
      </dgm:t>
    </dgm:pt>
    <dgm:pt modelId="{125E5487-D322-41CA-B510-A8EAE3C35F98}">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אגס</a:t>
          </a:r>
        </a:p>
      </dgm:t>
    </dgm:pt>
    <dgm:pt modelId="{2E1AE607-EA8A-4E95-B87E-10D060571476}" type="parTrans" cxnId="{C31A1590-E961-4A24-859C-BE280E9CD82A}">
      <dgm:prSet/>
      <dgm:spPr/>
      <dgm:t>
        <a:bodyPr/>
        <a:lstStyle/>
        <a:p>
          <a:pPr rtl="1"/>
          <a:endParaRPr lang="he-IL" sz="2000">
            <a:solidFill>
              <a:schemeClr val="bg1">
                <a:lumMod val="95000"/>
              </a:schemeClr>
            </a:solidFill>
          </a:endParaRPr>
        </a:p>
      </dgm:t>
    </dgm:pt>
    <dgm:pt modelId="{902A7A4A-8E73-4DCA-880F-6D93BF77F7CC}" type="sibTrans" cxnId="{C31A1590-E961-4A24-859C-BE280E9CD82A}">
      <dgm:prSet/>
      <dgm:spPr/>
      <dgm:t>
        <a:bodyPr/>
        <a:lstStyle/>
        <a:p>
          <a:pPr rtl="1"/>
          <a:endParaRPr lang="he-IL" sz="2000">
            <a:solidFill>
              <a:schemeClr val="bg1">
                <a:lumMod val="95000"/>
              </a:schemeClr>
            </a:solidFill>
          </a:endParaRPr>
        </a:p>
      </dgm:t>
    </dgm:pt>
    <dgm:pt modelId="{D7828A8D-9856-43A0-8BAF-0030CAD9089B}">
      <dgm:prSet custT="1"/>
      <dgm:spPr>
        <a:solidFill>
          <a:srgbClr val="689C41"/>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קיווי</a:t>
          </a:r>
        </a:p>
      </dgm:t>
    </dgm:pt>
    <dgm:pt modelId="{1E3798CB-6E04-4755-82D1-F04CBAD7CC7B}" type="parTrans" cxnId="{28D23C0B-7AF3-4493-B0E5-AAF4031C9946}">
      <dgm:prSet/>
      <dgm:spPr/>
      <dgm:t>
        <a:bodyPr/>
        <a:lstStyle/>
        <a:p>
          <a:pPr rtl="1"/>
          <a:endParaRPr lang="he-IL" sz="2000">
            <a:solidFill>
              <a:schemeClr val="bg1">
                <a:lumMod val="95000"/>
              </a:schemeClr>
            </a:solidFill>
          </a:endParaRPr>
        </a:p>
      </dgm:t>
    </dgm:pt>
    <dgm:pt modelId="{F2D081AB-D774-41F0-BF0E-F6B2C5A1ACB9}" type="sibTrans" cxnId="{28D23C0B-7AF3-4493-B0E5-AAF4031C9946}">
      <dgm:prSet/>
      <dgm:spPr/>
      <dgm:t>
        <a:bodyPr/>
        <a:lstStyle/>
        <a:p>
          <a:pPr rtl="1"/>
          <a:endParaRPr lang="he-IL" sz="2000">
            <a:solidFill>
              <a:schemeClr val="bg1">
                <a:lumMod val="95000"/>
              </a:schemeClr>
            </a:solidFill>
          </a:endParaRPr>
        </a:p>
      </dgm:t>
    </dgm:pt>
    <dgm:pt modelId="{C9E89F53-B4DD-4EF4-8B3F-732B5CA33492}">
      <dgm:prSet custT="1"/>
      <dgm:spPr>
        <a:solidFill>
          <a:srgbClr val="FF0000"/>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בננה</a:t>
          </a:r>
        </a:p>
      </dgm:t>
    </dgm:pt>
    <dgm:pt modelId="{9D3AEB80-8B90-4755-9576-D7652849998B}" type="parTrans" cxnId="{04C1E885-39A5-4E56-A5C7-C4E09A94A6F2}">
      <dgm:prSet/>
      <dgm:spPr/>
      <dgm:t>
        <a:bodyPr/>
        <a:lstStyle/>
        <a:p>
          <a:pPr rtl="1"/>
          <a:endParaRPr lang="he-IL" sz="2000">
            <a:solidFill>
              <a:schemeClr val="bg1">
                <a:lumMod val="95000"/>
              </a:schemeClr>
            </a:solidFill>
          </a:endParaRPr>
        </a:p>
      </dgm:t>
    </dgm:pt>
    <dgm:pt modelId="{3D7E41CF-7A8A-4B64-A6A3-FFEEA3E74916}" type="sibTrans" cxnId="{04C1E885-39A5-4E56-A5C7-C4E09A94A6F2}">
      <dgm:prSet/>
      <dgm:spPr/>
      <dgm:t>
        <a:bodyPr/>
        <a:lstStyle/>
        <a:p>
          <a:pPr rtl="1"/>
          <a:endParaRPr lang="he-IL" sz="2000">
            <a:solidFill>
              <a:schemeClr val="bg1">
                <a:lumMod val="95000"/>
              </a:schemeClr>
            </a:solidFill>
          </a:endParaRPr>
        </a:p>
      </dgm:t>
    </dgm:pt>
    <dgm:pt modelId="{3288D7FD-6235-4E5B-951A-79D029357A3B}">
      <dgm:prSet custT="1"/>
      <dgm:spPr>
        <a:solidFill>
          <a:srgbClr val="689C41"/>
        </a:solidFill>
      </dgm:spPr>
      <dgm:t>
        <a:bodyPr/>
        <a:lstStyle/>
        <a:p>
          <a:pPr rtl="1">
            <a:lnSpc>
              <a:spcPct val="100000"/>
            </a:lnSpc>
            <a:spcBef>
              <a:spcPts val="600"/>
            </a:spcBef>
            <a:spcAft>
              <a:spcPts val="0"/>
            </a:spcAft>
          </a:pPr>
          <a:r>
            <a:rPr lang="he-IL" sz="2800" b="1" dirty="0">
              <a:solidFill>
                <a:schemeClr val="bg1">
                  <a:lumMod val="95000"/>
                </a:schemeClr>
              </a:solidFill>
              <a:latin typeface="Calibri" panose="020F0502020204030204" pitchFamily="34" charset="0"/>
              <a:cs typeface="Calibri" panose="020F0502020204030204" pitchFamily="34" charset="0"/>
            </a:rPr>
            <a:t>ירקות ומקשה</a:t>
          </a:r>
        </a:p>
      </dgm:t>
    </dgm:pt>
    <dgm:pt modelId="{21F45017-DC50-4BE6-AA85-089D74442C66}" type="parTrans" cxnId="{16B44A3B-6BDD-4FAF-B02D-CA53CD5E9374}">
      <dgm:prSet/>
      <dgm:spPr/>
      <dgm:t>
        <a:bodyPr/>
        <a:lstStyle/>
        <a:p>
          <a:pPr rtl="1"/>
          <a:endParaRPr lang="he-IL" sz="2000">
            <a:solidFill>
              <a:schemeClr val="bg1">
                <a:lumMod val="95000"/>
              </a:schemeClr>
            </a:solidFill>
          </a:endParaRPr>
        </a:p>
      </dgm:t>
    </dgm:pt>
    <dgm:pt modelId="{06B3E401-8D63-4A0C-8387-9D99B8C003E0}" type="sibTrans" cxnId="{16B44A3B-6BDD-4FAF-B02D-CA53CD5E9374}">
      <dgm:prSet/>
      <dgm:spPr/>
      <dgm:t>
        <a:bodyPr/>
        <a:lstStyle/>
        <a:p>
          <a:pPr rtl="1"/>
          <a:endParaRPr lang="he-IL" sz="2000">
            <a:solidFill>
              <a:schemeClr val="bg1">
                <a:lumMod val="95000"/>
              </a:schemeClr>
            </a:solidFill>
          </a:endParaRPr>
        </a:p>
      </dgm:t>
    </dgm:pt>
    <dgm:pt modelId="{B711E4E6-4345-4A02-97A5-4CBF7D77E82B}">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פלפל</a:t>
          </a:r>
        </a:p>
      </dgm:t>
    </dgm:pt>
    <dgm:pt modelId="{B5146C67-403D-4CDF-BDC8-A0C80E03B6AE}" type="parTrans" cxnId="{6B4E1008-18AF-4780-B6D8-B78F3BFD7508}">
      <dgm:prSet/>
      <dgm:spPr/>
      <dgm:t>
        <a:bodyPr/>
        <a:lstStyle/>
        <a:p>
          <a:pPr rtl="1"/>
          <a:endParaRPr lang="he-IL" sz="2000">
            <a:solidFill>
              <a:schemeClr val="bg1">
                <a:lumMod val="95000"/>
              </a:schemeClr>
            </a:solidFill>
          </a:endParaRPr>
        </a:p>
      </dgm:t>
    </dgm:pt>
    <dgm:pt modelId="{A5F600B8-5EF6-4DB0-A265-AA7F41E06AB0}" type="sibTrans" cxnId="{6B4E1008-18AF-4780-B6D8-B78F3BFD7508}">
      <dgm:prSet/>
      <dgm:spPr/>
      <dgm:t>
        <a:bodyPr/>
        <a:lstStyle/>
        <a:p>
          <a:pPr rtl="1"/>
          <a:endParaRPr lang="he-IL" sz="2000">
            <a:solidFill>
              <a:schemeClr val="bg1">
                <a:lumMod val="95000"/>
              </a:schemeClr>
            </a:solidFill>
          </a:endParaRPr>
        </a:p>
      </dgm:t>
    </dgm:pt>
    <dgm:pt modelId="{CDFC3B23-A76B-4560-A3B0-22F5060C7427}">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מלפפון</a:t>
          </a:r>
        </a:p>
      </dgm:t>
    </dgm:pt>
    <dgm:pt modelId="{D754A0FB-28DA-4485-8AC0-4186260FAC42}" type="parTrans" cxnId="{CAEA339A-A25D-4AE0-BB57-078C9505B36B}">
      <dgm:prSet/>
      <dgm:spPr/>
      <dgm:t>
        <a:bodyPr/>
        <a:lstStyle/>
        <a:p>
          <a:pPr rtl="1"/>
          <a:endParaRPr lang="he-IL" sz="2000">
            <a:solidFill>
              <a:schemeClr val="bg1">
                <a:lumMod val="95000"/>
              </a:schemeClr>
            </a:solidFill>
          </a:endParaRPr>
        </a:p>
      </dgm:t>
    </dgm:pt>
    <dgm:pt modelId="{22FC4D12-AE3B-45B8-8135-A6173520B3C6}" type="sibTrans" cxnId="{CAEA339A-A25D-4AE0-BB57-078C9505B36B}">
      <dgm:prSet/>
      <dgm:spPr/>
      <dgm:t>
        <a:bodyPr/>
        <a:lstStyle/>
        <a:p>
          <a:pPr rtl="1"/>
          <a:endParaRPr lang="he-IL" sz="2000">
            <a:solidFill>
              <a:schemeClr val="bg1">
                <a:lumMod val="95000"/>
              </a:schemeClr>
            </a:solidFill>
          </a:endParaRPr>
        </a:p>
      </dgm:t>
    </dgm:pt>
    <dgm:pt modelId="{258B90A2-AF17-482D-A22A-D14F625B60FE}">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כרוב</a:t>
          </a:r>
        </a:p>
      </dgm:t>
    </dgm:pt>
    <dgm:pt modelId="{E1F82A77-AC4B-4A71-90FA-23F2C390F989}" type="parTrans" cxnId="{4133251B-D0E6-4F55-A659-DC4C9A7F3A36}">
      <dgm:prSet/>
      <dgm:spPr/>
      <dgm:t>
        <a:bodyPr/>
        <a:lstStyle/>
        <a:p>
          <a:pPr rtl="1"/>
          <a:endParaRPr lang="he-IL" sz="2000">
            <a:solidFill>
              <a:schemeClr val="bg1">
                <a:lumMod val="95000"/>
              </a:schemeClr>
            </a:solidFill>
          </a:endParaRPr>
        </a:p>
      </dgm:t>
    </dgm:pt>
    <dgm:pt modelId="{6C379D33-6F44-4A2D-8C61-C84A0A2598DA}" type="sibTrans" cxnId="{4133251B-D0E6-4F55-A659-DC4C9A7F3A36}">
      <dgm:prSet/>
      <dgm:spPr/>
      <dgm:t>
        <a:bodyPr/>
        <a:lstStyle/>
        <a:p>
          <a:pPr rtl="1"/>
          <a:endParaRPr lang="he-IL" sz="2000">
            <a:solidFill>
              <a:schemeClr val="bg1">
                <a:lumMod val="95000"/>
              </a:schemeClr>
            </a:solidFill>
          </a:endParaRPr>
        </a:p>
      </dgm:t>
    </dgm:pt>
    <dgm:pt modelId="{BE814234-A20E-404A-8290-852E3FFE6B94}">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בטטה</a:t>
          </a:r>
        </a:p>
      </dgm:t>
    </dgm:pt>
    <dgm:pt modelId="{A9FE8B50-FFBE-4CD7-BF2C-1B4E2C428DDA}" type="parTrans" cxnId="{6ABFD11A-AEDD-4CBA-A866-315E5100B63F}">
      <dgm:prSet/>
      <dgm:spPr/>
      <dgm:t>
        <a:bodyPr/>
        <a:lstStyle/>
        <a:p>
          <a:pPr rtl="1"/>
          <a:endParaRPr lang="he-IL" sz="2000">
            <a:solidFill>
              <a:schemeClr val="bg1">
                <a:lumMod val="95000"/>
              </a:schemeClr>
            </a:solidFill>
          </a:endParaRPr>
        </a:p>
      </dgm:t>
    </dgm:pt>
    <dgm:pt modelId="{DEEF4CC3-D04D-4A62-A9BA-AA719F49522E}" type="sibTrans" cxnId="{6ABFD11A-AEDD-4CBA-A866-315E5100B63F}">
      <dgm:prSet/>
      <dgm:spPr/>
      <dgm:t>
        <a:bodyPr/>
        <a:lstStyle/>
        <a:p>
          <a:pPr rtl="1"/>
          <a:endParaRPr lang="he-IL" sz="2000">
            <a:solidFill>
              <a:schemeClr val="bg1">
                <a:lumMod val="95000"/>
              </a:schemeClr>
            </a:solidFill>
          </a:endParaRPr>
        </a:p>
      </dgm:t>
    </dgm:pt>
    <dgm:pt modelId="{3594AE24-57CC-4037-BB99-300D00E5E7AD}">
      <dgm:prSet custT="1"/>
      <dgm:spPr>
        <a:solidFill>
          <a:srgbClr val="689C41"/>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גזר</a:t>
          </a:r>
        </a:p>
      </dgm:t>
    </dgm:pt>
    <dgm:pt modelId="{C282D34B-3A92-4DE2-9A62-E9BAD7E96266}" type="parTrans" cxnId="{F3FA8B28-60E0-469E-BB3E-0D413BE59F04}">
      <dgm:prSet/>
      <dgm:spPr/>
      <dgm:t>
        <a:bodyPr/>
        <a:lstStyle/>
        <a:p>
          <a:pPr rtl="1"/>
          <a:endParaRPr lang="he-IL" sz="2000">
            <a:solidFill>
              <a:schemeClr val="bg1">
                <a:lumMod val="95000"/>
              </a:schemeClr>
            </a:solidFill>
          </a:endParaRPr>
        </a:p>
      </dgm:t>
    </dgm:pt>
    <dgm:pt modelId="{AD3509D3-8500-49D2-A710-2B4DB3F4A903}" type="sibTrans" cxnId="{F3FA8B28-60E0-469E-BB3E-0D413BE59F04}">
      <dgm:prSet/>
      <dgm:spPr/>
      <dgm:t>
        <a:bodyPr/>
        <a:lstStyle/>
        <a:p>
          <a:pPr rtl="1"/>
          <a:endParaRPr lang="he-IL" sz="2000">
            <a:solidFill>
              <a:schemeClr val="bg1">
                <a:lumMod val="95000"/>
              </a:schemeClr>
            </a:solidFill>
          </a:endParaRPr>
        </a:p>
      </dgm:t>
    </dgm:pt>
    <dgm:pt modelId="{DF1D3FBC-FD7B-48D6-8224-F01504D96C1E}">
      <dgm:prSet custT="1"/>
      <dgm:spPr>
        <a:solidFill>
          <a:srgbClr val="FF0000"/>
        </a:solidFill>
        <a:ln w="57150">
          <a:solidFill>
            <a:srgbClr val="FFFF00"/>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בצל</a:t>
          </a:r>
        </a:p>
      </dgm:t>
    </dgm:pt>
    <dgm:pt modelId="{F3AFF65E-18DA-4B8D-B166-F8AF5D450B58}" type="parTrans" cxnId="{59F813EC-24DF-4712-AF26-D26FB21E576C}">
      <dgm:prSet/>
      <dgm:spPr/>
      <dgm:t>
        <a:bodyPr/>
        <a:lstStyle/>
        <a:p>
          <a:pPr rtl="1"/>
          <a:endParaRPr lang="he-IL" sz="2000">
            <a:solidFill>
              <a:schemeClr val="bg1">
                <a:lumMod val="95000"/>
              </a:schemeClr>
            </a:solidFill>
          </a:endParaRPr>
        </a:p>
      </dgm:t>
    </dgm:pt>
    <dgm:pt modelId="{D5D45E7F-B819-445E-8D2A-52541056927D}" type="sibTrans" cxnId="{59F813EC-24DF-4712-AF26-D26FB21E576C}">
      <dgm:prSet/>
      <dgm:spPr/>
      <dgm:t>
        <a:bodyPr/>
        <a:lstStyle/>
        <a:p>
          <a:pPr rtl="1"/>
          <a:endParaRPr lang="he-IL" sz="2000">
            <a:solidFill>
              <a:schemeClr val="bg1">
                <a:lumMod val="95000"/>
              </a:schemeClr>
            </a:solidFill>
          </a:endParaRPr>
        </a:p>
      </dgm:t>
    </dgm:pt>
    <dgm:pt modelId="{A677FE5B-EBA8-4F35-A0EC-23F98836F38C}">
      <dgm:prSet phldrT="[טקסט]" custT="1"/>
      <dgm:spPr>
        <a:solidFill>
          <a:srgbClr val="689C41"/>
        </a:solidFill>
      </dgm:spPr>
      <dgm:t>
        <a:bodyPr/>
        <a:lstStyle/>
        <a:p>
          <a:pPr rtl="1">
            <a:lnSpc>
              <a:spcPct val="100000"/>
            </a:lnSpc>
            <a:spcBef>
              <a:spcPts val="600"/>
            </a:spcBef>
            <a:spcAft>
              <a:spcPts val="0"/>
            </a:spcAft>
          </a:pPr>
          <a:r>
            <a:rPr lang="he-IL" sz="2800" b="1" dirty="0">
              <a:solidFill>
                <a:schemeClr val="bg1">
                  <a:lumMod val="95000"/>
                </a:schemeClr>
              </a:solidFill>
              <a:latin typeface="Calibri" panose="020F0502020204030204" pitchFamily="34" charset="0"/>
              <a:cs typeface="Calibri" panose="020F0502020204030204" pitchFamily="34" charset="0"/>
            </a:rPr>
            <a:t>דגניים ופחמימות</a:t>
          </a:r>
        </a:p>
      </dgm:t>
    </dgm:pt>
    <dgm:pt modelId="{465646FC-9866-4814-87A8-A66341EC248C}" type="parTrans" cxnId="{2F0A9066-68AA-483F-BF61-7B258B33ACD8}">
      <dgm:prSet/>
      <dgm:spPr/>
      <dgm:t>
        <a:bodyPr/>
        <a:lstStyle/>
        <a:p>
          <a:pPr rtl="1"/>
          <a:endParaRPr lang="he-IL" sz="2000">
            <a:solidFill>
              <a:schemeClr val="bg1">
                <a:lumMod val="95000"/>
              </a:schemeClr>
            </a:solidFill>
          </a:endParaRPr>
        </a:p>
      </dgm:t>
    </dgm:pt>
    <dgm:pt modelId="{F58A9B97-2390-4F36-8810-8FFE2B07837F}" type="sibTrans" cxnId="{2F0A9066-68AA-483F-BF61-7B258B33ACD8}">
      <dgm:prSet/>
      <dgm:spPr/>
      <dgm:t>
        <a:bodyPr/>
        <a:lstStyle/>
        <a:p>
          <a:pPr rtl="1"/>
          <a:endParaRPr lang="he-IL" sz="2000">
            <a:solidFill>
              <a:schemeClr val="bg1">
                <a:lumMod val="95000"/>
              </a:schemeClr>
            </a:solidFill>
          </a:endParaRPr>
        </a:p>
      </dgm:t>
    </dgm:pt>
    <dgm:pt modelId="{20828686-9D19-41F5-AB3B-7922AE25B9A2}">
      <dgm:prSet custT="1"/>
      <dgm:spPr>
        <a:solidFill>
          <a:srgbClr val="689C41"/>
        </a:solidFill>
        <a:ln w="57150">
          <a:solidFill>
            <a:srgbClr val="FFFF00"/>
          </a:solidFill>
        </a:ln>
        <a:scene3d>
          <a:camera prst="orthographicFront"/>
          <a:lightRig rig="flat" dir="t"/>
        </a:scene3d>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חיטה</a:t>
          </a:r>
        </a:p>
      </dgm:t>
    </dgm:pt>
    <dgm:pt modelId="{11B2B6D1-36DA-479B-97B9-6BA01549B83B}" type="parTrans" cxnId="{D2E87D62-15CC-404D-8638-B8624C00E3B7}">
      <dgm:prSet/>
      <dgm:spPr/>
      <dgm:t>
        <a:bodyPr/>
        <a:lstStyle/>
        <a:p>
          <a:pPr rtl="1"/>
          <a:endParaRPr lang="he-IL" sz="2000">
            <a:solidFill>
              <a:schemeClr val="bg1">
                <a:lumMod val="95000"/>
              </a:schemeClr>
            </a:solidFill>
          </a:endParaRPr>
        </a:p>
      </dgm:t>
    </dgm:pt>
    <dgm:pt modelId="{13E37C7E-656D-40EA-8273-1B98D9FFBB3E}" type="sibTrans" cxnId="{D2E87D62-15CC-404D-8638-B8624C00E3B7}">
      <dgm:prSet/>
      <dgm:spPr/>
      <dgm:t>
        <a:bodyPr/>
        <a:lstStyle/>
        <a:p>
          <a:pPr rtl="1"/>
          <a:endParaRPr lang="he-IL" sz="2000">
            <a:solidFill>
              <a:schemeClr val="bg1">
                <a:lumMod val="95000"/>
              </a:schemeClr>
            </a:solidFill>
          </a:endParaRPr>
        </a:p>
      </dgm:t>
    </dgm:pt>
    <dgm:pt modelId="{A49120BD-A1AF-4FA8-B5D2-8152641258EE}">
      <dgm:prSet phldrT="[טקסט]" custT="1"/>
      <dgm:spPr>
        <a:solidFill>
          <a:srgbClr val="CF7C0D"/>
        </a:solidFill>
        <a:ln w="57150">
          <a:solidFill>
            <a:srgbClr val="FFFF00"/>
          </a:solidFill>
        </a:ln>
        <a:scene3d>
          <a:camera prst="orthographicFront"/>
          <a:lightRig rig="flat" dir="t"/>
        </a:scene3d>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תירס</a:t>
          </a:r>
        </a:p>
      </dgm:t>
    </dgm:pt>
    <dgm:pt modelId="{1B857882-3DED-4408-B38E-6C454B5CA3BE}" type="parTrans" cxnId="{9C23388E-4654-4AD7-896C-187A7119E370}">
      <dgm:prSet/>
      <dgm:spPr/>
      <dgm:t>
        <a:bodyPr/>
        <a:lstStyle/>
        <a:p>
          <a:pPr rtl="1"/>
          <a:endParaRPr lang="he-IL" sz="2000">
            <a:solidFill>
              <a:schemeClr val="bg1">
                <a:lumMod val="95000"/>
              </a:schemeClr>
            </a:solidFill>
          </a:endParaRPr>
        </a:p>
      </dgm:t>
    </dgm:pt>
    <dgm:pt modelId="{9B2A8A84-C46D-45BE-AD2D-538B32B730BC}" type="sibTrans" cxnId="{9C23388E-4654-4AD7-896C-187A7119E370}">
      <dgm:prSet/>
      <dgm:spPr/>
      <dgm:t>
        <a:bodyPr/>
        <a:lstStyle/>
        <a:p>
          <a:pPr rtl="1"/>
          <a:endParaRPr lang="he-IL" sz="2000">
            <a:solidFill>
              <a:schemeClr val="bg1">
                <a:lumMod val="95000"/>
              </a:schemeClr>
            </a:solidFill>
          </a:endParaRPr>
        </a:p>
      </dgm:t>
    </dgm:pt>
    <dgm:pt modelId="{920AAC5D-6923-46C6-A188-4FEDA9BA650B}">
      <dgm:prSet custT="1"/>
      <dgm:spPr>
        <a:solidFill>
          <a:srgbClr val="689C41"/>
        </a:solidFill>
        <a:ln>
          <a:solidFill>
            <a:schemeClr val="bg1">
              <a:lumMod val="95000"/>
            </a:schemeClr>
          </a:solidFill>
        </a:ln>
        <a:scene3d>
          <a:camera prst="orthographicFront"/>
          <a:lightRig rig="flat" dir="t"/>
        </a:scene3d>
      </dgm:spPr>
      <dgm:t>
        <a:bodyPr/>
        <a:lstStyle/>
        <a:p>
          <a:pPr rtl="1">
            <a:lnSpc>
              <a:spcPct val="100000"/>
            </a:lnSpc>
            <a:spcBef>
              <a:spcPts val="600"/>
            </a:spcBef>
            <a:spcAft>
              <a:spcPts val="0"/>
            </a:spcAft>
          </a:pPr>
          <a:r>
            <a:rPr lang="he-IL" sz="2000" b="1">
              <a:solidFill>
                <a:schemeClr val="bg1">
                  <a:lumMod val="95000"/>
                </a:schemeClr>
              </a:solidFill>
              <a:latin typeface="Calibri" panose="020F0502020204030204" pitchFamily="34" charset="0"/>
              <a:cs typeface="Calibri" panose="020F0502020204030204" pitchFamily="34" charset="0"/>
            </a:rPr>
            <a:t>תפוחי </a:t>
          </a:r>
          <a:r>
            <a:rPr lang="he-IL" sz="2000" b="1" dirty="0">
              <a:solidFill>
                <a:schemeClr val="bg1">
                  <a:lumMod val="95000"/>
                </a:schemeClr>
              </a:solidFill>
              <a:latin typeface="Calibri" panose="020F0502020204030204" pitchFamily="34" charset="0"/>
              <a:cs typeface="Calibri" panose="020F0502020204030204" pitchFamily="34" charset="0"/>
            </a:rPr>
            <a:t>אדמה</a:t>
          </a:r>
        </a:p>
      </dgm:t>
    </dgm:pt>
    <dgm:pt modelId="{04F0C8F6-9CAE-48E9-8E35-546EAE6B03C8}" type="parTrans" cxnId="{CC164DB6-93FE-40D4-8143-4E2E0D7B2ADD}">
      <dgm:prSet/>
      <dgm:spPr/>
      <dgm:t>
        <a:bodyPr/>
        <a:lstStyle/>
        <a:p>
          <a:pPr rtl="1"/>
          <a:endParaRPr lang="he-IL" sz="2000">
            <a:solidFill>
              <a:schemeClr val="bg1">
                <a:lumMod val="95000"/>
              </a:schemeClr>
            </a:solidFill>
          </a:endParaRPr>
        </a:p>
      </dgm:t>
    </dgm:pt>
    <dgm:pt modelId="{682CA21E-E53C-4A76-AF20-72A3C9BE1217}" type="sibTrans" cxnId="{CC164DB6-93FE-40D4-8143-4E2E0D7B2ADD}">
      <dgm:prSet/>
      <dgm:spPr/>
      <dgm:t>
        <a:bodyPr/>
        <a:lstStyle/>
        <a:p>
          <a:pPr rtl="1"/>
          <a:endParaRPr lang="he-IL" sz="2000">
            <a:solidFill>
              <a:schemeClr val="bg1">
                <a:lumMod val="95000"/>
              </a:schemeClr>
            </a:solidFill>
          </a:endParaRPr>
        </a:p>
      </dgm:t>
    </dgm:pt>
    <dgm:pt modelId="{5B664D7E-8257-4F32-8DF5-982BCBE4F7CB}">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סויה</a:t>
          </a:r>
        </a:p>
      </dgm:t>
    </dgm:pt>
    <dgm:pt modelId="{85BAA455-51FE-4C5E-8C24-3395DA5606EF}" type="parTrans" cxnId="{1DBE5FAD-89A8-4D5D-B12D-A24639E2B613}">
      <dgm:prSet/>
      <dgm:spPr/>
      <dgm:t>
        <a:bodyPr/>
        <a:lstStyle/>
        <a:p>
          <a:pPr rtl="1"/>
          <a:endParaRPr lang="he-IL" sz="2000">
            <a:solidFill>
              <a:schemeClr val="bg1">
                <a:lumMod val="95000"/>
              </a:schemeClr>
            </a:solidFill>
          </a:endParaRPr>
        </a:p>
      </dgm:t>
    </dgm:pt>
    <dgm:pt modelId="{356417E9-7107-4C92-89B9-2E7E3191885B}" type="sibTrans" cxnId="{1DBE5FAD-89A8-4D5D-B12D-A24639E2B613}">
      <dgm:prSet/>
      <dgm:spPr/>
      <dgm:t>
        <a:bodyPr/>
        <a:lstStyle/>
        <a:p>
          <a:pPr rtl="1"/>
          <a:endParaRPr lang="he-IL" sz="2000">
            <a:solidFill>
              <a:schemeClr val="bg1">
                <a:lumMod val="95000"/>
              </a:schemeClr>
            </a:solidFill>
          </a:endParaRPr>
        </a:p>
      </dgm:t>
    </dgm:pt>
    <dgm:pt modelId="{930383C2-7451-4E1E-9372-FDA889B31AEE}">
      <dgm:prSet custT="1"/>
      <dgm:spPr>
        <a:solidFill>
          <a:srgbClr val="FF0000"/>
        </a:solidFill>
        <a:ln>
          <a:solidFill>
            <a:schemeClr val="bg1">
              <a:lumMod val="95000"/>
            </a:schemeClr>
          </a:solidFill>
        </a:ln>
      </dgm:spPr>
      <dgm:t>
        <a:bodyPr/>
        <a:lstStyle/>
        <a:p>
          <a:pPr rtl="1">
            <a:lnSpc>
              <a:spcPct val="100000"/>
            </a:lnSpc>
            <a:spcBef>
              <a:spcPts val="600"/>
            </a:spcBef>
            <a:spcAft>
              <a:spcPts val="0"/>
            </a:spcAft>
          </a:pPr>
          <a:r>
            <a:rPr lang="he-IL" sz="2000" b="1">
              <a:solidFill>
                <a:schemeClr val="bg1">
                  <a:lumMod val="95000"/>
                </a:schemeClr>
              </a:solidFill>
              <a:latin typeface="Calibri" panose="020F0502020204030204" pitchFamily="34" charset="0"/>
              <a:cs typeface="Calibri" panose="020F0502020204030204" pitchFamily="34" charset="0"/>
            </a:rPr>
            <a:t>שומשום</a:t>
          </a:r>
          <a:endParaRPr lang="he-IL" sz="2000" b="1" dirty="0">
            <a:solidFill>
              <a:schemeClr val="bg1">
                <a:lumMod val="95000"/>
              </a:schemeClr>
            </a:solidFill>
            <a:latin typeface="Calibri" panose="020F0502020204030204" pitchFamily="34" charset="0"/>
            <a:cs typeface="Calibri" panose="020F0502020204030204" pitchFamily="34" charset="0"/>
          </a:endParaRPr>
        </a:p>
      </dgm:t>
    </dgm:pt>
    <dgm:pt modelId="{F988DDBB-685C-42CF-8AFE-2E87FCB42609}" type="parTrans" cxnId="{1404887C-2754-4F4C-B6E6-78008DD702F8}">
      <dgm:prSet/>
      <dgm:spPr/>
      <dgm:t>
        <a:bodyPr/>
        <a:lstStyle/>
        <a:p>
          <a:pPr rtl="1"/>
          <a:endParaRPr lang="he-IL" sz="2000">
            <a:solidFill>
              <a:schemeClr val="bg1">
                <a:lumMod val="95000"/>
              </a:schemeClr>
            </a:solidFill>
          </a:endParaRPr>
        </a:p>
      </dgm:t>
    </dgm:pt>
    <dgm:pt modelId="{DB4E788D-32D4-407C-9081-7BFC6908F711}" type="sibTrans" cxnId="{1404887C-2754-4F4C-B6E6-78008DD702F8}">
      <dgm:prSet/>
      <dgm:spPr/>
      <dgm:t>
        <a:bodyPr/>
        <a:lstStyle/>
        <a:p>
          <a:pPr rtl="1"/>
          <a:endParaRPr lang="he-IL" sz="2000">
            <a:solidFill>
              <a:schemeClr val="bg1">
                <a:lumMod val="95000"/>
              </a:schemeClr>
            </a:solidFill>
          </a:endParaRPr>
        </a:p>
      </dgm:t>
    </dgm:pt>
    <dgm:pt modelId="{2AE91B5B-D6D4-4CD6-97B8-D9A4C7421B08}">
      <dgm:prSet custT="1"/>
      <dgm:spPr>
        <a:solidFill>
          <a:srgbClr val="689C41"/>
        </a:solidFill>
      </dgm:spPr>
      <dgm:t>
        <a:bodyPr/>
        <a:lstStyle/>
        <a:p>
          <a:pPr rtl="1">
            <a:lnSpc>
              <a:spcPct val="100000"/>
            </a:lnSpc>
            <a:spcBef>
              <a:spcPts val="600"/>
            </a:spcBef>
            <a:spcAft>
              <a:spcPts val="0"/>
            </a:spcAft>
          </a:pPr>
          <a:r>
            <a:rPr lang="he-IL" sz="2800" b="1" dirty="0">
              <a:solidFill>
                <a:schemeClr val="bg1">
                  <a:lumMod val="95000"/>
                </a:schemeClr>
              </a:solidFill>
              <a:latin typeface="Calibri" panose="020F0502020204030204" pitchFamily="34" charset="0"/>
              <a:cs typeface="Calibri" panose="020F0502020204030204" pitchFamily="34" charset="0"/>
            </a:rPr>
            <a:t>צמחי שמן</a:t>
          </a:r>
        </a:p>
      </dgm:t>
    </dgm:pt>
    <dgm:pt modelId="{3EEB9417-ED66-4DB3-8862-232AC4A6416A}" type="parTrans" cxnId="{781E8AA4-34C6-47CC-92C5-DE3F3F5AE50F}">
      <dgm:prSet/>
      <dgm:spPr/>
      <dgm:t>
        <a:bodyPr/>
        <a:lstStyle/>
        <a:p>
          <a:pPr rtl="1"/>
          <a:endParaRPr lang="he-IL" sz="2000">
            <a:solidFill>
              <a:schemeClr val="bg1">
                <a:lumMod val="95000"/>
              </a:schemeClr>
            </a:solidFill>
          </a:endParaRPr>
        </a:p>
      </dgm:t>
    </dgm:pt>
    <dgm:pt modelId="{A9824225-28F7-46E1-BDCB-0BF0C1557895}" type="sibTrans" cxnId="{781E8AA4-34C6-47CC-92C5-DE3F3F5AE50F}">
      <dgm:prSet/>
      <dgm:spPr/>
      <dgm:t>
        <a:bodyPr/>
        <a:lstStyle/>
        <a:p>
          <a:pPr rtl="1"/>
          <a:endParaRPr lang="he-IL" sz="2000">
            <a:solidFill>
              <a:schemeClr val="bg1">
                <a:lumMod val="95000"/>
              </a:schemeClr>
            </a:solidFill>
          </a:endParaRPr>
        </a:p>
      </dgm:t>
    </dgm:pt>
    <dgm:pt modelId="{4A9F1468-BEFB-4C40-BB86-7E844C65F379}">
      <dgm:prSet custT="1"/>
      <dgm:spPr>
        <a:solidFill>
          <a:srgbClr val="CF7C0D"/>
        </a:solidFill>
        <a:ln w="57150">
          <a:solidFill>
            <a:srgbClr val="FFFF00"/>
          </a:solidFill>
        </a:ln>
      </dgm:spPr>
      <dgm:t>
        <a:bodyPr/>
        <a:lstStyle/>
        <a:p>
          <a:pPr rtl="1">
            <a:lnSpc>
              <a:spcPct val="100000"/>
            </a:lnSpc>
            <a:spcBef>
              <a:spcPts val="600"/>
            </a:spcBef>
            <a:spcAft>
              <a:spcPts val="0"/>
            </a:spcAft>
          </a:pPr>
          <a:r>
            <a:rPr lang="he-IL" sz="2000" b="1" dirty="0" err="1">
              <a:solidFill>
                <a:schemeClr val="bg1">
                  <a:lumMod val="95000"/>
                </a:schemeClr>
              </a:solidFill>
              <a:latin typeface="Calibri" panose="020F0502020204030204" pitchFamily="34" charset="0"/>
              <a:cs typeface="Calibri" panose="020F0502020204030204" pitchFamily="34" charset="0"/>
            </a:rPr>
            <a:t>חימצה</a:t>
          </a:r>
          <a:r>
            <a:rPr lang="he-IL" sz="2000" b="1" dirty="0">
              <a:solidFill>
                <a:schemeClr val="bg1">
                  <a:lumMod val="95000"/>
                </a:schemeClr>
              </a:solidFill>
              <a:latin typeface="Calibri" panose="020F0502020204030204" pitchFamily="34" charset="0"/>
              <a:cs typeface="Calibri" panose="020F0502020204030204" pitchFamily="34" charset="0"/>
            </a:rPr>
            <a:t> (חומוס)</a:t>
          </a:r>
        </a:p>
      </dgm:t>
    </dgm:pt>
    <dgm:pt modelId="{9B11D0C6-713C-4F98-A385-45464325A5E4}" type="parTrans" cxnId="{ABC5DF84-FA30-4A87-95BE-C78FEF06E342}">
      <dgm:prSet/>
      <dgm:spPr/>
      <dgm:t>
        <a:bodyPr/>
        <a:lstStyle/>
        <a:p>
          <a:pPr rtl="1"/>
          <a:endParaRPr lang="he-IL" sz="2000">
            <a:solidFill>
              <a:schemeClr val="bg1">
                <a:lumMod val="95000"/>
              </a:schemeClr>
            </a:solidFill>
          </a:endParaRPr>
        </a:p>
      </dgm:t>
    </dgm:pt>
    <dgm:pt modelId="{FD7340B4-3016-4DEC-A76D-B190AE23A739}" type="sibTrans" cxnId="{ABC5DF84-FA30-4A87-95BE-C78FEF06E342}">
      <dgm:prSet/>
      <dgm:spPr/>
      <dgm:t>
        <a:bodyPr/>
        <a:lstStyle/>
        <a:p>
          <a:pPr rtl="1"/>
          <a:endParaRPr lang="he-IL" sz="2000">
            <a:solidFill>
              <a:schemeClr val="bg1">
                <a:lumMod val="95000"/>
              </a:schemeClr>
            </a:solidFill>
          </a:endParaRPr>
        </a:p>
      </dgm:t>
    </dgm:pt>
    <dgm:pt modelId="{8CBE36F5-6BF1-4BC1-BB4A-2BAB33FDDD0C}">
      <dgm:prSet custT="1"/>
      <dgm:spPr>
        <a:solidFill>
          <a:srgbClr val="689C41"/>
        </a:solidFill>
        <a:ln w="57150">
          <a:solidFill>
            <a:srgbClr val="FFFF00"/>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שקדים</a:t>
          </a:r>
        </a:p>
      </dgm:t>
    </dgm:pt>
    <dgm:pt modelId="{79954A91-895D-4FDA-A39A-D311798EDB2C}" type="parTrans" cxnId="{953ABD99-DB50-4FAC-9AD9-3C4095460021}">
      <dgm:prSet/>
      <dgm:spPr/>
      <dgm:t>
        <a:bodyPr/>
        <a:lstStyle/>
        <a:p>
          <a:pPr rtl="1"/>
          <a:endParaRPr lang="he-IL" sz="2000">
            <a:solidFill>
              <a:schemeClr val="bg1">
                <a:lumMod val="95000"/>
              </a:schemeClr>
            </a:solidFill>
          </a:endParaRPr>
        </a:p>
      </dgm:t>
    </dgm:pt>
    <dgm:pt modelId="{A784B2F6-F39D-467D-8740-537C312310CC}" type="sibTrans" cxnId="{953ABD99-DB50-4FAC-9AD9-3C4095460021}">
      <dgm:prSet/>
      <dgm:spPr/>
      <dgm:t>
        <a:bodyPr/>
        <a:lstStyle/>
        <a:p>
          <a:pPr rtl="1"/>
          <a:endParaRPr lang="he-IL" sz="2000">
            <a:solidFill>
              <a:schemeClr val="bg1">
                <a:lumMod val="95000"/>
              </a:schemeClr>
            </a:solidFill>
          </a:endParaRPr>
        </a:p>
      </dgm:t>
    </dgm:pt>
    <dgm:pt modelId="{74488126-8C8B-42D9-B6F4-ABF60BF0C558}">
      <dgm:prSet custT="1"/>
      <dgm:spPr>
        <a:solidFill>
          <a:srgbClr val="FF0000"/>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תפוז</a:t>
          </a:r>
        </a:p>
      </dgm:t>
    </dgm:pt>
    <dgm:pt modelId="{9BCCF0CB-D299-4066-84C9-EF13BCBA1C6B}" type="parTrans" cxnId="{AFB6A75B-6D5E-4761-BB06-6281B46C4588}">
      <dgm:prSet/>
      <dgm:spPr/>
      <dgm:t>
        <a:bodyPr/>
        <a:lstStyle/>
        <a:p>
          <a:pPr rtl="1"/>
          <a:endParaRPr lang="he-IL" sz="2000">
            <a:solidFill>
              <a:schemeClr val="bg1">
                <a:lumMod val="95000"/>
              </a:schemeClr>
            </a:solidFill>
          </a:endParaRPr>
        </a:p>
      </dgm:t>
    </dgm:pt>
    <dgm:pt modelId="{F5BC79DE-E9E1-4583-9C77-580D5C8443E4}" type="sibTrans" cxnId="{AFB6A75B-6D5E-4761-BB06-6281B46C4588}">
      <dgm:prSet/>
      <dgm:spPr/>
      <dgm:t>
        <a:bodyPr/>
        <a:lstStyle/>
        <a:p>
          <a:pPr rtl="1"/>
          <a:endParaRPr lang="he-IL" sz="2000">
            <a:solidFill>
              <a:schemeClr val="bg1">
                <a:lumMod val="95000"/>
              </a:schemeClr>
            </a:solidFill>
          </a:endParaRPr>
        </a:p>
      </dgm:t>
    </dgm:pt>
    <dgm:pt modelId="{54ECAF82-23C3-4905-841E-2D2C8336DC6B}">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ענבים</a:t>
          </a:r>
        </a:p>
      </dgm:t>
    </dgm:pt>
    <dgm:pt modelId="{7828243E-377F-489F-8C1E-ABD682E95E13}" type="parTrans" cxnId="{4B8D2059-2C94-4903-B04A-CF05A9A2990E}">
      <dgm:prSet/>
      <dgm:spPr/>
      <dgm:t>
        <a:bodyPr/>
        <a:lstStyle/>
        <a:p>
          <a:pPr rtl="1"/>
          <a:endParaRPr lang="he-IL" sz="2000">
            <a:solidFill>
              <a:schemeClr val="bg1">
                <a:lumMod val="95000"/>
              </a:schemeClr>
            </a:solidFill>
          </a:endParaRPr>
        </a:p>
      </dgm:t>
    </dgm:pt>
    <dgm:pt modelId="{E1C88A4A-7118-43B6-9B13-92CDC1B2489A}" type="sibTrans" cxnId="{4B8D2059-2C94-4903-B04A-CF05A9A2990E}">
      <dgm:prSet/>
      <dgm:spPr/>
      <dgm:t>
        <a:bodyPr/>
        <a:lstStyle/>
        <a:p>
          <a:pPr rtl="1"/>
          <a:endParaRPr lang="he-IL" sz="2000">
            <a:solidFill>
              <a:schemeClr val="bg1">
                <a:lumMod val="95000"/>
              </a:schemeClr>
            </a:solidFill>
          </a:endParaRPr>
        </a:p>
      </dgm:t>
    </dgm:pt>
    <dgm:pt modelId="{A9C1E203-514E-43FC-9AC3-AD64995A489B}">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תפוח </a:t>
          </a:r>
        </a:p>
      </dgm:t>
    </dgm:pt>
    <dgm:pt modelId="{38DACA6E-AFBB-43B6-A34C-ECC1CE8F4923}" type="parTrans" cxnId="{201A7F52-FD87-4A0A-8353-3FFB938DFA13}">
      <dgm:prSet/>
      <dgm:spPr/>
      <dgm:t>
        <a:bodyPr/>
        <a:lstStyle/>
        <a:p>
          <a:pPr rtl="1"/>
          <a:endParaRPr lang="he-IL" sz="2000">
            <a:solidFill>
              <a:schemeClr val="bg1">
                <a:lumMod val="95000"/>
              </a:schemeClr>
            </a:solidFill>
          </a:endParaRPr>
        </a:p>
      </dgm:t>
    </dgm:pt>
    <dgm:pt modelId="{4800AF77-3889-42D9-95F3-C0B76FA86590}" type="sibTrans" cxnId="{201A7F52-FD87-4A0A-8353-3FFB938DFA13}">
      <dgm:prSet/>
      <dgm:spPr/>
      <dgm:t>
        <a:bodyPr/>
        <a:lstStyle/>
        <a:p>
          <a:pPr rtl="1"/>
          <a:endParaRPr lang="he-IL" sz="2000">
            <a:solidFill>
              <a:schemeClr val="bg1">
                <a:lumMod val="95000"/>
              </a:schemeClr>
            </a:solidFill>
          </a:endParaRPr>
        </a:p>
      </dgm:t>
    </dgm:pt>
    <dgm:pt modelId="{4D40333D-1CED-4E67-A544-A595C8E17E8F}">
      <dgm:prSet custT="1"/>
      <dgm:spPr>
        <a:solidFill>
          <a:srgbClr val="CF7C0D"/>
        </a:solidFill>
        <a:ln>
          <a:solidFill>
            <a:schemeClr val="bg1">
              <a:lumMod val="95000"/>
            </a:schemeClr>
          </a:solidFill>
        </a:ln>
      </dgm:spPr>
      <dgm:t>
        <a:bodyPr/>
        <a:lstStyle/>
        <a:p>
          <a:pPr rtl="1">
            <a:lnSpc>
              <a:spcPct val="100000"/>
            </a:lnSpc>
            <a:spcBef>
              <a:spcPts val="600"/>
            </a:spcBef>
            <a:spcAft>
              <a:spcPts val="0"/>
            </a:spcAft>
          </a:pPr>
          <a:r>
            <a:rPr lang="he-IL" sz="2000" b="1" dirty="0" err="1">
              <a:solidFill>
                <a:schemeClr val="bg1">
                  <a:lumMod val="95000"/>
                </a:schemeClr>
              </a:solidFill>
              <a:latin typeface="Calibri" panose="020F0502020204030204" pitchFamily="34" charset="0"/>
              <a:cs typeface="Calibri" panose="020F0502020204030204" pitchFamily="34" charset="0"/>
            </a:rPr>
            <a:t>עגבניה</a:t>
          </a:r>
          <a:endParaRPr lang="he-IL" sz="2000" b="1" dirty="0">
            <a:solidFill>
              <a:schemeClr val="bg1">
                <a:lumMod val="95000"/>
              </a:schemeClr>
            </a:solidFill>
            <a:latin typeface="Calibri" panose="020F0502020204030204" pitchFamily="34" charset="0"/>
            <a:cs typeface="Calibri" panose="020F0502020204030204" pitchFamily="34" charset="0"/>
          </a:endParaRPr>
        </a:p>
      </dgm:t>
    </dgm:pt>
    <dgm:pt modelId="{0E48EB50-31EE-4059-9B01-020C8336A974}" type="parTrans" cxnId="{FBB3ABB6-53F8-4705-8489-03C6C0F4C7E1}">
      <dgm:prSet/>
      <dgm:spPr/>
      <dgm:t>
        <a:bodyPr/>
        <a:lstStyle/>
        <a:p>
          <a:pPr rtl="1"/>
          <a:endParaRPr lang="he-IL" sz="2000">
            <a:solidFill>
              <a:schemeClr val="bg1">
                <a:lumMod val="95000"/>
              </a:schemeClr>
            </a:solidFill>
          </a:endParaRPr>
        </a:p>
      </dgm:t>
    </dgm:pt>
    <dgm:pt modelId="{9DA5EEE6-DAB4-4A1D-8C66-F79F4D3D410D}" type="sibTrans" cxnId="{FBB3ABB6-53F8-4705-8489-03C6C0F4C7E1}">
      <dgm:prSet/>
      <dgm:spPr/>
      <dgm:t>
        <a:bodyPr/>
        <a:lstStyle/>
        <a:p>
          <a:pPr rtl="1"/>
          <a:endParaRPr lang="he-IL" sz="2000">
            <a:solidFill>
              <a:schemeClr val="bg1">
                <a:lumMod val="95000"/>
              </a:schemeClr>
            </a:solidFill>
          </a:endParaRPr>
        </a:p>
      </dgm:t>
    </dgm:pt>
    <dgm:pt modelId="{D6DFA6C0-AABA-44A1-9463-82C4A88BDB73}">
      <dgm:prSet custT="1"/>
      <dgm:spPr>
        <a:solidFill>
          <a:srgbClr val="FF0000"/>
        </a:solidFill>
        <a:ln w="57150">
          <a:solidFill>
            <a:srgbClr val="FFFF00"/>
          </a:solidFill>
        </a:ln>
      </dgm:spPr>
      <dgm:t>
        <a:bodyPr/>
        <a:lstStyle/>
        <a:p>
          <a:pPr rtl="1">
            <a:lnSpc>
              <a:spcPct val="100000"/>
            </a:lnSpc>
            <a:spcBef>
              <a:spcPts val="600"/>
            </a:spcBef>
            <a:spcAft>
              <a:spcPts val="0"/>
            </a:spcAft>
          </a:pPr>
          <a:r>
            <a:rPr lang="he-IL" sz="2000" b="1" dirty="0">
              <a:solidFill>
                <a:schemeClr val="bg1">
                  <a:lumMod val="95000"/>
                </a:schemeClr>
              </a:solidFill>
              <a:latin typeface="Calibri" panose="020F0502020204030204" pitchFamily="34" charset="0"/>
              <a:cs typeface="Calibri" panose="020F0502020204030204" pitchFamily="34" charset="0"/>
            </a:rPr>
            <a:t>אבטיח</a:t>
          </a:r>
        </a:p>
      </dgm:t>
    </dgm:pt>
    <dgm:pt modelId="{83823FDF-5D47-430C-9F66-95F1FA779FFA}" type="parTrans" cxnId="{603FE12B-2401-441B-8B38-E17230646AFA}">
      <dgm:prSet/>
      <dgm:spPr/>
      <dgm:t>
        <a:bodyPr/>
        <a:lstStyle/>
        <a:p>
          <a:pPr rtl="1"/>
          <a:endParaRPr lang="he-IL" sz="2000">
            <a:solidFill>
              <a:schemeClr val="bg1">
                <a:lumMod val="95000"/>
              </a:schemeClr>
            </a:solidFill>
          </a:endParaRPr>
        </a:p>
      </dgm:t>
    </dgm:pt>
    <dgm:pt modelId="{EE976DB3-459C-465D-BCD3-1ABE22FD5335}" type="sibTrans" cxnId="{603FE12B-2401-441B-8B38-E17230646AFA}">
      <dgm:prSet/>
      <dgm:spPr/>
      <dgm:t>
        <a:bodyPr/>
        <a:lstStyle/>
        <a:p>
          <a:pPr rtl="1"/>
          <a:endParaRPr lang="he-IL" sz="2000">
            <a:solidFill>
              <a:schemeClr val="bg1">
                <a:lumMod val="95000"/>
              </a:schemeClr>
            </a:solidFill>
          </a:endParaRPr>
        </a:p>
      </dgm:t>
    </dgm:pt>
    <dgm:pt modelId="{32354413-964B-4493-89C0-F5CABA2D1F72}" type="pres">
      <dgm:prSet presAssocID="{FBAB7723-EBBC-4C21-9CE8-03CD5007EDCF}" presName="theList" presStyleCnt="0">
        <dgm:presLayoutVars>
          <dgm:dir val="rev"/>
          <dgm:animLvl val="lvl"/>
          <dgm:resizeHandles val="exact"/>
        </dgm:presLayoutVars>
      </dgm:prSet>
      <dgm:spPr/>
    </dgm:pt>
    <dgm:pt modelId="{2A3823FC-EDD1-4374-B1A4-41D6BE624FE4}" type="pres">
      <dgm:prSet presAssocID="{A677FE5B-EBA8-4F35-A0EC-23F98836F38C}" presName="compNode" presStyleCnt="0"/>
      <dgm:spPr/>
    </dgm:pt>
    <dgm:pt modelId="{62C5D0F2-4AA3-447A-8515-FC8D20F43D07}" type="pres">
      <dgm:prSet presAssocID="{A677FE5B-EBA8-4F35-A0EC-23F98836F38C}" presName="aNode" presStyleLbl="bgShp" presStyleIdx="0" presStyleCnt="5"/>
      <dgm:spPr/>
    </dgm:pt>
    <dgm:pt modelId="{D745678B-273D-4F05-87BF-8C1892347F2A}" type="pres">
      <dgm:prSet presAssocID="{A677FE5B-EBA8-4F35-A0EC-23F98836F38C}" presName="textNode" presStyleLbl="bgShp" presStyleIdx="0" presStyleCnt="5"/>
      <dgm:spPr/>
    </dgm:pt>
    <dgm:pt modelId="{BF4847B8-3BA1-4E52-947F-36A183D72402}" type="pres">
      <dgm:prSet presAssocID="{A677FE5B-EBA8-4F35-A0EC-23F98836F38C}" presName="compChildNode" presStyleCnt="0"/>
      <dgm:spPr/>
    </dgm:pt>
    <dgm:pt modelId="{DE970BED-DEEE-4EA3-AE00-0D6CC747AB12}" type="pres">
      <dgm:prSet presAssocID="{A677FE5B-EBA8-4F35-A0EC-23F98836F38C}" presName="theInnerList" presStyleCnt="0"/>
      <dgm:spPr/>
    </dgm:pt>
    <dgm:pt modelId="{8FBCBEF6-7AC1-4208-BA64-4C96CDCE9C8C}" type="pres">
      <dgm:prSet presAssocID="{A49120BD-A1AF-4FA8-B5D2-8152641258EE}" presName="childNode" presStyleLbl="node1" presStyleIdx="0" presStyleCnt="23">
        <dgm:presLayoutVars>
          <dgm:bulletEnabled val="1"/>
        </dgm:presLayoutVars>
      </dgm:prSet>
      <dgm:spPr/>
    </dgm:pt>
    <dgm:pt modelId="{2774EC17-A145-4091-A838-21263C50F757}" type="pres">
      <dgm:prSet presAssocID="{A49120BD-A1AF-4FA8-B5D2-8152641258EE}" presName="aSpace2" presStyleCnt="0"/>
      <dgm:spPr/>
    </dgm:pt>
    <dgm:pt modelId="{007B4796-10D4-42C6-869B-6CE07E4BF568}" type="pres">
      <dgm:prSet presAssocID="{20828686-9D19-41F5-AB3B-7922AE25B9A2}" presName="childNode" presStyleLbl="node1" presStyleIdx="1" presStyleCnt="23">
        <dgm:presLayoutVars>
          <dgm:bulletEnabled val="1"/>
        </dgm:presLayoutVars>
      </dgm:prSet>
      <dgm:spPr/>
    </dgm:pt>
    <dgm:pt modelId="{7DC419A4-95C2-45BF-BB40-1D53AF84BC7C}" type="pres">
      <dgm:prSet presAssocID="{20828686-9D19-41F5-AB3B-7922AE25B9A2}" presName="aSpace2" presStyleCnt="0"/>
      <dgm:spPr/>
    </dgm:pt>
    <dgm:pt modelId="{16CE74BF-CE17-497B-B3AD-4D7CADFC32E0}" type="pres">
      <dgm:prSet presAssocID="{920AAC5D-6923-46C6-A188-4FEDA9BA650B}" presName="childNode" presStyleLbl="node1" presStyleIdx="2" presStyleCnt="23">
        <dgm:presLayoutVars>
          <dgm:bulletEnabled val="1"/>
        </dgm:presLayoutVars>
      </dgm:prSet>
      <dgm:spPr/>
    </dgm:pt>
    <dgm:pt modelId="{FF7927A3-A603-4DD9-B899-A21E27140FFC}" type="pres">
      <dgm:prSet presAssocID="{A677FE5B-EBA8-4F35-A0EC-23F98836F38C}" presName="aSpace" presStyleCnt="0"/>
      <dgm:spPr/>
    </dgm:pt>
    <dgm:pt modelId="{65691B64-E718-407E-BC5F-923DEFC632BD}" type="pres">
      <dgm:prSet presAssocID="{FFB300B0-5B35-4D21-ADE7-5500B2711DF5}" presName="compNode" presStyleCnt="0"/>
      <dgm:spPr/>
    </dgm:pt>
    <dgm:pt modelId="{DD6C7F44-D2FA-45CE-841E-4B17016BFF64}" type="pres">
      <dgm:prSet presAssocID="{FFB300B0-5B35-4D21-ADE7-5500B2711DF5}" presName="aNode" presStyleLbl="bgShp" presStyleIdx="1" presStyleCnt="5"/>
      <dgm:spPr/>
    </dgm:pt>
    <dgm:pt modelId="{6AA98A6B-6899-46FB-818A-C6476D2EB111}" type="pres">
      <dgm:prSet presAssocID="{FFB300B0-5B35-4D21-ADE7-5500B2711DF5}" presName="textNode" presStyleLbl="bgShp" presStyleIdx="1" presStyleCnt="5"/>
      <dgm:spPr/>
    </dgm:pt>
    <dgm:pt modelId="{27B8A116-464B-4BCC-9850-6ED6654E46E3}" type="pres">
      <dgm:prSet presAssocID="{FFB300B0-5B35-4D21-ADE7-5500B2711DF5}" presName="compChildNode" presStyleCnt="0"/>
      <dgm:spPr/>
    </dgm:pt>
    <dgm:pt modelId="{1DF49CB8-E8F3-46BF-9A91-9871256E05C7}" type="pres">
      <dgm:prSet presAssocID="{FFB300B0-5B35-4D21-ADE7-5500B2711DF5}" presName="theInnerList" presStyleCnt="0"/>
      <dgm:spPr/>
    </dgm:pt>
    <dgm:pt modelId="{F79526CB-0BF7-4264-B228-779393CCE278}" type="pres">
      <dgm:prSet presAssocID="{4A9F1468-BEFB-4C40-BB86-7E844C65F379}" presName="childNode" presStyleLbl="node1" presStyleIdx="3" presStyleCnt="23">
        <dgm:presLayoutVars>
          <dgm:bulletEnabled val="1"/>
        </dgm:presLayoutVars>
      </dgm:prSet>
      <dgm:spPr/>
    </dgm:pt>
    <dgm:pt modelId="{AAA3B6A4-9914-4FC6-808C-48B8DAAFB4D6}" type="pres">
      <dgm:prSet presAssocID="{4A9F1468-BEFB-4C40-BB86-7E844C65F379}" presName="aSpace2" presStyleCnt="0"/>
      <dgm:spPr/>
    </dgm:pt>
    <dgm:pt modelId="{8E206A67-E371-4378-9D89-FE787EFEB825}" type="pres">
      <dgm:prSet presAssocID="{8CBE36F5-6BF1-4BC1-BB4A-2BAB33FDDD0C}" presName="childNode" presStyleLbl="node1" presStyleIdx="4" presStyleCnt="23">
        <dgm:presLayoutVars>
          <dgm:bulletEnabled val="1"/>
        </dgm:presLayoutVars>
      </dgm:prSet>
      <dgm:spPr/>
    </dgm:pt>
    <dgm:pt modelId="{A6711577-8FA3-40C5-9585-076CD5B3EE4A}" type="pres">
      <dgm:prSet presAssocID="{8CBE36F5-6BF1-4BC1-BB4A-2BAB33FDDD0C}" presName="aSpace2" presStyleCnt="0"/>
      <dgm:spPr/>
    </dgm:pt>
    <dgm:pt modelId="{4E66A808-29BE-4B6E-BBFE-718AC3FFD7AB}" type="pres">
      <dgm:prSet presAssocID="{07751DD7-DBF6-4918-B1F4-94B2FB427CFB}" presName="childNode" presStyleLbl="node1" presStyleIdx="5" presStyleCnt="23">
        <dgm:presLayoutVars>
          <dgm:bulletEnabled val="1"/>
        </dgm:presLayoutVars>
      </dgm:prSet>
      <dgm:spPr/>
    </dgm:pt>
    <dgm:pt modelId="{15C0CB59-C1D8-421D-AF52-3C2CDDAD99A8}" type="pres">
      <dgm:prSet presAssocID="{FFB300B0-5B35-4D21-ADE7-5500B2711DF5}" presName="aSpace" presStyleCnt="0"/>
      <dgm:spPr/>
    </dgm:pt>
    <dgm:pt modelId="{1EBCE994-3C13-45E2-A8F4-6D0FCB43500B}" type="pres">
      <dgm:prSet presAssocID="{2AE91B5B-D6D4-4CD6-97B8-D9A4C7421B08}" presName="compNode" presStyleCnt="0"/>
      <dgm:spPr/>
    </dgm:pt>
    <dgm:pt modelId="{A3E56653-5CB1-4DB3-B74D-C7257B355528}" type="pres">
      <dgm:prSet presAssocID="{2AE91B5B-D6D4-4CD6-97B8-D9A4C7421B08}" presName="aNode" presStyleLbl="bgShp" presStyleIdx="2" presStyleCnt="5"/>
      <dgm:spPr/>
    </dgm:pt>
    <dgm:pt modelId="{A46D9322-25AF-45B0-9C05-781D2A99E7A4}" type="pres">
      <dgm:prSet presAssocID="{2AE91B5B-D6D4-4CD6-97B8-D9A4C7421B08}" presName="textNode" presStyleLbl="bgShp" presStyleIdx="2" presStyleCnt="5"/>
      <dgm:spPr/>
    </dgm:pt>
    <dgm:pt modelId="{A49D83C0-EB01-45C0-91E2-EEE18DB985DA}" type="pres">
      <dgm:prSet presAssocID="{2AE91B5B-D6D4-4CD6-97B8-D9A4C7421B08}" presName="compChildNode" presStyleCnt="0"/>
      <dgm:spPr/>
    </dgm:pt>
    <dgm:pt modelId="{37DA570F-1DED-4A5D-B920-90D502CA09C0}" type="pres">
      <dgm:prSet presAssocID="{2AE91B5B-D6D4-4CD6-97B8-D9A4C7421B08}" presName="theInnerList" presStyleCnt="0"/>
      <dgm:spPr/>
    </dgm:pt>
    <dgm:pt modelId="{462EAAD5-D42E-407C-82DE-E04F21A91712}" type="pres">
      <dgm:prSet presAssocID="{5B664D7E-8257-4F32-8DF5-982BCBE4F7CB}" presName="childNode" presStyleLbl="node1" presStyleIdx="6" presStyleCnt="23">
        <dgm:presLayoutVars>
          <dgm:bulletEnabled val="1"/>
        </dgm:presLayoutVars>
      </dgm:prSet>
      <dgm:spPr/>
    </dgm:pt>
    <dgm:pt modelId="{71372900-B467-42BE-BFAC-B6A2527A53E7}" type="pres">
      <dgm:prSet presAssocID="{5B664D7E-8257-4F32-8DF5-982BCBE4F7CB}" presName="aSpace2" presStyleCnt="0"/>
      <dgm:spPr/>
    </dgm:pt>
    <dgm:pt modelId="{A28AF2D4-CEB7-4BAF-855B-96766FC1665E}" type="pres">
      <dgm:prSet presAssocID="{930383C2-7451-4E1E-9372-FDA889B31AEE}" presName="childNode" presStyleLbl="node1" presStyleIdx="7" presStyleCnt="23">
        <dgm:presLayoutVars>
          <dgm:bulletEnabled val="1"/>
        </dgm:presLayoutVars>
      </dgm:prSet>
      <dgm:spPr/>
    </dgm:pt>
    <dgm:pt modelId="{D30F8673-3CC8-458D-A2ED-9DA202D6554F}" type="pres">
      <dgm:prSet presAssocID="{2AE91B5B-D6D4-4CD6-97B8-D9A4C7421B08}" presName="aSpace" presStyleCnt="0"/>
      <dgm:spPr/>
    </dgm:pt>
    <dgm:pt modelId="{0D4C4DD1-4025-4177-A88B-E3A4D0E35831}" type="pres">
      <dgm:prSet presAssocID="{197AB2F5-D5D3-4A64-A0BF-48C1DDEF43EF}" presName="compNode" presStyleCnt="0"/>
      <dgm:spPr/>
    </dgm:pt>
    <dgm:pt modelId="{9D03C846-F4E1-433C-822E-948299582A74}" type="pres">
      <dgm:prSet presAssocID="{197AB2F5-D5D3-4A64-A0BF-48C1DDEF43EF}" presName="aNode" presStyleLbl="bgShp" presStyleIdx="3" presStyleCnt="5"/>
      <dgm:spPr/>
    </dgm:pt>
    <dgm:pt modelId="{E19698AE-E2A8-4FDA-BB4F-7B3BB4AA2473}" type="pres">
      <dgm:prSet presAssocID="{197AB2F5-D5D3-4A64-A0BF-48C1DDEF43EF}" presName="textNode" presStyleLbl="bgShp" presStyleIdx="3" presStyleCnt="5"/>
      <dgm:spPr/>
    </dgm:pt>
    <dgm:pt modelId="{C5ABFEE6-364F-42C5-A854-C34EDB670A49}" type="pres">
      <dgm:prSet presAssocID="{197AB2F5-D5D3-4A64-A0BF-48C1DDEF43EF}" presName="compChildNode" presStyleCnt="0"/>
      <dgm:spPr/>
    </dgm:pt>
    <dgm:pt modelId="{2DB5CD7B-476A-4AC6-B7A7-FE5FB2FD9AA2}" type="pres">
      <dgm:prSet presAssocID="{197AB2F5-D5D3-4A64-A0BF-48C1DDEF43EF}" presName="theInnerList" presStyleCnt="0"/>
      <dgm:spPr/>
    </dgm:pt>
    <dgm:pt modelId="{AF43FAF9-AE50-44A9-BB8D-23B001EB96C6}" type="pres">
      <dgm:prSet presAssocID="{C9E89F53-B4DD-4EF4-8B3F-732B5CA33492}" presName="childNode" presStyleLbl="node1" presStyleIdx="8" presStyleCnt="23">
        <dgm:presLayoutVars>
          <dgm:bulletEnabled val="1"/>
        </dgm:presLayoutVars>
      </dgm:prSet>
      <dgm:spPr/>
    </dgm:pt>
    <dgm:pt modelId="{B3A9ADC6-865D-4B3C-AB60-B96A0E0D2DE9}" type="pres">
      <dgm:prSet presAssocID="{C9E89F53-B4DD-4EF4-8B3F-732B5CA33492}" presName="aSpace2" presStyleCnt="0"/>
      <dgm:spPr/>
    </dgm:pt>
    <dgm:pt modelId="{B74928DB-A05E-4153-B18A-E2552D369D6C}" type="pres">
      <dgm:prSet presAssocID="{74488126-8C8B-42D9-B6F4-ABF60BF0C558}" presName="childNode" presStyleLbl="node1" presStyleIdx="9" presStyleCnt="23">
        <dgm:presLayoutVars>
          <dgm:bulletEnabled val="1"/>
        </dgm:presLayoutVars>
      </dgm:prSet>
      <dgm:spPr/>
    </dgm:pt>
    <dgm:pt modelId="{C68B8EAD-4119-4EAD-ADA9-7FFBFA57EA73}" type="pres">
      <dgm:prSet presAssocID="{74488126-8C8B-42D9-B6F4-ABF60BF0C558}" presName="aSpace2" presStyleCnt="0"/>
      <dgm:spPr/>
    </dgm:pt>
    <dgm:pt modelId="{A4A3D810-220D-46AC-9FE7-415C16932D62}" type="pres">
      <dgm:prSet presAssocID="{54ECAF82-23C3-4905-841E-2D2C8336DC6B}" presName="childNode" presStyleLbl="node1" presStyleIdx="10" presStyleCnt="23">
        <dgm:presLayoutVars>
          <dgm:bulletEnabled val="1"/>
        </dgm:presLayoutVars>
      </dgm:prSet>
      <dgm:spPr/>
    </dgm:pt>
    <dgm:pt modelId="{2F62FF71-8494-4A84-BD32-75D491F44205}" type="pres">
      <dgm:prSet presAssocID="{54ECAF82-23C3-4905-841E-2D2C8336DC6B}" presName="aSpace2" presStyleCnt="0"/>
      <dgm:spPr/>
    </dgm:pt>
    <dgm:pt modelId="{9557F612-CDE4-4D4B-BCD7-D490203C5DE8}" type="pres">
      <dgm:prSet presAssocID="{A9C1E203-514E-43FC-9AC3-AD64995A489B}" presName="childNode" presStyleLbl="node1" presStyleIdx="11" presStyleCnt="23">
        <dgm:presLayoutVars>
          <dgm:bulletEnabled val="1"/>
        </dgm:presLayoutVars>
      </dgm:prSet>
      <dgm:spPr/>
    </dgm:pt>
    <dgm:pt modelId="{F38E4AB8-3FE3-4DE3-9A37-8BDAD327DA6E}" type="pres">
      <dgm:prSet presAssocID="{A9C1E203-514E-43FC-9AC3-AD64995A489B}" presName="aSpace2" presStyleCnt="0"/>
      <dgm:spPr/>
    </dgm:pt>
    <dgm:pt modelId="{D9D3BAF8-9487-4D86-9BCD-0B0F900C0B33}" type="pres">
      <dgm:prSet presAssocID="{D3666F78-2584-4A7C-92F0-097FF679F12A}" presName="childNode" presStyleLbl="node1" presStyleIdx="12" presStyleCnt="23">
        <dgm:presLayoutVars>
          <dgm:bulletEnabled val="1"/>
        </dgm:presLayoutVars>
      </dgm:prSet>
      <dgm:spPr/>
    </dgm:pt>
    <dgm:pt modelId="{A0E770CB-149E-49A2-BD21-CA47FC14167C}" type="pres">
      <dgm:prSet presAssocID="{D3666F78-2584-4A7C-92F0-097FF679F12A}" presName="aSpace2" presStyleCnt="0"/>
      <dgm:spPr/>
    </dgm:pt>
    <dgm:pt modelId="{0B03F39B-F704-4AB6-A9AF-B2EC252F7F56}" type="pres">
      <dgm:prSet presAssocID="{125E5487-D322-41CA-B510-A8EAE3C35F98}" presName="childNode" presStyleLbl="node1" presStyleIdx="13" presStyleCnt="23">
        <dgm:presLayoutVars>
          <dgm:bulletEnabled val="1"/>
        </dgm:presLayoutVars>
      </dgm:prSet>
      <dgm:spPr/>
    </dgm:pt>
    <dgm:pt modelId="{C824F574-20F2-4829-9338-F4E8919C87E4}" type="pres">
      <dgm:prSet presAssocID="{125E5487-D322-41CA-B510-A8EAE3C35F98}" presName="aSpace2" presStyleCnt="0"/>
      <dgm:spPr/>
    </dgm:pt>
    <dgm:pt modelId="{2ED1F730-A645-4A8B-9D3B-0DF0A4970A21}" type="pres">
      <dgm:prSet presAssocID="{D7828A8D-9856-43A0-8BAF-0030CAD9089B}" presName="childNode" presStyleLbl="node1" presStyleIdx="14" presStyleCnt="23">
        <dgm:presLayoutVars>
          <dgm:bulletEnabled val="1"/>
        </dgm:presLayoutVars>
      </dgm:prSet>
      <dgm:spPr/>
    </dgm:pt>
    <dgm:pt modelId="{C6579F6B-B88A-4EFA-A3F5-5D2AD9C345F8}" type="pres">
      <dgm:prSet presAssocID="{197AB2F5-D5D3-4A64-A0BF-48C1DDEF43EF}" presName="aSpace" presStyleCnt="0"/>
      <dgm:spPr/>
    </dgm:pt>
    <dgm:pt modelId="{D159AC63-AEAE-4FBC-9749-0C6205082C3B}" type="pres">
      <dgm:prSet presAssocID="{3288D7FD-6235-4E5B-951A-79D029357A3B}" presName="compNode" presStyleCnt="0"/>
      <dgm:spPr/>
    </dgm:pt>
    <dgm:pt modelId="{ED8F105B-DC2E-4156-AF29-F5C360B4750D}" type="pres">
      <dgm:prSet presAssocID="{3288D7FD-6235-4E5B-951A-79D029357A3B}" presName="aNode" presStyleLbl="bgShp" presStyleIdx="4" presStyleCnt="5"/>
      <dgm:spPr/>
    </dgm:pt>
    <dgm:pt modelId="{0488F646-4B78-456F-9D4D-568D8357DA68}" type="pres">
      <dgm:prSet presAssocID="{3288D7FD-6235-4E5B-951A-79D029357A3B}" presName="textNode" presStyleLbl="bgShp" presStyleIdx="4" presStyleCnt="5"/>
      <dgm:spPr/>
    </dgm:pt>
    <dgm:pt modelId="{5CB7407F-A309-4E2E-80EB-816A1B2615BB}" type="pres">
      <dgm:prSet presAssocID="{3288D7FD-6235-4E5B-951A-79D029357A3B}" presName="compChildNode" presStyleCnt="0"/>
      <dgm:spPr/>
    </dgm:pt>
    <dgm:pt modelId="{16743E52-CF90-4911-984E-FB8B1BCC56C3}" type="pres">
      <dgm:prSet presAssocID="{3288D7FD-6235-4E5B-951A-79D029357A3B}" presName="theInnerList" presStyleCnt="0"/>
      <dgm:spPr/>
    </dgm:pt>
    <dgm:pt modelId="{CA696578-8A78-436D-A58A-AAE23F10A163}" type="pres">
      <dgm:prSet presAssocID="{3594AE24-57CC-4037-BB99-300D00E5E7AD}" presName="childNode" presStyleLbl="node1" presStyleIdx="15" presStyleCnt="23">
        <dgm:presLayoutVars>
          <dgm:bulletEnabled val="1"/>
        </dgm:presLayoutVars>
      </dgm:prSet>
      <dgm:spPr/>
    </dgm:pt>
    <dgm:pt modelId="{FEB4F719-A711-45C0-AFC3-D73AF6DFAE6C}" type="pres">
      <dgm:prSet presAssocID="{3594AE24-57CC-4037-BB99-300D00E5E7AD}" presName="aSpace2" presStyleCnt="0"/>
      <dgm:spPr/>
    </dgm:pt>
    <dgm:pt modelId="{35058ACC-FF1A-427D-829F-3879176D838B}" type="pres">
      <dgm:prSet presAssocID="{B711E4E6-4345-4A02-97A5-4CBF7D77E82B}" presName="childNode" presStyleLbl="node1" presStyleIdx="16" presStyleCnt="23">
        <dgm:presLayoutVars>
          <dgm:bulletEnabled val="1"/>
        </dgm:presLayoutVars>
      </dgm:prSet>
      <dgm:spPr/>
    </dgm:pt>
    <dgm:pt modelId="{5D673043-9A60-47FB-84C5-22F5CBDB4D1D}" type="pres">
      <dgm:prSet presAssocID="{B711E4E6-4345-4A02-97A5-4CBF7D77E82B}" presName="aSpace2" presStyleCnt="0"/>
      <dgm:spPr/>
    </dgm:pt>
    <dgm:pt modelId="{756746D1-64A7-4A9B-BEC8-AF934F48F287}" type="pres">
      <dgm:prSet presAssocID="{CDFC3B23-A76B-4560-A3B0-22F5060C7427}" presName="childNode" presStyleLbl="node1" presStyleIdx="17" presStyleCnt="23">
        <dgm:presLayoutVars>
          <dgm:bulletEnabled val="1"/>
        </dgm:presLayoutVars>
      </dgm:prSet>
      <dgm:spPr/>
    </dgm:pt>
    <dgm:pt modelId="{A62828C0-87FA-44E1-B215-17F4A3C1A177}" type="pres">
      <dgm:prSet presAssocID="{CDFC3B23-A76B-4560-A3B0-22F5060C7427}" presName="aSpace2" presStyleCnt="0"/>
      <dgm:spPr/>
    </dgm:pt>
    <dgm:pt modelId="{E8E202C1-2B4C-4FDC-9F4C-C4B6FB805C36}" type="pres">
      <dgm:prSet presAssocID="{DF1D3FBC-FD7B-48D6-8224-F01504D96C1E}" presName="childNode" presStyleLbl="node1" presStyleIdx="18" presStyleCnt="23">
        <dgm:presLayoutVars>
          <dgm:bulletEnabled val="1"/>
        </dgm:presLayoutVars>
      </dgm:prSet>
      <dgm:spPr/>
    </dgm:pt>
    <dgm:pt modelId="{A381CAF8-90E8-4B73-8E77-FF4F2FDFE55C}" type="pres">
      <dgm:prSet presAssocID="{DF1D3FBC-FD7B-48D6-8224-F01504D96C1E}" presName="aSpace2" presStyleCnt="0"/>
      <dgm:spPr/>
    </dgm:pt>
    <dgm:pt modelId="{981C0772-92B7-4706-B60E-DBBCF12A4E88}" type="pres">
      <dgm:prSet presAssocID="{258B90A2-AF17-482D-A22A-D14F625B60FE}" presName="childNode" presStyleLbl="node1" presStyleIdx="19" presStyleCnt="23">
        <dgm:presLayoutVars>
          <dgm:bulletEnabled val="1"/>
        </dgm:presLayoutVars>
      </dgm:prSet>
      <dgm:spPr/>
    </dgm:pt>
    <dgm:pt modelId="{9175DBC2-4BB4-4C59-B689-E1EE38FB7E98}" type="pres">
      <dgm:prSet presAssocID="{258B90A2-AF17-482D-A22A-D14F625B60FE}" presName="aSpace2" presStyleCnt="0"/>
      <dgm:spPr/>
    </dgm:pt>
    <dgm:pt modelId="{C97A89AD-F282-4ABD-81D4-3CEA23A65D33}" type="pres">
      <dgm:prSet presAssocID="{BE814234-A20E-404A-8290-852E3FFE6B94}" presName="childNode" presStyleLbl="node1" presStyleIdx="20" presStyleCnt="23">
        <dgm:presLayoutVars>
          <dgm:bulletEnabled val="1"/>
        </dgm:presLayoutVars>
      </dgm:prSet>
      <dgm:spPr/>
    </dgm:pt>
    <dgm:pt modelId="{F89D5DD8-D255-4441-B89C-092E06ADC1B0}" type="pres">
      <dgm:prSet presAssocID="{BE814234-A20E-404A-8290-852E3FFE6B94}" presName="aSpace2" presStyleCnt="0"/>
      <dgm:spPr/>
    </dgm:pt>
    <dgm:pt modelId="{D014E808-DB8F-4974-A1AC-ED3EFD284BAA}" type="pres">
      <dgm:prSet presAssocID="{4D40333D-1CED-4E67-A544-A595C8E17E8F}" presName="childNode" presStyleLbl="node1" presStyleIdx="21" presStyleCnt="23">
        <dgm:presLayoutVars>
          <dgm:bulletEnabled val="1"/>
        </dgm:presLayoutVars>
      </dgm:prSet>
      <dgm:spPr/>
    </dgm:pt>
    <dgm:pt modelId="{614B6DC6-1C4D-4DA4-8365-BF1224DEC356}" type="pres">
      <dgm:prSet presAssocID="{4D40333D-1CED-4E67-A544-A595C8E17E8F}" presName="aSpace2" presStyleCnt="0"/>
      <dgm:spPr/>
    </dgm:pt>
    <dgm:pt modelId="{A896C957-5468-43A9-93E7-2621693C184F}" type="pres">
      <dgm:prSet presAssocID="{D6DFA6C0-AABA-44A1-9463-82C4A88BDB73}" presName="childNode" presStyleLbl="node1" presStyleIdx="22" presStyleCnt="23">
        <dgm:presLayoutVars>
          <dgm:bulletEnabled val="1"/>
        </dgm:presLayoutVars>
      </dgm:prSet>
      <dgm:spPr/>
    </dgm:pt>
  </dgm:ptLst>
  <dgm:cxnLst>
    <dgm:cxn modelId="{DF55AF00-5D65-4A26-80CD-572C29F8FCA4}" type="presOf" srcId="{920AAC5D-6923-46C6-A188-4FEDA9BA650B}" destId="{16CE74BF-CE17-497B-B3AD-4D7CADFC32E0}" srcOrd="0" destOrd="0" presId="urn:microsoft.com/office/officeart/2005/8/layout/lProcess2"/>
    <dgm:cxn modelId="{6B4E1008-18AF-4780-B6D8-B78F3BFD7508}" srcId="{3288D7FD-6235-4E5B-951A-79D029357A3B}" destId="{B711E4E6-4345-4A02-97A5-4CBF7D77E82B}" srcOrd="1" destOrd="0" parTransId="{B5146C67-403D-4CDF-BDC8-A0C80E03B6AE}" sibTransId="{A5F600B8-5EF6-4DB0-A265-AA7F41E06AB0}"/>
    <dgm:cxn modelId="{28D23C0B-7AF3-4493-B0E5-AAF4031C9946}" srcId="{197AB2F5-D5D3-4A64-A0BF-48C1DDEF43EF}" destId="{D7828A8D-9856-43A0-8BAF-0030CAD9089B}" srcOrd="6" destOrd="0" parTransId="{1E3798CB-6E04-4755-82D1-F04CBAD7CC7B}" sibTransId="{F2D081AB-D774-41F0-BF0E-F6B2C5A1ACB9}"/>
    <dgm:cxn modelId="{F4A3ED0E-8921-4EE9-B1D9-CB9C6F05A152}" type="presOf" srcId="{A677FE5B-EBA8-4F35-A0EC-23F98836F38C}" destId="{D745678B-273D-4F05-87BF-8C1892347F2A}" srcOrd="1" destOrd="0" presId="urn:microsoft.com/office/officeart/2005/8/layout/lProcess2"/>
    <dgm:cxn modelId="{028C6517-7A98-485F-BE24-6A6BFD3B6FEB}" type="presOf" srcId="{3594AE24-57CC-4037-BB99-300D00E5E7AD}" destId="{CA696578-8A78-436D-A58A-AAE23F10A163}" srcOrd="0" destOrd="0" presId="urn:microsoft.com/office/officeart/2005/8/layout/lProcess2"/>
    <dgm:cxn modelId="{6ABFD11A-AEDD-4CBA-A866-315E5100B63F}" srcId="{3288D7FD-6235-4E5B-951A-79D029357A3B}" destId="{BE814234-A20E-404A-8290-852E3FFE6B94}" srcOrd="5" destOrd="0" parTransId="{A9FE8B50-FFBE-4CD7-BF2C-1B4E2C428DDA}" sibTransId="{DEEF4CC3-D04D-4A62-A9BA-AA719F49522E}"/>
    <dgm:cxn modelId="{4133251B-D0E6-4F55-A659-DC4C9A7F3A36}" srcId="{3288D7FD-6235-4E5B-951A-79D029357A3B}" destId="{258B90A2-AF17-482D-A22A-D14F625B60FE}" srcOrd="4" destOrd="0" parTransId="{E1F82A77-AC4B-4A71-90FA-23F2C390F989}" sibTransId="{6C379D33-6F44-4A2D-8C61-C84A0A2598DA}"/>
    <dgm:cxn modelId="{495BA71B-BB88-4069-9700-99E2FE8F4B1D}" type="presOf" srcId="{B711E4E6-4345-4A02-97A5-4CBF7D77E82B}" destId="{35058ACC-FF1A-427D-829F-3879176D838B}" srcOrd="0" destOrd="0" presId="urn:microsoft.com/office/officeart/2005/8/layout/lProcess2"/>
    <dgm:cxn modelId="{CBD13722-EE9F-4C94-AAAA-D45631A82137}" srcId="{FBAB7723-EBBC-4C21-9CE8-03CD5007EDCF}" destId="{FFB300B0-5B35-4D21-ADE7-5500B2711DF5}" srcOrd="1" destOrd="0" parTransId="{CDEBD5A4-355E-4881-B17F-63DBE299D3B8}" sibTransId="{2AE2E291-55EC-4F94-BA23-FE4B4C8AA703}"/>
    <dgm:cxn modelId="{F3FA8B28-60E0-469E-BB3E-0D413BE59F04}" srcId="{3288D7FD-6235-4E5B-951A-79D029357A3B}" destId="{3594AE24-57CC-4037-BB99-300D00E5E7AD}" srcOrd="0" destOrd="0" parTransId="{C282D34B-3A92-4DE2-9A62-E9BAD7E96266}" sibTransId="{AD3509D3-8500-49D2-A710-2B4DB3F4A903}"/>
    <dgm:cxn modelId="{603FE12B-2401-441B-8B38-E17230646AFA}" srcId="{3288D7FD-6235-4E5B-951A-79D029357A3B}" destId="{D6DFA6C0-AABA-44A1-9463-82C4A88BDB73}" srcOrd="7" destOrd="0" parTransId="{83823FDF-5D47-430C-9F66-95F1FA779FFA}" sibTransId="{EE976DB3-459C-465D-BCD3-1ABE22FD5335}"/>
    <dgm:cxn modelId="{7CE39133-4BFB-499B-8895-C439E20EC78E}" type="presOf" srcId="{3288D7FD-6235-4E5B-951A-79D029357A3B}" destId="{0488F646-4B78-456F-9D4D-568D8357DA68}" srcOrd="1" destOrd="0" presId="urn:microsoft.com/office/officeart/2005/8/layout/lProcess2"/>
    <dgm:cxn modelId="{F7951939-2063-468D-B083-522755DB087E}" type="presOf" srcId="{A9C1E203-514E-43FC-9AC3-AD64995A489B}" destId="{9557F612-CDE4-4D4B-BCD7-D490203C5DE8}" srcOrd="0" destOrd="0" presId="urn:microsoft.com/office/officeart/2005/8/layout/lProcess2"/>
    <dgm:cxn modelId="{16B44A3B-6BDD-4FAF-B02D-CA53CD5E9374}" srcId="{FBAB7723-EBBC-4C21-9CE8-03CD5007EDCF}" destId="{3288D7FD-6235-4E5B-951A-79D029357A3B}" srcOrd="4" destOrd="0" parTransId="{21F45017-DC50-4BE6-AA85-089D74442C66}" sibTransId="{06B3E401-8D63-4A0C-8387-9D99B8C003E0}"/>
    <dgm:cxn modelId="{AFB6A75B-6D5E-4761-BB06-6281B46C4588}" srcId="{197AB2F5-D5D3-4A64-A0BF-48C1DDEF43EF}" destId="{74488126-8C8B-42D9-B6F4-ABF60BF0C558}" srcOrd="1" destOrd="0" parTransId="{9BCCF0CB-D299-4066-84C9-EF13BCBA1C6B}" sibTransId="{F5BC79DE-E9E1-4583-9C77-580D5C8443E4}"/>
    <dgm:cxn modelId="{802B405F-E713-42F9-A74F-B9D040183750}" srcId="{FFB300B0-5B35-4D21-ADE7-5500B2711DF5}" destId="{07751DD7-DBF6-4918-B1F4-94B2FB427CFB}" srcOrd="2" destOrd="0" parTransId="{EE686FE9-D71B-451E-AABB-55A7958ACF25}" sibTransId="{B307D776-044A-4577-9A3F-FF5E7053E458}"/>
    <dgm:cxn modelId="{D2E87D62-15CC-404D-8638-B8624C00E3B7}" srcId="{A677FE5B-EBA8-4F35-A0EC-23F98836F38C}" destId="{20828686-9D19-41F5-AB3B-7922AE25B9A2}" srcOrd="1" destOrd="0" parTransId="{11B2B6D1-36DA-479B-97B9-6BA01549B83B}" sibTransId="{13E37C7E-656D-40EA-8273-1B98D9FFBB3E}"/>
    <dgm:cxn modelId="{DD3B2963-9322-412F-8ACF-99B1A5EA0B63}" type="presOf" srcId="{2AE91B5B-D6D4-4CD6-97B8-D9A4C7421B08}" destId="{A46D9322-25AF-45B0-9C05-781D2A99E7A4}" srcOrd="1" destOrd="0" presId="urn:microsoft.com/office/officeart/2005/8/layout/lProcess2"/>
    <dgm:cxn modelId="{D2B24C63-3B4B-4F2B-90B8-CB83BCE024CE}" type="presOf" srcId="{CDFC3B23-A76B-4560-A3B0-22F5060C7427}" destId="{756746D1-64A7-4A9B-BEC8-AF934F48F287}" srcOrd="0" destOrd="0" presId="urn:microsoft.com/office/officeart/2005/8/layout/lProcess2"/>
    <dgm:cxn modelId="{9E62D143-B9D0-424A-B4DF-3CCC194DD598}" type="presOf" srcId="{FFB300B0-5B35-4D21-ADE7-5500B2711DF5}" destId="{DD6C7F44-D2FA-45CE-841E-4B17016BFF64}" srcOrd="0" destOrd="0" presId="urn:microsoft.com/office/officeart/2005/8/layout/lProcess2"/>
    <dgm:cxn modelId="{EF886B65-3EA4-4143-832F-55751C9C516E}" type="presOf" srcId="{C9E89F53-B4DD-4EF4-8B3F-732B5CA33492}" destId="{AF43FAF9-AE50-44A9-BB8D-23B001EB96C6}" srcOrd="0" destOrd="0" presId="urn:microsoft.com/office/officeart/2005/8/layout/lProcess2"/>
    <dgm:cxn modelId="{2F0A9066-68AA-483F-BF61-7B258B33ACD8}" srcId="{FBAB7723-EBBC-4C21-9CE8-03CD5007EDCF}" destId="{A677FE5B-EBA8-4F35-A0EC-23F98836F38C}" srcOrd="0" destOrd="0" parTransId="{465646FC-9866-4814-87A8-A66341EC248C}" sibTransId="{F58A9B97-2390-4F36-8810-8FFE2B07837F}"/>
    <dgm:cxn modelId="{E71F4548-080B-4E05-ACD0-34D6ED497963}" type="presOf" srcId="{D7828A8D-9856-43A0-8BAF-0030CAD9089B}" destId="{2ED1F730-A645-4A8B-9D3B-0DF0A4970A21}" srcOrd="0" destOrd="0" presId="urn:microsoft.com/office/officeart/2005/8/layout/lProcess2"/>
    <dgm:cxn modelId="{D96C056F-4081-42A8-9734-85F58BE1507C}" type="presOf" srcId="{4A9F1468-BEFB-4C40-BB86-7E844C65F379}" destId="{F79526CB-0BF7-4264-B228-779393CCE278}" srcOrd="0" destOrd="0" presId="urn:microsoft.com/office/officeart/2005/8/layout/lProcess2"/>
    <dgm:cxn modelId="{E447C071-1551-4895-83B8-96EECFBDDE7A}" type="presOf" srcId="{125E5487-D322-41CA-B510-A8EAE3C35F98}" destId="{0B03F39B-F704-4AB6-A9AF-B2EC252F7F56}" srcOrd="0" destOrd="0" presId="urn:microsoft.com/office/officeart/2005/8/layout/lProcess2"/>
    <dgm:cxn modelId="{201A7F52-FD87-4A0A-8353-3FFB938DFA13}" srcId="{197AB2F5-D5D3-4A64-A0BF-48C1DDEF43EF}" destId="{A9C1E203-514E-43FC-9AC3-AD64995A489B}" srcOrd="3" destOrd="0" parTransId="{38DACA6E-AFBB-43B6-A34C-ECC1CE8F4923}" sibTransId="{4800AF77-3889-42D9-95F3-C0B76FA86590}"/>
    <dgm:cxn modelId="{82C18E53-109A-43E2-8724-5A69EF1D80A9}" type="presOf" srcId="{258B90A2-AF17-482D-A22A-D14F625B60FE}" destId="{981C0772-92B7-4706-B60E-DBBCF12A4E88}" srcOrd="0" destOrd="0" presId="urn:microsoft.com/office/officeart/2005/8/layout/lProcess2"/>
    <dgm:cxn modelId="{1DC6D676-AB7D-4452-90E0-9C3E2E13224C}" type="presOf" srcId="{4D40333D-1CED-4E67-A544-A595C8E17E8F}" destId="{D014E808-DB8F-4974-A1AC-ED3EFD284BAA}" srcOrd="0" destOrd="0" presId="urn:microsoft.com/office/officeart/2005/8/layout/lProcess2"/>
    <dgm:cxn modelId="{49CDC257-4273-46AE-9AC2-CD3FB2FDBF11}" type="presOf" srcId="{2AE91B5B-D6D4-4CD6-97B8-D9A4C7421B08}" destId="{A3E56653-5CB1-4DB3-B74D-C7257B355528}" srcOrd="0" destOrd="0" presId="urn:microsoft.com/office/officeart/2005/8/layout/lProcess2"/>
    <dgm:cxn modelId="{4B8D2059-2C94-4903-B04A-CF05A9A2990E}" srcId="{197AB2F5-D5D3-4A64-A0BF-48C1DDEF43EF}" destId="{54ECAF82-23C3-4905-841E-2D2C8336DC6B}" srcOrd="2" destOrd="0" parTransId="{7828243E-377F-489F-8C1E-ABD682E95E13}" sibTransId="{E1C88A4A-7118-43B6-9B13-92CDC1B2489A}"/>
    <dgm:cxn modelId="{1404887C-2754-4F4C-B6E6-78008DD702F8}" srcId="{2AE91B5B-D6D4-4CD6-97B8-D9A4C7421B08}" destId="{930383C2-7451-4E1E-9372-FDA889B31AEE}" srcOrd="1" destOrd="0" parTransId="{F988DDBB-685C-42CF-8AFE-2E87FCB42609}" sibTransId="{DB4E788D-32D4-407C-9081-7BFC6908F711}"/>
    <dgm:cxn modelId="{EABFCA7D-54E3-492C-9C02-B42E7D5DD8A2}" type="presOf" srcId="{197AB2F5-D5D3-4A64-A0BF-48C1DDEF43EF}" destId="{E19698AE-E2A8-4FDA-BB4F-7B3BB4AA2473}" srcOrd="1" destOrd="0" presId="urn:microsoft.com/office/officeart/2005/8/layout/lProcess2"/>
    <dgm:cxn modelId="{0A81B381-BD57-4F78-8DD5-82949BB206BE}" type="presOf" srcId="{3288D7FD-6235-4E5B-951A-79D029357A3B}" destId="{ED8F105B-DC2E-4156-AF29-F5C360B4750D}" srcOrd="0" destOrd="0" presId="urn:microsoft.com/office/officeart/2005/8/layout/lProcess2"/>
    <dgm:cxn modelId="{3A410782-FA66-420B-91D7-13E2FCA01D55}" type="presOf" srcId="{20828686-9D19-41F5-AB3B-7922AE25B9A2}" destId="{007B4796-10D4-42C6-869B-6CE07E4BF568}" srcOrd="0" destOrd="0" presId="urn:microsoft.com/office/officeart/2005/8/layout/lProcess2"/>
    <dgm:cxn modelId="{ABC5DF84-FA30-4A87-95BE-C78FEF06E342}" srcId="{FFB300B0-5B35-4D21-ADE7-5500B2711DF5}" destId="{4A9F1468-BEFB-4C40-BB86-7E844C65F379}" srcOrd="0" destOrd="0" parTransId="{9B11D0C6-713C-4F98-A385-45464325A5E4}" sibTransId="{FD7340B4-3016-4DEC-A76D-B190AE23A739}"/>
    <dgm:cxn modelId="{04C1E885-39A5-4E56-A5C7-C4E09A94A6F2}" srcId="{197AB2F5-D5D3-4A64-A0BF-48C1DDEF43EF}" destId="{C9E89F53-B4DD-4EF4-8B3F-732B5CA33492}" srcOrd="0" destOrd="0" parTransId="{9D3AEB80-8B90-4755-9576-D7652849998B}" sibTransId="{3D7E41CF-7A8A-4B64-A6A3-FFEEA3E74916}"/>
    <dgm:cxn modelId="{EE6E3286-8841-4880-A087-6FBDBB36D5DE}" type="presOf" srcId="{A49120BD-A1AF-4FA8-B5D2-8152641258EE}" destId="{8FBCBEF6-7AC1-4208-BA64-4C96CDCE9C8C}" srcOrd="0" destOrd="0" presId="urn:microsoft.com/office/officeart/2005/8/layout/lProcess2"/>
    <dgm:cxn modelId="{DD1D3C89-89D1-4BDB-B261-A27B4E4AB96C}" type="presOf" srcId="{FFB300B0-5B35-4D21-ADE7-5500B2711DF5}" destId="{6AA98A6B-6899-46FB-818A-C6476D2EB111}" srcOrd="1" destOrd="0" presId="urn:microsoft.com/office/officeart/2005/8/layout/lProcess2"/>
    <dgm:cxn modelId="{9C23388E-4654-4AD7-896C-187A7119E370}" srcId="{A677FE5B-EBA8-4F35-A0EC-23F98836F38C}" destId="{A49120BD-A1AF-4FA8-B5D2-8152641258EE}" srcOrd="0" destOrd="0" parTransId="{1B857882-3DED-4408-B38E-6C454B5CA3BE}" sibTransId="{9B2A8A84-C46D-45BE-AD2D-538B32B730BC}"/>
    <dgm:cxn modelId="{C31A1590-E961-4A24-859C-BE280E9CD82A}" srcId="{197AB2F5-D5D3-4A64-A0BF-48C1DDEF43EF}" destId="{125E5487-D322-41CA-B510-A8EAE3C35F98}" srcOrd="5" destOrd="0" parTransId="{2E1AE607-EA8A-4E95-B87E-10D060571476}" sibTransId="{902A7A4A-8E73-4DCA-880F-6D93BF77F7CC}"/>
    <dgm:cxn modelId="{EB944590-1664-43C4-97C3-56F8AA3F271C}" srcId="{197AB2F5-D5D3-4A64-A0BF-48C1DDEF43EF}" destId="{D3666F78-2584-4A7C-92F0-097FF679F12A}" srcOrd="4" destOrd="0" parTransId="{123682BB-6AF1-4283-ACD2-021D4F0DCCDF}" sibTransId="{2C44F7BA-A87B-4C3D-9136-A87167DD2BCF}"/>
    <dgm:cxn modelId="{9E489194-2C04-4684-9A78-FB0F6EE06950}" type="presOf" srcId="{D6DFA6C0-AABA-44A1-9463-82C4A88BDB73}" destId="{A896C957-5468-43A9-93E7-2621693C184F}" srcOrd="0" destOrd="0" presId="urn:microsoft.com/office/officeart/2005/8/layout/lProcess2"/>
    <dgm:cxn modelId="{5C1A2996-5645-4C25-B9D1-FF120E250592}" type="presOf" srcId="{07751DD7-DBF6-4918-B1F4-94B2FB427CFB}" destId="{4E66A808-29BE-4B6E-BBFE-718AC3FFD7AB}" srcOrd="0" destOrd="0" presId="urn:microsoft.com/office/officeart/2005/8/layout/lProcess2"/>
    <dgm:cxn modelId="{953ABD99-DB50-4FAC-9AD9-3C4095460021}" srcId="{FFB300B0-5B35-4D21-ADE7-5500B2711DF5}" destId="{8CBE36F5-6BF1-4BC1-BB4A-2BAB33FDDD0C}" srcOrd="1" destOrd="0" parTransId="{79954A91-895D-4FDA-A39A-D311798EDB2C}" sibTransId="{A784B2F6-F39D-467D-8740-537C312310CC}"/>
    <dgm:cxn modelId="{CAEA339A-A25D-4AE0-BB57-078C9505B36B}" srcId="{3288D7FD-6235-4E5B-951A-79D029357A3B}" destId="{CDFC3B23-A76B-4560-A3B0-22F5060C7427}" srcOrd="2" destOrd="0" parTransId="{D754A0FB-28DA-4485-8AC0-4186260FAC42}" sibTransId="{22FC4D12-AE3B-45B8-8135-A6173520B3C6}"/>
    <dgm:cxn modelId="{45C70C9B-485C-4514-ABDC-43B0B5962085}" srcId="{FBAB7723-EBBC-4C21-9CE8-03CD5007EDCF}" destId="{197AB2F5-D5D3-4A64-A0BF-48C1DDEF43EF}" srcOrd="3" destOrd="0" parTransId="{DE3346A4-2121-4FFA-B9E5-6BD678B7CB48}" sibTransId="{E90D3DDB-0124-4969-8674-99AB48F89362}"/>
    <dgm:cxn modelId="{781E8AA4-34C6-47CC-92C5-DE3F3F5AE50F}" srcId="{FBAB7723-EBBC-4C21-9CE8-03CD5007EDCF}" destId="{2AE91B5B-D6D4-4CD6-97B8-D9A4C7421B08}" srcOrd="2" destOrd="0" parTransId="{3EEB9417-ED66-4DB3-8862-232AC4A6416A}" sibTransId="{A9824225-28F7-46E1-BDCB-0BF0C1557895}"/>
    <dgm:cxn modelId="{8E019DA7-A4D7-43A2-A6D4-5271DABAF139}" type="presOf" srcId="{197AB2F5-D5D3-4A64-A0BF-48C1DDEF43EF}" destId="{9D03C846-F4E1-433C-822E-948299582A74}" srcOrd="0" destOrd="0" presId="urn:microsoft.com/office/officeart/2005/8/layout/lProcess2"/>
    <dgm:cxn modelId="{1DBE5FAD-89A8-4D5D-B12D-A24639E2B613}" srcId="{2AE91B5B-D6D4-4CD6-97B8-D9A4C7421B08}" destId="{5B664D7E-8257-4F32-8DF5-982BCBE4F7CB}" srcOrd="0" destOrd="0" parTransId="{85BAA455-51FE-4C5E-8C24-3395DA5606EF}" sibTransId="{356417E9-7107-4C92-89B9-2E7E3191885B}"/>
    <dgm:cxn modelId="{849AB9B1-4E32-4E1E-9F9B-6AF81CFADF3F}" type="presOf" srcId="{5B664D7E-8257-4F32-8DF5-982BCBE4F7CB}" destId="{462EAAD5-D42E-407C-82DE-E04F21A91712}" srcOrd="0" destOrd="0" presId="urn:microsoft.com/office/officeart/2005/8/layout/lProcess2"/>
    <dgm:cxn modelId="{CC164DB6-93FE-40D4-8143-4E2E0D7B2ADD}" srcId="{A677FE5B-EBA8-4F35-A0EC-23F98836F38C}" destId="{920AAC5D-6923-46C6-A188-4FEDA9BA650B}" srcOrd="2" destOrd="0" parTransId="{04F0C8F6-9CAE-48E9-8E35-546EAE6B03C8}" sibTransId="{682CA21E-E53C-4A76-AF20-72A3C9BE1217}"/>
    <dgm:cxn modelId="{FBB3ABB6-53F8-4705-8489-03C6C0F4C7E1}" srcId="{3288D7FD-6235-4E5B-951A-79D029357A3B}" destId="{4D40333D-1CED-4E67-A544-A595C8E17E8F}" srcOrd="6" destOrd="0" parTransId="{0E48EB50-31EE-4059-9B01-020C8336A974}" sibTransId="{9DA5EEE6-DAB4-4A1D-8C66-F79F4D3D410D}"/>
    <dgm:cxn modelId="{025F38B9-B833-40B4-8739-F10EEC953175}" type="presOf" srcId="{54ECAF82-23C3-4905-841E-2D2C8336DC6B}" destId="{A4A3D810-220D-46AC-9FE7-415C16932D62}" srcOrd="0" destOrd="0" presId="urn:microsoft.com/office/officeart/2005/8/layout/lProcess2"/>
    <dgm:cxn modelId="{5C66F9BE-0A9E-4900-86D8-4A1936A4EC35}" type="presOf" srcId="{74488126-8C8B-42D9-B6F4-ABF60BF0C558}" destId="{B74928DB-A05E-4153-B18A-E2552D369D6C}" srcOrd="0" destOrd="0" presId="urn:microsoft.com/office/officeart/2005/8/layout/lProcess2"/>
    <dgm:cxn modelId="{16A05EC1-A508-4F6F-A32B-5101A5ED8F07}" type="presOf" srcId="{A677FE5B-EBA8-4F35-A0EC-23F98836F38C}" destId="{62C5D0F2-4AA3-447A-8515-FC8D20F43D07}" srcOrd="0" destOrd="0" presId="urn:microsoft.com/office/officeart/2005/8/layout/lProcess2"/>
    <dgm:cxn modelId="{011C6CC7-48A9-430F-AF0F-3811D31BCD40}" type="presOf" srcId="{930383C2-7451-4E1E-9372-FDA889B31AEE}" destId="{A28AF2D4-CEB7-4BAF-855B-96766FC1665E}" srcOrd="0" destOrd="0" presId="urn:microsoft.com/office/officeart/2005/8/layout/lProcess2"/>
    <dgm:cxn modelId="{A4D4F4D6-081F-4BD8-A7D8-E35C8E9558A1}" type="presOf" srcId="{8CBE36F5-6BF1-4BC1-BB4A-2BAB33FDDD0C}" destId="{8E206A67-E371-4378-9D89-FE787EFEB825}" srcOrd="0" destOrd="0" presId="urn:microsoft.com/office/officeart/2005/8/layout/lProcess2"/>
    <dgm:cxn modelId="{8DDA36DF-F2D6-4B98-B20F-4BF90D39D45B}" type="presOf" srcId="{BE814234-A20E-404A-8290-852E3FFE6B94}" destId="{C97A89AD-F282-4ABD-81D4-3CEA23A65D33}" srcOrd="0" destOrd="0" presId="urn:microsoft.com/office/officeart/2005/8/layout/lProcess2"/>
    <dgm:cxn modelId="{B5BA37E6-D148-4658-9410-11DD32D4FBFF}" type="presOf" srcId="{DF1D3FBC-FD7B-48D6-8224-F01504D96C1E}" destId="{E8E202C1-2B4C-4FDC-9F4C-C4B6FB805C36}" srcOrd="0" destOrd="0" presId="urn:microsoft.com/office/officeart/2005/8/layout/lProcess2"/>
    <dgm:cxn modelId="{59F813EC-24DF-4712-AF26-D26FB21E576C}" srcId="{3288D7FD-6235-4E5B-951A-79D029357A3B}" destId="{DF1D3FBC-FD7B-48D6-8224-F01504D96C1E}" srcOrd="3" destOrd="0" parTransId="{F3AFF65E-18DA-4B8D-B166-F8AF5D450B58}" sibTransId="{D5D45E7F-B819-445E-8D2A-52541056927D}"/>
    <dgm:cxn modelId="{F2A3B5EC-9B1A-49D0-B042-D86829C2BE9D}" type="presOf" srcId="{D3666F78-2584-4A7C-92F0-097FF679F12A}" destId="{D9D3BAF8-9487-4D86-9BCD-0B0F900C0B33}" srcOrd="0" destOrd="0" presId="urn:microsoft.com/office/officeart/2005/8/layout/lProcess2"/>
    <dgm:cxn modelId="{F93DEDFE-68D8-4500-A384-80114D17CB83}" type="presOf" srcId="{FBAB7723-EBBC-4C21-9CE8-03CD5007EDCF}" destId="{32354413-964B-4493-89C0-F5CABA2D1F72}" srcOrd="0" destOrd="0" presId="urn:microsoft.com/office/officeart/2005/8/layout/lProcess2"/>
    <dgm:cxn modelId="{4CAF4CD0-3438-43EC-8A8A-D2F08189EB5C}" type="presParOf" srcId="{32354413-964B-4493-89C0-F5CABA2D1F72}" destId="{2A3823FC-EDD1-4374-B1A4-41D6BE624FE4}" srcOrd="0" destOrd="0" presId="urn:microsoft.com/office/officeart/2005/8/layout/lProcess2"/>
    <dgm:cxn modelId="{7F83FF90-40AC-4B6A-A756-0D0B56D55ACE}" type="presParOf" srcId="{2A3823FC-EDD1-4374-B1A4-41D6BE624FE4}" destId="{62C5D0F2-4AA3-447A-8515-FC8D20F43D07}" srcOrd="0" destOrd="0" presId="urn:microsoft.com/office/officeart/2005/8/layout/lProcess2"/>
    <dgm:cxn modelId="{CCE2BFCF-453F-4278-80E3-527D5D031F84}" type="presParOf" srcId="{2A3823FC-EDD1-4374-B1A4-41D6BE624FE4}" destId="{D745678B-273D-4F05-87BF-8C1892347F2A}" srcOrd="1" destOrd="0" presId="urn:microsoft.com/office/officeart/2005/8/layout/lProcess2"/>
    <dgm:cxn modelId="{F1766284-496F-4FD3-8402-6113FACB993E}" type="presParOf" srcId="{2A3823FC-EDD1-4374-B1A4-41D6BE624FE4}" destId="{BF4847B8-3BA1-4E52-947F-36A183D72402}" srcOrd="2" destOrd="0" presId="urn:microsoft.com/office/officeart/2005/8/layout/lProcess2"/>
    <dgm:cxn modelId="{0DFAF2CF-CC63-4840-998E-6DF7F6EAD15E}" type="presParOf" srcId="{BF4847B8-3BA1-4E52-947F-36A183D72402}" destId="{DE970BED-DEEE-4EA3-AE00-0D6CC747AB12}" srcOrd="0" destOrd="0" presId="urn:microsoft.com/office/officeart/2005/8/layout/lProcess2"/>
    <dgm:cxn modelId="{2C94DADF-337C-4A45-AE66-23A0F7819329}" type="presParOf" srcId="{DE970BED-DEEE-4EA3-AE00-0D6CC747AB12}" destId="{8FBCBEF6-7AC1-4208-BA64-4C96CDCE9C8C}" srcOrd="0" destOrd="0" presId="urn:microsoft.com/office/officeart/2005/8/layout/lProcess2"/>
    <dgm:cxn modelId="{C98D7AA8-035B-4AE6-8545-4469176118C2}" type="presParOf" srcId="{DE970BED-DEEE-4EA3-AE00-0D6CC747AB12}" destId="{2774EC17-A145-4091-A838-21263C50F757}" srcOrd="1" destOrd="0" presId="urn:microsoft.com/office/officeart/2005/8/layout/lProcess2"/>
    <dgm:cxn modelId="{EC71B270-23CE-4167-83CD-D1E6CA8986B8}" type="presParOf" srcId="{DE970BED-DEEE-4EA3-AE00-0D6CC747AB12}" destId="{007B4796-10D4-42C6-869B-6CE07E4BF568}" srcOrd="2" destOrd="0" presId="urn:microsoft.com/office/officeart/2005/8/layout/lProcess2"/>
    <dgm:cxn modelId="{9F2D4AB2-2C89-4F61-88CE-91C8ABDA5D36}" type="presParOf" srcId="{DE970BED-DEEE-4EA3-AE00-0D6CC747AB12}" destId="{7DC419A4-95C2-45BF-BB40-1D53AF84BC7C}" srcOrd="3" destOrd="0" presId="urn:microsoft.com/office/officeart/2005/8/layout/lProcess2"/>
    <dgm:cxn modelId="{01548EC9-5442-4FC8-ADD5-3F2BCED4E395}" type="presParOf" srcId="{DE970BED-DEEE-4EA3-AE00-0D6CC747AB12}" destId="{16CE74BF-CE17-497B-B3AD-4D7CADFC32E0}" srcOrd="4" destOrd="0" presId="urn:microsoft.com/office/officeart/2005/8/layout/lProcess2"/>
    <dgm:cxn modelId="{7F8AAAE6-CCEA-40E1-BBCF-284C2CC194A8}" type="presParOf" srcId="{32354413-964B-4493-89C0-F5CABA2D1F72}" destId="{FF7927A3-A603-4DD9-B899-A21E27140FFC}" srcOrd="1" destOrd="0" presId="urn:microsoft.com/office/officeart/2005/8/layout/lProcess2"/>
    <dgm:cxn modelId="{3A0C9892-ABD0-4256-A63F-EB35D9A4A838}" type="presParOf" srcId="{32354413-964B-4493-89C0-F5CABA2D1F72}" destId="{65691B64-E718-407E-BC5F-923DEFC632BD}" srcOrd="2" destOrd="0" presId="urn:microsoft.com/office/officeart/2005/8/layout/lProcess2"/>
    <dgm:cxn modelId="{1E2A9B3F-AE75-4DA4-887B-2A48EFF149F1}" type="presParOf" srcId="{65691B64-E718-407E-BC5F-923DEFC632BD}" destId="{DD6C7F44-D2FA-45CE-841E-4B17016BFF64}" srcOrd="0" destOrd="0" presId="urn:microsoft.com/office/officeart/2005/8/layout/lProcess2"/>
    <dgm:cxn modelId="{39619087-A21D-4614-968E-B2F737286FB9}" type="presParOf" srcId="{65691B64-E718-407E-BC5F-923DEFC632BD}" destId="{6AA98A6B-6899-46FB-818A-C6476D2EB111}" srcOrd="1" destOrd="0" presId="urn:microsoft.com/office/officeart/2005/8/layout/lProcess2"/>
    <dgm:cxn modelId="{86D7D01F-D8A2-4FF8-86D5-628AB8FFB32E}" type="presParOf" srcId="{65691B64-E718-407E-BC5F-923DEFC632BD}" destId="{27B8A116-464B-4BCC-9850-6ED6654E46E3}" srcOrd="2" destOrd="0" presId="urn:microsoft.com/office/officeart/2005/8/layout/lProcess2"/>
    <dgm:cxn modelId="{EA91828D-E3D9-4C10-A489-F92A736A356B}" type="presParOf" srcId="{27B8A116-464B-4BCC-9850-6ED6654E46E3}" destId="{1DF49CB8-E8F3-46BF-9A91-9871256E05C7}" srcOrd="0" destOrd="0" presId="urn:microsoft.com/office/officeart/2005/8/layout/lProcess2"/>
    <dgm:cxn modelId="{C68B50DD-7EA1-4E29-8458-11DFEDF416B6}" type="presParOf" srcId="{1DF49CB8-E8F3-46BF-9A91-9871256E05C7}" destId="{F79526CB-0BF7-4264-B228-779393CCE278}" srcOrd="0" destOrd="0" presId="urn:microsoft.com/office/officeart/2005/8/layout/lProcess2"/>
    <dgm:cxn modelId="{78358636-7203-4EB1-905D-12C10B1565C1}" type="presParOf" srcId="{1DF49CB8-E8F3-46BF-9A91-9871256E05C7}" destId="{AAA3B6A4-9914-4FC6-808C-48B8DAAFB4D6}" srcOrd="1" destOrd="0" presId="urn:microsoft.com/office/officeart/2005/8/layout/lProcess2"/>
    <dgm:cxn modelId="{94C375E7-4309-4741-9CE4-527F92AC42B4}" type="presParOf" srcId="{1DF49CB8-E8F3-46BF-9A91-9871256E05C7}" destId="{8E206A67-E371-4378-9D89-FE787EFEB825}" srcOrd="2" destOrd="0" presId="urn:microsoft.com/office/officeart/2005/8/layout/lProcess2"/>
    <dgm:cxn modelId="{043039CD-6978-459F-BBFA-F80E37029275}" type="presParOf" srcId="{1DF49CB8-E8F3-46BF-9A91-9871256E05C7}" destId="{A6711577-8FA3-40C5-9585-076CD5B3EE4A}" srcOrd="3" destOrd="0" presId="urn:microsoft.com/office/officeart/2005/8/layout/lProcess2"/>
    <dgm:cxn modelId="{81C92899-FE2B-4A4D-AC3F-5F05438DF078}" type="presParOf" srcId="{1DF49CB8-E8F3-46BF-9A91-9871256E05C7}" destId="{4E66A808-29BE-4B6E-BBFE-718AC3FFD7AB}" srcOrd="4" destOrd="0" presId="urn:microsoft.com/office/officeart/2005/8/layout/lProcess2"/>
    <dgm:cxn modelId="{AED0145F-0D67-4CC0-BF7F-7FB83C9C6BFB}" type="presParOf" srcId="{32354413-964B-4493-89C0-F5CABA2D1F72}" destId="{15C0CB59-C1D8-421D-AF52-3C2CDDAD99A8}" srcOrd="3" destOrd="0" presId="urn:microsoft.com/office/officeart/2005/8/layout/lProcess2"/>
    <dgm:cxn modelId="{B84B9228-12F3-4ED6-A1F9-E178BFB4DFEF}" type="presParOf" srcId="{32354413-964B-4493-89C0-F5CABA2D1F72}" destId="{1EBCE994-3C13-45E2-A8F4-6D0FCB43500B}" srcOrd="4" destOrd="0" presId="urn:microsoft.com/office/officeart/2005/8/layout/lProcess2"/>
    <dgm:cxn modelId="{D63FF83D-B4BE-4115-826E-FE727003EAD2}" type="presParOf" srcId="{1EBCE994-3C13-45E2-A8F4-6D0FCB43500B}" destId="{A3E56653-5CB1-4DB3-B74D-C7257B355528}" srcOrd="0" destOrd="0" presId="urn:microsoft.com/office/officeart/2005/8/layout/lProcess2"/>
    <dgm:cxn modelId="{D2DEB406-A860-49B2-A8BD-CA3411C9EF1D}" type="presParOf" srcId="{1EBCE994-3C13-45E2-A8F4-6D0FCB43500B}" destId="{A46D9322-25AF-45B0-9C05-781D2A99E7A4}" srcOrd="1" destOrd="0" presId="urn:microsoft.com/office/officeart/2005/8/layout/lProcess2"/>
    <dgm:cxn modelId="{E278F660-94DD-4CBA-A586-2E1F49575696}" type="presParOf" srcId="{1EBCE994-3C13-45E2-A8F4-6D0FCB43500B}" destId="{A49D83C0-EB01-45C0-91E2-EEE18DB985DA}" srcOrd="2" destOrd="0" presId="urn:microsoft.com/office/officeart/2005/8/layout/lProcess2"/>
    <dgm:cxn modelId="{D8907188-B4FC-49B6-A6EC-898F92723535}" type="presParOf" srcId="{A49D83C0-EB01-45C0-91E2-EEE18DB985DA}" destId="{37DA570F-1DED-4A5D-B920-90D502CA09C0}" srcOrd="0" destOrd="0" presId="urn:microsoft.com/office/officeart/2005/8/layout/lProcess2"/>
    <dgm:cxn modelId="{E375D16A-FB9B-452B-8EFA-A5BFDF41EA9A}" type="presParOf" srcId="{37DA570F-1DED-4A5D-B920-90D502CA09C0}" destId="{462EAAD5-D42E-407C-82DE-E04F21A91712}" srcOrd="0" destOrd="0" presId="urn:microsoft.com/office/officeart/2005/8/layout/lProcess2"/>
    <dgm:cxn modelId="{8C18A9D5-ED33-424E-AA88-671C6A8B869E}" type="presParOf" srcId="{37DA570F-1DED-4A5D-B920-90D502CA09C0}" destId="{71372900-B467-42BE-BFAC-B6A2527A53E7}" srcOrd="1" destOrd="0" presId="urn:microsoft.com/office/officeart/2005/8/layout/lProcess2"/>
    <dgm:cxn modelId="{9113A7B6-8F95-4117-BFBE-34C7227A20BF}" type="presParOf" srcId="{37DA570F-1DED-4A5D-B920-90D502CA09C0}" destId="{A28AF2D4-CEB7-4BAF-855B-96766FC1665E}" srcOrd="2" destOrd="0" presId="urn:microsoft.com/office/officeart/2005/8/layout/lProcess2"/>
    <dgm:cxn modelId="{0FA9837D-EEC3-4CD5-A607-CD90CDB6E803}" type="presParOf" srcId="{32354413-964B-4493-89C0-F5CABA2D1F72}" destId="{D30F8673-3CC8-458D-A2ED-9DA202D6554F}" srcOrd="5" destOrd="0" presId="urn:microsoft.com/office/officeart/2005/8/layout/lProcess2"/>
    <dgm:cxn modelId="{44559DFA-2156-48F2-B4EC-54B54C86BEDC}" type="presParOf" srcId="{32354413-964B-4493-89C0-F5CABA2D1F72}" destId="{0D4C4DD1-4025-4177-A88B-E3A4D0E35831}" srcOrd="6" destOrd="0" presId="urn:microsoft.com/office/officeart/2005/8/layout/lProcess2"/>
    <dgm:cxn modelId="{28C74FAD-36CA-470C-B746-DA92CB5D952E}" type="presParOf" srcId="{0D4C4DD1-4025-4177-A88B-E3A4D0E35831}" destId="{9D03C846-F4E1-433C-822E-948299582A74}" srcOrd="0" destOrd="0" presId="urn:microsoft.com/office/officeart/2005/8/layout/lProcess2"/>
    <dgm:cxn modelId="{DDF321E1-4915-4537-8515-0E7976C963EF}" type="presParOf" srcId="{0D4C4DD1-4025-4177-A88B-E3A4D0E35831}" destId="{E19698AE-E2A8-4FDA-BB4F-7B3BB4AA2473}" srcOrd="1" destOrd="0" presId="urn:microsoft.com/office/officeart/2005/8/layout/lProcess2"/>
    <dgm:cxn modelId="{3348EC6E-B4CD-4932-AB65-329379388BBF}" type="presParOf" srcId="{0D4C4DD1-4025-4177-A88B-E3A4D0E35831}" destId="{C5ABFEE6-364F-42C5-A854-C34EDB670A49}" srcOrd="2" destOrd="0" presId="urn:microsoft.com/office/officeart/2005/8/layout/lProcess2"/>
    <dgm:cxn modelId="{E76B63A1-E28F-48AF-BC68-2A317BF70133}" type="presParOf" srcId="{C5ABFEE6-364F-42C5-A854-C34EDB670A49}" destId="{2DB5CD7B-476A-4AC6-B7A7-FE5FB2FD9AA2}" srcOrd="0" destOrd="0" presId="urn:microsoft.com/office/officeart/2005/8/layout/lProcess2"/>
    <dgm:cxn modelId="{1F27012D-24EE-42D2-897F-9F6CD68F1492}" type="presParOf" srcId="{2DB5CD7B-476A-4AC6-B7A7-FE5FB2FD9AA2}" destId="{AF43FAF9-AE50-44A9-BB8D-23B001EB96C6}" srcOrd="0" destOrd="0" presId="urn:microsoft.com/office/officeart/2005/8/layout/lProcess2"/>
    <dgm:cxn modelId="{23EE1229-2507-4E0A-8CD0-A12ABF533731}" type="presParOf" srcId="{2DB5CD7B-476A-4AC6-B7A7-FE5FB2FD9AA2}" destId="{B3A9ADC6-865D-4B3C-AB60-B96A0E0D2DE9}" srcOrd="1" destOrd="0" presId="urn:microsoft.com/office/officeart/2005/8/layout/lProcess2"/>
    <dgm:cxn modelId="{19716DAF-3561-4E71-9CE9-2C63684A5535}" type="presParOf" srcId="{2DB5CD7B-476A-4AC6-B7A7-FE5FB2FD9AA2}" destId="{B74928DB-A05E-4153-B18A-E2552D369D6C}" srcOrd="2" destOrd="0" presId="urn:microsoft.com/office/officeart/2005/8/layout/lProcess2"/>
    <dgm:cxn modelId="{5DE7CA4E-1759-4B3B-98D1-2E667735E315}" type="presParOf" srcId="{2DB5CD7B-476A-4AC6-B7A7-FE5FB2FD9AA2}" destId="{C68B8EAD-4119-4EAD-ADA9-7FFBFA57EA73}" srcOrd="3" destOrd="0" presId="urn:microsoft.com/office/officeart/2005/8/layout/lProcess2"/>
    <dgm:cxn modelId="{9FCF6624-56E7-407B-963A-9630E63F5E7C}" type="presParOf" srcId="{2DB5CD7B-476A-4AC6-B7A7-FE5FB2FD9AA2}" destId="{A4A3D810-220D-46AC-9FE7-415C16932D62}" srcOrd="4" destOrd="0" presId="urn:microsoft.com/office/officeart/2005/8/layout/lProcess2"/>
    <dgm:cxn modelId="{25A6BC9E-6437-4527-9800-7E96D222F5AC}" type="presParOf" srcId="{2DB5CD7B-476A-4AC6-B7A7-FE5FB2FD9AA2}" destId="{2F62FF71-8494-4A84-BD32-75D491F44205}" srcOrd="5" destOrd="0" presId="urn:microsoft.com/office/officeart/2005/8/layout/lProcess2"/>
    <dgm:cxn modelId="{47648F47-59C0-4C40-8551-9B0ADB536168}" type="presParOf" srcId="{2DB5CD7B-476A-4AC6-B7A7-FE5FB2FD9AA2}" destId="{9557F612-CDE4-4D4B-BCD7-D490203C5DE8}" srcOrd="6" destOrd="0" presId="urn:microsoft.com/office/officeart/2005/8/layout/lProcess2"/>
    <dgm:cxn modelId="{CD1F5FF1-1A42-4716-89CF-BA5412D835E0}" type="presParOf" srcId="{2DB5CD7B-476A-4AC6-B7A7-FE5FB2FD9AA2}" destId="{F38E4AB8-3FE3-4DE3-9A37-8BDAD327DA6E}" srcOrd="7" destOrd="0" presId="urn:microsoft.com/office/officeart/2005/8/layout/lProcess2"/>
    <dgm:cxn modelId="{59A55211-0EDC-4639-A16F-CDB962AC0C88}" type="presParOf" srcId="{2DB5CD7B-476A-4AC6-B7A7-FE5FB2FD9AA2}" destId="{D9D3BAF8-9487-4D86-9BCD-0B0F900C0B33}" srcOrd="8" destOrd="0" presId="urn:microsoft.com/office/officeart/2005/8/layout/lProcess2"/>
    <dgm:cxn modelId="{5A8AE856-C50C-4B16-99C4-FB1458492DE9}" type="presParOf" srcId="{2DB5CD7B-476A-4AC6-B7A7-FE5FB2FD9AA2}" destId="{A0E770CB-149E-49A2-BD21-CA47FC14167C}" srcOrd="9" destOrd="0" presId="urn:microsoft.com/office/officeart/2005/8/layout/lProcess2"/>
    <dgm:cxn modelId="{A98DE779-628B-43FA-8153-08BBFCB228C6}" type="presParOf" srcId="{2DB5CD7B-476A-4AC6-B7A7-FE5FB2FD9AA2}" destId="{0B03F39B-F704-4AB6-A9AF-B2EC252F7F56}" srcOrd="10" destOrd="0" presId="urn:microsoft.com/office/officeart/2005/8/layout/lProcess2"/>
    <dgm:cxn modelId="{5E4C4AC0-FB2D-488C-BF23-44A59172B22B}" type="presParOf" srcId="{2DB5CD7B-476A-4AC6-B7A7-FE5FB2FD9AA2}" destId="{C824F574-20F2-4829-9338-F4E8919C87E4}" srcOrd="11" destOrd="0" presId="urn:microsoft.com/office/officeart/2005/8/layout/lProcess2"/>
    <dgm:cxn modelId="{CC73E3E3-BF6F-4CCF-A499-1EE931D93D9E}" type="presParOf" srcId="{2DB5CD7B-476A-4AC6-B7A7-FE5FB2FD9AA2}" destId="{2ED1F730-A645-4A8B-9D3B-0DF0A4970A21}" srcOrd="12" destOrd="0" presId="urn:microsoft.com/office/officeart/2005/8/layout/lProcess2"/>
    <dgm:cxn modelId="{4C3CB3FB-C3AE-4FD2-95C6-92AD7BBFC4D1}" type="presParOf" srcId="{32354413-964B-4493-89C0-F5CABA2D1F72}" destId="{C6579F6B-B88A-4EFA-A3F5-5D2AD9C345F8}" srcOrd="7" destOrd="0" presId="urn:microsoft.com/office/officeart/2005/8/layout/lProcess2"/>
    <dgm:cxn modelId="{89CDE985-E719-4B98-87BA-9D4392D0FCA9}" type="presParOf" srcId="{32354413-964B-4493-89C0-F5CABA2D1F72}" destId="{D159AC63-AEAE-4FBC-9749-0C6205082C3B}" srcOrd="8" destOrd="0" presId="urn:microsoft.com/office/officeart/2005/8/layout/lProcess2"/>
    <dgm:cxn modelId="{491C839A-6F84-4E4B-B48C-137B81DB5A70}" type="presParOf" srcId="{D159AC63-AEAE-4FBC-9749-0C6205082C3B}" destId="{ED8F105B-DC2E-4156-AF29-F5C360B4750D}" srcOrd="0" destOrd="0" presId="urn:microsoft.com/office/officeart/2005/8/layout/lProcess2"/>
    <dgm:cxn modelId="{EBBB770D-EF59-4267-B5C9-1B9C456FE6CA}" type="presParOf" srcId="{D159AC63-AEAE-4FBC-9749-0C6205082C3B}" destId="{0488F646-4B78-456F-9D4D-568D8357DA68}" srcOrd="1" destOrd="0" presId="urn:microsoft.com/office/officeart/2005/8/layout/lProcess2"/>
    <dgm:cxn modelId="{B3C61576-962A-44EE-ACFC-50ED5301EFE6}" type="presParOf" srcId="{D159AC63-AEAE-4FBC-9749-0C6205082C3B}" destId="{5CB7407F-A309-4E2E-80EB-816A1B2615BB}" srcOrd="2" destOrd="0" presId="urn:microsoft.com/office/officeart/2005/8/layout/lProcess2"/>
    <dgm:cxn modelId="{487AEBCE-8998-4541-A425-A3784A21D9A0}" type="presParOf" srcId="{5CB7407F-A309-4E2E-80EB-816A1B2615BB}" destId="{16743E52-CF90-4911-984E-FB8B1BCC56C3}" srcOrd="0" destOrd="0" presId="urn:microsoft.com/office/officeart/2005/8/layout/lProcess2"/>
    <dgm:cxn modelId="{6F2066B1-983D-4393-8581-2F6893AC936E}" type="presParOf" srcId="{16743E52-CF90-4911-984E-FB8B1BCC56C3}" destId="{CA696578-8A78-436D-A58A-AAE23F10A163}" srcOrd="0" destOrd="0" presId="urn:microsoft.com/office/officeart/2005/8/layout/lProcess2"/>
    <dgm:cxn modelId="{320A016F-99B4-4575-8CC1-9F7F80D5C86B}" type="presParOf" srcId="{16743E52-CF90-4911-984E-FB8B1BCC56C3}" destId="{FEB4F719-A711-45C0-AFC3-D73AF6DFAE6C}" srcOrd="1" destOrd="0" presId="urn:microsoft.com/office/officeart/2005/8/layout/lProcess2"/>
    <dgm:cxn modelId="{1AF54AEA-4992-43DD-9BB8-55594DB753F1}" type="presParOf" srcId="{16743E52-CF90-4911-984E-FB8B1BCC56C3}" destId="{35058ACC-FF1A-427D-829F-3879176D838B}" srcOrd="2" destOrd="0" presId="urn:microsoft.com/office/officeart/2005/8/layout/lProcess2"/>
    <dgm:cxn modelId="{306962CE-D29F-401E-ABD5-1B2A0CFA8E99}" type="presParOf" srcId="{16743E52-CF90-4911-984E-FB8B1BCC56C3}" destId="{5D673043-9A60-47FB-84C5-22F5CBDB4D1D}" srcOrd="3" destOrd="0" presId="urn:microsoft.com/office/officeart/2005/8/layout/lProcess2"/>
    <dgm:cxn modelId="{C623B0F2-8E86-4F10-A737-E377DBB05207}" type="presParOf" srcId="{16743E52-CF90-4911-984E-FB8B1BCC56C3}" destId="{756746D1-64A7-4A9B-BEC8-AF934F48F287}" srcOrd="4" destOrd="0" presId="urn:microsoft.com/office/officeart/2005/8/layout/lProcess2"/>
    <dgm:cxn modelId="{E41D7F6A-6C9B-453A-A991-FC548BB04FC4}" type="presParOf" srcId="{16743E52-CF90-4911-984E-FB8B1BCC56C3}" destId="{A62828C0-87FA-44E1-B215-17F4A3C1A177}" srcOrd="5" destOrd="0" presId="urn:microsoft.com/office/officeart/2005/8/layout/lProcess2"/>
    <dgm:cxn modelId="{61F816FF-EAC2-4FEE-909F-50DBF41AAD39}" type="presParOf" srcId="{16743E52-CF90-4911-984E-FB8B1BCC56C3}" destId="{E8E202C1-2B4C-4FDC-9F4C-C4B6FB805C36}" srcOrd="6" destOrd="0" presId="urn:microsoft.com/office/officeart/2005/8/layout/lProcess2"/>
    <dgm:cxn modelId="{A17E82D3-E9EE-42C8-A074-0418FDDEC4D9}" type="presParOf" srcId="{16743E52-CF90-4911-984E-FB8B1BCC56C3}" destId="{A381CAF8-90E8-4B73-8E77-FF4F2FDFE55C}" srcOrd="7" destOrd="0" presId="urn:microsoft.com/office/officeart/2005/8/layout/lProcess2"/>
    <dgm:cxn modelId="{12946180-A800-491E-B668-15889A17EA4F}" type="presParOf" srcId="{16743E52-CF90-4911-984E-FB8B1BCC56C3}" destId="{981C0772-92B7-4706-B60E-DBBCF12A4E88}" srcOrd="8" destOrd="0" presId="urn:microsoft.com/office/officeart/2005/8/layout/lProcess2"/>
    <dgm:cxn modelId="{6C652BC1-A7B1-47F0-9043-7B57107FA12A}" type="presParOf" srcId="{16743E52-CF90-4911-984E-FB8B1BCC56C3}" destId="{9175DBC2-4BB4-4C59-B689-E1EE38FB7E98}" srcOrd="9" destOrd="0" presId="urn:microsoft.com/office/officeart/2005/8/layout/lProcess2"/>
    <dgm:cxn modelId="{0C566A9F-E8D7-4B48-A1A7-82D431531D5D}" type="presParOf" srcId="{16743E52-CF90-4911-984E-FB8B1BCC56C3}" destId="{C97A89AD-F282-4ABD-81D4-3CEA23A65D33}" srcOrd="10" destOrd="0" presId="urn:microsoft.com/office/officeart/2005/8/layout/lProcess2"/>
    <dgm:cxn modelId="{DF7832A0-087A-4B18-A8EA-50CBEF1C9AC2}" type="presParOf" srcId="{16743E52-CF90-4911-984E-FB8B1BCC56C3}" destId="{F89D5DD8-D255-4441-B89C-092E06ADC1B0}" srcOrd="11" destOrd="0" presId="urn:microsoft.com/office/officeart/2005/8/layout/lProcess2"/>
    <dgm:cxn modelId="{FFC975B6-574D-4EC2-96E0-1DD2D1576F8E}" type="presParOf" srcId="{16743E52-CF90-4911-984E-FB8B1BCC56C3}" destId="{D014E808-DB8F-4974-A1AC-ED3EFD284BAA}" srcOrd="12" destOrd="0" presId="urn:microsoft.com/office/officeart/2005/8/layout/lProcess2"/>
    <dgm:cxn modelId="{8EA4AF00-60F0-482F-BE23-0CC62EED65D3}" type="presParOf" srcId="{16743E52-CF90-4911-984E-FB8B1BCC56C3}" destId="{614B6DC6-1C4D-4DA4-8365-BF1224DEC356}" srcOrd="13" destOrd="0" presId="urn:microsoft.com/office/officeart/2005/8/layout/lProcess2"/>
    <dgm:cxn modelId="{AB07F0A2-76A7-419F-9E4C-8C408132972A}" type="presParOf" srcId="{16743E52-CF90-4911-984E-FB8B1BCC56C3}" destId="{A896C957-5468-43A9-93E7-2621693C184F}" srcOrd="14" destOrd="0" presId="urn:microsoft.com/office/officeart/2005/8/layout/lProcess2"/>
  </dgm:cxnLst>
  <dgm:bg/>
  <dgm:whole>
    <a:ln>
      <a:solidFill>
        <a:schemeClr val="bg1">
          <a:lumMod val="9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5D0F2-4AA3-447A-8515-FC8D20F43D07}">
      <dsp:nvSpPr>
        <dsp:cNvPr id="0" name=""/>
        <dsp:cNvSpPr/>
      </dsp:nvSpPr>
      <dsp:spPr>
        <a:xfrm>
          <a:off x="9680597" y="0"/>
          <a:ext cx="2249810" cy="4316146"/>
        </a:xfrm>
        <a:prstGeom prst="roundRect">
          <a:avLst>
            <a:gd name="adj" fmla="val 10000"/>
          </a:avLst>
        </a:prstGeom>
        <a:solidFill>
          <a:srgbClr val="689C41"/>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100000"/>
            </a:lnSpc>
            <a:spcBef>
              <a:spcPct val="0"/>
            </a:spcBef>
            <a:spcAft>
              <a:spcPts val="0"/>
            </a:spcAft>
            <a:buNone/>
          </a:pPr>
          <a:r>
            <a:rPr lang="he-IL" sz="2800" b="1" kern="1200" dirty="0">
              <a:solidFill>
                <a:schemeClr val="bg1">
                  <a:lumMod val="95000"/>
                </a:schemeClr>
              </a:solidFill>
              <a:latin typeface="Calibri" panose="020F0502020204030204" pitchFamily="34" charset="0"/>
              <a:cs typeface="Calibri" panose="020F0502020204030204" pitchFamily="34" charset="0"/>
            </a:rPr>
            <a:t>דגניים ופחמימות</a:t>
          </a:r>
        </a:p>
      </dsp:txBody>
      <dsp:txXfrm>
        <a:off x="9680597" y="0"/>
        <a:ext cx="2249810" cy="1294843"/>
      </dsp:txXfrm>
    </dsp:sp>
    <dsp:sp modelId="{8FBCBEF6-7AC1-4208-BA64-4C96CDCE9C8C}">
      <dsp:nvSpPr>
        <dsp:cNvPr id="0" name=""/>
        <dsp:cNvSpPr/>
      </dsp:nvSpPr>
      <dsp:spPr>
        <a:xfrm>
          <a:off x="9905578" y="1295212"/>
          <a:ext cx="1799848" cy="847949"/>
        </a:xfrm>
        <a:prstGeom prst="roundRect">
          <a:avLst>
            <a:gd name="adj" fmla="val 10000"/>
          </a:avLst>
        </a:prstGeom>
        <a:solidFill>
          <a:srgbClr val="CF7C0D"/>
        </a:solidFill>
        <a:ln w="57150">
          <a:solidFill>
            <a:srgbClr val="FFFF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תירס</a:t>
          </a:r>
        </a:p>
      </dsp:txBody>
      <dsp:txXfrm>
        <a:off x="9930414" y="1320048"/>
        <a:ext cx="1750176" cy="798277"/>
      </dsp:txXfrm>
    </dsp:sp>
    <dsp:sp modelId="{007B4796-10D4-42C6-869B-6CE07E4BF568}">
      <dsp:nvSpPr>
        <dsp:cNvPr id="0" name=""/>
        <dsp:cNvSpPr/>
      </dsp:nvSpPr>
      <dsp:spPr>
        <a:xfrm>
          <a:off x="9905578" y="2273616"/>
          <a:ext cx="1799848" cy="847949"/>
        </a:xfrm>
        <a:prstGeom prst="roundRect">
          <a:avLst>
            <a:gd name="adj" fmla="val 10000"/>
          </a:avLst>
        </a:prstGeom>
        <a:solidFill>
          <a:srgbClr val="689C41"/>
        </a:solidFill>
        <a:ln w="57150">
          <a:solidFill>
            <a:srgbClr val="FFFF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חיטה</a:t>
          </a:r>
        </a:p>
      </dsp:txBody>
      <dsp:txXfrm>
        <a:off x="9930414" y="2298452"/>
        <a:ext cx="1750176" cy="798277"/>
      </dsp:txXfrm>
    </dsp:sp>
    <dsp:sp modelId="{16CE74BF-CE17-497B-B3AD-4D7CADFC32E0}">
      <dsp:nvSpPr>
        <dsp:cNvPr id="0" name=""/>
        <dsp:cNvSpPr/>
      </dsp:nvSpPr>
      <dsp:spPr>
        <a:xfrm>
          <a:off x="9905578" y="3252020"/>
          <a:ext cx="1799848" cy="847949"/>
        </a:xfrm>
        <a:prstGeom prst="roundRect">
          <a:avLst>
            <a:gd name="adj" fmla="val 10000"/>
          </a:avLst>
        </a:prstGeom>
        <a:solidFill>
          <a:srgbClr val="689C41"/>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a:solidFill>
                <a:schemeClr val="bg1">
                  <a:lumMod val="95000"/>
                </a:schemeClr>
              </a:solidFill>
              <a:latin typeface="Calibri" panose="020F0502020204030204" pitchFamily="34" charset="0"/>
              <a:cs typeface="Calibri" panose="020F0502020204030204" pitchFamily="34" charset="0"/>
            </a:rPr>
            <a:t>תפוחי </a:t>
          </a:r>
          <a:r>
            <a:rPr lang="he-IL" sz="2000" b="1" kern="1200" dirty="0">
              <a:solidFill>
                <a:schemeClr val="bg1">
                  <a:lumMod val="95000"/>
                </a:schemeClr>
              </a:solidFill>
              <a:latin typeface="Calibri" panose="020F0502020204030204" pitchFamily="34" charset="0"/>
              <a:cs typeface="Calibri" panose="020F0502020204030204" pitchFamily="34" charset="0"/>
            </a:rPr>
            <a:t>אדמה</a:t>
          </a:r>
        </a:p>
      </dsp:txBody>
      <dsp:txXfrm>
        <a:off x="9930414" y="3276856"/>
        <a:ext cx="1750176" cy="798277"/>
      </dsp:txXfrm>
    </dsp:sp>
    <dsp:sp modelId="{DD6C7F44-D2FA-45CE-841E-4B17016BFF64}">
      <dsp:nvSpPr>
        <dsp:cNvPr id="0" name=""/>
        <dsp:cNvSpPr/>
      </dsp:nvSpPr>
      <dsp:spPr>
        <a:xfrm>
          <a:off x="7262050" y="0"/>
          <a:ext cx="2249810" cy="4316146"/>
        </a:xfrm>
        <a:prstGeom prst="roundRect">
          <a:avLst>
            <a:gd name="adj" fmla="val 10000"/>
          </a:avLst>
        </a:prstGeom>
        <a:solidFill>
          <a:srgbClr val="689C41"/>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100000"/>
            </a:lnSpc>
            <a:spcBef>
              <a:spcPct val="0"/>
            </a:spcBef>
            <a:spcAft>
              <a:spcPts val="0"/>
            </a:spcAft>
            <a:buNone/>
          </a:pPr>
          <a:r>
            <a:rPr lang="he-IL" sz="2800" b="1" kern="1200" dirty="0">
              <a:solidFill>
                <a:schemeClr val="bg1">
                  <a:lumMod val="95000"/>
                </a:schemeClr>
              </a:solidFill>
              <a:latin typeface="Calibri" panose="020F0502020204030204" pitchFamily="34" charset="0"/>
              <a:cs typeface="Calibri" panose="020F0502020204030204" pitchFamily="34" charset="0"/>
            </a:rPr>
            <a:t>קטניות ואגוזים</a:t>
          </a:r>
        </a:p>
      </dsp:txBody>
      <dsp:txXfrm>
        <a:off x="7262050" y="0"/>
        <a:ext cx="2249810" cy="1294843"/>
      </dsp:txXfrm>
    </dsp:sp>
    <dsp:sp modelId="{F79526CB-0BF7-4264-B228-779393CCE278}">
      <dsp:nvSpPr>
        <dsp:cNvPr id="0" name=""/>
        <dsp:cNvSpPr/>
      </dsp:nvSpPr>
      <dsp:spPr>
        <a:xfrm>
          <a:off x="7487031" y="1295212"/>
          <a:ext cx="1799848" cy="847949"/>
        </a:xfrm>
        <a:prstGeom prst="roundRect">
          <a:avLst>
            <a:gd name="adj" fmla="val 10000"/>
          </a:avLst>
        </a:prstGeom>
        <a:solidFill>
          <a:srgbClr val="CF7C0D"/>
        </a:solidFill>
        <a:ln w="57150">
          <a:solidFill>
            <a:srgbClr val="FFFF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err="1">
              <a:solidFill>
                <a:schemeClr val="bg1">
                  <a:lumMod val="95000"/>
                </a:schemeClr>
              </a:solidFill>
              <a:latin typeface="Calibri" panose="020F0502020204030204" pitchFamily="34" charset="0"/>
              <a:cs typeface="Calibri" panose="020F0502020204030204" pitchFamily="34" charset="0"/>
            </a:rPr>
            <a:t>חימצה</a:t>
          </a:r>
          <a:r>
            <a:rPr lang="he-IL" sz="2000" b="1" kern="1200" dirty="0">
              <a:solidFill>
                <a:schemeClr val="bg1">
                  <a:lumMod val="95000"/>
                </a:schemeClr>
              </a:solidFill>
              <a:latin typeface="Calibri" panose="020F0502020204030204" pitchFamily="34" charset="0"/>
              <a:cs typeface="Calibri" panose="020F0502020204030204" pitchFamily="34" charset="0"/>
            </a:rPr>
            <a:t> (חומוס)</a:t>
          </a:r>
        </a:p>
      </dsp:txBody>
      <dsp:txXfrm>
        <a:off x="7511867" y="1320048"/>
        <a:ext cx="1750176" cy="798277"/>
      </dsp:txXfrm>
    </dsp:sp>
    <dsp:sp modelId="{8E206A67-E371-4378-9D89-FE787EFEB825}">
      <dsp:nvSpPr>
        <dsp:cNvPr id="0" name=""/>
        <dsp:cNvSpPr/>
      </dsp:nvSpPr>
      <dsp:spPr>
        <a:xfrm>
          <a:off x="7487031" y="2273616"/>
          <a:ext cx="1799848" cy="847949"/>
        </a:xfrm>
        <a:prstGeom prst="roundRect">
          <a:avLst>
            <a:gd name="adj" fmla="val 10000"/>
          </a:avLst>
        </a:prstGeom>
        <a:solidFill>
          <a:srgbClr val="689C41"/>
        </a:solidFill>
        <a:ln w="57150">
          <a:solidFill>
            <a:srgbClr val="FFFF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שקדים</a:t>
          </a:r>
        </a:p>
      </dsp:txBody>
      <dsp:txXfrm>
        <a:off x="7511867" y="2298452"/>
        <a:ext cx="1750176" cy="798277"/>
      </dsp:txXfrm>
    </dsp:sp>
    <dsp:sp modelId="{4E66A808-29BE-4B6E-BBFE-718AC3FFD7AB}">
      <dsp:nvSpPr>
        <dsp:cNvPr id="0" name=""/>
        <dsp:cNvSpPr/>
      </dsp:nvSpPr>
      <dsp:spPr>
        <a:xfrm>
          <a:off x="7487031" y="3252020"/>
          <a:ext cx="1799848" cy="847949"/>
        </a:xfrm>
        <a:prstGeom prst="roundRect">
          <a:avLst>
            <a:gd name="adj" fmla="val 10000"/>
          </a:avLst>
        </a:prstGeom>
        <a:solidFill>
          <a:srgbClr val="FF0000"/>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אגוזי אדמה (בוטנים)</a:t>
          </a:r>
        </a:p>
      </dsp:txBody>
      <dsp:txXfrm>
        <a:off x="7511867" y="3276856"/>
        <a:ext cx="1750176" cy="798277"/>
      </dsp:txXfrm>
    </dsp:sp>
    <dsp:sp modelId="{A3E56653-5CB1-4DB3-B74D-C7257B355528}">
      <dsp:nvSpPr>
        <dsp:cNvPr id="0" name=""/>
        <dsp:cNvSpPr/>
      </dsp:nvSpPr>
      <dsp:spPr>
        <a:xfrm>
          <a:off x="4843504" y="0"/>
          <a:ext cx="2249810" cy="4316146"/>
        </a:xfrm>
        <a:prstGeom prst="roundRect">
          <a:avLst>
            <a:gd name="adj" fmla="val 10000"/>
          </a:avLst>
        </a:prstGeom>
        <a:solidFill>
          <a:srgbClr val="689C41"/>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100000"/>
            </a:lnSpc>
            <a:spcBef>
              <a:spcPct val="0"/>
            </a:spcBef>
            <a:spcAft>
              <a:spcPts val="0"/>
            </a:spcAft>
            <a:buNone/>
          </a:pPr>
          <a:r>
            <a:rPr lang="he-IL" sz="2800" b="1" kern="1200" dirty="0">
              <a:solidFill>
                <a:schemeClr val="bg1">
                  <a:lumMod val="95000"/>
                </a:schemeClr>
              </a:solidFill>
              <a:latin typeface="Calibri" panose="020F0502020204030204" pitchFamily="34" charset="0"/>
              <a:cs typeface="Calibri" panose="020F0502020204030204" pitchFamily="34" charset="0"/>
            </a:rPr>
            <a:t>צמחי שמן</a:t>
          </a:r>
        </a:p>
      </dsp:txBody>
      <dsp:txXfrm>
        <a:off x="4843504" y="0"/>
        <a:ext cx="2249810" cy="1294843"/>
      </dsp:txXfrm>
    </dsp:sp>
    <dsp:sp modelId="{462EAAD5-D42E-407C-82DE-E04F21A91712}">
      <dsp:nvSpPr>
        <dsp:cNvPr id="0" name=""/>
        <dsp:cNvSpPr/>
      </dsp:nvSpPr>
      <dsp:spPr>
        <a:xfrm>
          <a:off x="5068485" y="1296108"/>
          <a:ext cx="1799848" cy="1301377"/>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סויה</a:t>
          </a:r>
        </a:p>
      </dsp:txBody>
      <dsp:txXfrm>
        <a:off x="5106601" y="1334224"/>
        <a:ext cx="1723616" cy="1225145"/>
      </dsp:txXfrm>
    </dsp:sp>
    <dsp:sp modelId="{A28AF2D4-CEB7-4BAF-855B-96766FC1665E}">
      <dsp:nvSpPr>
        <dsp:cNvPr id="0" name=""/>
        <dsp:cNvSpPr/>
      </dsp:nvSpPr>
      <dsp:spPr>
        <a:xfrm>
          <a:off x="5068485" y="2797697"/>
          <a:ext cx="1799848" cy="1301377"/>
        </a:xfrm>
        <a:prstGeom prst="roundRect">
          <a:avLst>
            <a:gd name="adj" fmla="val 10000"/>
          </a:avLst>
        </a:prstGeom>
        <a:solidFill>
          <a:srgbClr val="FF0000"/>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a:solidFill>
                <a:schemeClr val="bg1">
                  <a:lumMod val="95000"/>
                </a:schemeClr>
              </a:solidFill>
              <a:latin typeface="Calibri" panose="020F0502020204030204" pitchFamily="34" charset="0"/>
              <a:cs typeface="Calibri" panose="020F0502020204030204" pitchFamily="34" charset="0"/>
            </a:rPr>
            <a:t>שומשום</a:t>
          </a:r>
          <a:endParaRPr lang="he-IL" sz="2000" b="1" kern="1200" dirty="0">
            <a:solidFill>
              <a:schemeClr val="bg1">
                <a:lumMod val="95000"/>
              </a:schemeClr>
            </a:solidFill>
            <a:latin typeface="Calibri" panose="020F0502020204030204" pitchFamily="34" charset="0"/>
            <a:cs typeface="Calibri" panose="020F0502020204030204" pitchFamily="34" charset="0"/>
          </a:endParaRPr>
        </a:p>
      </dsp:txBody>
      <dsp:txXfrm>
        <a:off x="5106601" y="2835813"/>
        <a:ext cx="1723616" cy="1225145"/>
      </dsp:txXfrm>
    </dsp:sp>
    <dsp:sp modelId="{9D03C846-F4E1-433C-822E-948299582A74}">
      <dsp:nvSpPr>
        <dsp:cNvPr id="0" name=""/>
        <dsp:cNvSpPr/>
      </dsp:nvSpPr>
      <dsp:spPr>
        <a:xfrm>
          <a:off x="2424957" y="0"/>
          <a:ext cx="2249810" cy="4316146"/>
        </a:xfrm>
        <a:prstGeom prst="roundRect">
          <a:avLst>
            <a:gd name="adj" fmla="val 10000"/>
          </a:avLst>
        </a:prstGeom>
        <a:solidFill>
          <a:srgbClr val="689C41"/>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100000"/>
            </a:lnSpc>
            <a:spcBef>
              <a:spcPct val="0"/>
            </a:spcBef>
            <a:spcAft>
              <a:spcPts val="0"/>
            </a:spcAft>
            <a:buNone/>
          </a:pPr>
          <a:r>
            <a:rPr lang="he-IL" sz="2800" b="1" kern="1200" dirty="0">
              <a:solidFill>
                <a:schemeClr val="bg1">
                  <a:lumMod val="95000"/>
                </a:schemeClr>
              </a:solidFill>
              <a:latin typeface="Calibri" panose="020F0502020204030204" pitchFamily="34" charset="0"/>
              <a:cs typeface="Calibri" panose="020F0502020204030204" pitchFamily="34" charset="0"/>
            </a:rPr>
            <a:t>פירות</a:t>
          </a:r>
        </a:p>
      </dsp:txBody>
      <dsp:txXfrm>
        <a:off x="2424957" y="0"/>
        <a:ext cx="2249810" cy="1294843"/>
      </dsp:txXfrm>
    </dsp:sp>
    <dsp:sp modelId="{AF43FAF9-AE50-44A9-BB8D-23B001EB96C6}">
      <dsp:nvSpPr>
        <dsp:cNvPr id="0" name=""/>
        <dsp:cNvSpPr/>
      </dsp:nvSpPr>
      <dsp:spPr>
        <a:xfrm>
          <a:off x="2649938" y="1297478"/>
          <a:ext cx="1799848" cy="353426"/>
        </a:xfrm>
        <a:prstGeom prst="roundRect">
          <a:avLst>
            <a:gd name="adj" fmla="val 10000"/>
          </a:avLst>
        </a:prstGeom>
        <a:solidFill>
          <a:srgbClr val="FF0000"/>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בננה</a:t>
          </a:r>
        </a:p>
      </dsp:txBody>
      <dsp:txXfrm>
        <a:off x="2660289" y="1307829"/>
        <a:ext cx="1779146" cy="332724"/>
      </dsp:txXfrm>
    </dsp:sp>
    <dsp:sp modelId="{B74928DB-A05E-4153-B18A-E2552D369D6C}">
      <dsp:nvSpPr>
        <dsp:cNvPr id="0" name=""/>
        <dsp:cNvSpPr/>
      </dsp:nvSpPr>
      <dsp:spPr>
        <a:xfrm>
          <a:off x="2649938" y="1705278"/>
          <a:ext cx="1799848" cy="353426"/>
        </a:xfrm>
        <a:prstGeom prst="roundRect">
          <a:avLst>
            <a:gd name="adj" fmla="val 10000"/>
          </a:avLst>
        </a:prstGeom>
        <a:solidFill>
          <a:srgbClr val="FF0000"/>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תפוז</a:t>
          </a:r>
        </a:p>
      </dsp:txBody>
      <dsp:txXfrm>
        <a:off x="2660289" y="1715629"/>
        <a:ext cx="1779146" cy="332724"/>
      </dsp:txXfrm>
    </dsp:sp>
    <dsp:sp modelId="{A4A3D810-220D-46AC-9FE7-415C16932D62}">
      <dsp:nvSpPr>
        <dsp:cNvPr id="0" name=""/>
        <dsp:cNvSpPr/>
      </dsp:nvSpPr>
      <dsp:spPr>
        <a:xfrm>
          <a:off x="2649938" y="2113078"/>
          <a:ext cx="1799848" cy="353426"/>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ענבים</a:t>
          </a:r>
        </a:p>
      </dsp:txBody>
      <dsp:txXfrm>
        <a:off x="2660289" y="2123429"/>
        <a:ext cx="1779146" cy="332724"/>
      </dsp:txXfrm>
    </dsp:sp>
    <dsp:sp modelId="{9557F612-CDE4-4D4B-BCD7-D490203C5DE8}">
      <dsp:nvSpPr>
        <dsp:cNvPr id="0" name=""/>
        <dsp:cNvSpPr/>
      </dsp:nvSpPr>
      <dsp:spPr>
        <a:xfrm>
          <a:off x="2649938" y="2520877"/>
          <a:ext cx="1799848" cy="353426"/>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תפוח </a:t>
          </a:r>
        </a:p>
      </dsp:txBody>
      <dsp:txXfrm>
        <a:off x="2660289" y="2531228"/>
        <a:ext cx="1779146" cy="332724"/>
      </dsp:txXfrm>
    </dsp:sp>
    <dsp:sp modelId="{D9D3BAF8-9487-4D86-9BCD-0B0F900C0B33}">
      <dsp:nvSpPr>
        <dsp:cNvPr id="0" name=""/>
        <dsp:cNvSpPr/>
      </dsp:nvSpPr>
      <dsp:spPr>
        <a:xfrm>
          <a:off x="2649938" y="2928677"/>
          <a:ext cx="1799848" cy="353426"/>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אפרסק-נקטרינה</a:t>
          </a:r>
        </a:p>
      </dsp:txBody>
      <dsp:txXfrm>
        <a:off x="2660289" y="2939028"/>
        <a:ext cx="1779146" cy="332724"/>
      </dsp:txXfrm>
    </dsp:sp>
    <dsp:sp modelId="{0B03F39B-F704-4AB6-A9AF-B2EC252F7F56}">
      <dsp:nvSpPr>
        <dsp:cNvPr id="0" name=""/>
        <dsp:cNvSpPr/>
      </dsp:nvSpPr>
      <dsp:spPr>
        <a:xfrm>
          <a:off x="2649938" y="3336477"/>
          <a:ext cx="1799848" cy="353426"/>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אגס</a:t>
          </a:r>
        </a:p>
      </dsp:txBody>
      <dsp:txXfrm>
        <a:off x="2660289" y="3346828"/>
        <a:ext cx="1779146" cy="332724"/>
      </dsp:txXfrm>
    </dsp:sp>
    <dsp:sp modelId="{2ED1F730-A645-4A8B-9D3B-0DF0A4970A21}">
      <dsp:nvSpPr>
        <dsp:cNvPr id="0" name=""/>
        <dsp:cNvSpPr/>
      </dsp:nvSpPr>
      <dsp:spPr>
        <a:xfrm>
          <a:off x="2649938" y="3744277"/>
          <a:ext cx="1799848" cy="353426"/>
        </a:xfrm>
        <a:prstGeom prst="roundRect">
          <a:avLst>
            <a:gd name="adj" fmla="val 10000"/>
          </a:avLst>
        </a:prstGeom>
        <a:solidFill>
          <a:srgbClr val="689C41"/>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קיווי</a:t>
          </a:r>
        </a:p>
      </dsp:txBody>
      <dsp:txXfrm>
        <a:off x="2660289" y="3754628"/>
        <a:ext cx="1779146" cy="332724"/>
      </dsp:txXfrm>
    </dsp:sp>
    <dsp:sp modelId="{ED8F105B-DC2E-4156-AF29-F5C360B4750D}">
      <dsp:nvSpPr>
        <dsp:cNvPr id="0" name=""/>
        <dsp:cNvSpPr/>
      </dsp:nvSpPr>
      <dsp:spPr>
        <a:xfrm>
          <a:off x="6411" y="0"/>
          <a:ext cx="2249810" cy="4316146"/>
        </a:xfrm>
        <a:prstGeom prst="roundRect">
          <a:avLst>
            <a:gd name="adj" fmla="val 10000"/>
          </a:avLst>
        </a:prstGeom>
        <a:solidFill>
          <a:srgbClr val="689C41"/>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100000"/>
            </a:lnSpc>
            <a:spcBef>
              <a:spcPct val="0"/>
            </a:spcBef>
            <a:spcAft>
              <a:spcPts val="0"/>
            </a:spcAft>
            <a:buNone/>
          </a:pPr>
          <a:r>
            <a:rPr lang="he-IL" sz="2800" b="1" kern="1200" dirty="0">
              <a:solidFill>
                <a:schemeClr val="bg1">
                  <a:lumMod val="95000"/>
                </a:schemeClr>
              </a:solidFill>
              <a:latin typeface="Calibri" panose="020F0502020204030204" pitchFamily="34" charset="0"/>
              <a:cs typeface="Calibri" panose="020F0502020204030204" pitchFamily="34" charset="0"/>
            </a:rPr>
            <a:t>ירקות ומקשה</a:t>
          </a:r>
        </a:p>
      </dsp:txBody>
      <dsp:txXfrm>
        <a:off x="6411" y="0"/>
        <a:ext cx="2249810" cy="1294843"/>
      </dsp:txXfrm>
    </dsp:sp>
    <dsp:sp modelId="{CA696578-8A78-436D-A58A-AAE23F10A163}">
      <dsp:nvSpPr>
        <dsp:cNvPr id="0" name=""/>
        <dsp:cNvSpPr/>
      </dsp:nvSpPr>
      <dsp:spPr>
        <a:xfrm>
          <a:off x="231392" y="1295634"/>
          <a:ext cx="1799848" cy="308905"/>
        </a:xfrm>
        <a:prstGeom prst="roundRect">
          <a:avLst>
            <a:gd name="adj" fmla="val 10000"/>
          </a:avLst>
        </a:prstGeom>
        <a:solidFill>
          <a:srgbClr val="689C41"/>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גזר</a:t>
          </a:r>
        </a:p>
      </dsp:txBody>
      <dsp:txXfrm>
        <a:off x="240440" y="1304682"/>
        <a:ext cx="1781752" cy="290809"/>
      </dsp:txXfrm>
    </dsp:sp>
    <dsp:sp modelId="{35058ACC-FF1A-427D-829F-3879176D838B}">
      <dsp:nvSpPr>
        <dsp:cNvPr id="0" name=""/>
        <dsp:cNvSpPr/>
      </dsp:nvSpPr>
      <dsp:spPr>
        <a:xfrm>
          <a:off x="231392" y="1652063"/>
          <a:ext cx="1799848" cy="308905"/>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פלפל</a:t>
          </a:r>
        </a:p>
      </dsp:txBody>
      <dsp:txXfrm>
        <a:off x="240440" y="1661111"/>
        <a:ext cx="1781752" cy="290809"/>
      </dsp:txXfrm>
    </dsp:sp>
    <dsp:sp modelId="{756746D1-64A7-4A9B-BEC8-AF934F48F287}">
      <dsp:nvSpPr>
        <dsp:cNvPr id="0" name=""/>
        <dsp:cNvSpPr/>
      </dsp:nvSpPr>
      <dsp:spPr>
        <a:xfrm>
          <a:off x="231392" y="2008493"/>
          <a:ext cx="1799848" cy="308905"/>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מלפפון</a:t>
          </a:r>
        </a:p>
      </dsp:txBody>
      <dsp:txXfrm>
        <a:off x="240440" y="2017541"/>
        <a:ext cx="1781752" cy="290809"/>
      </dsp:txXfrm>
    </dsp:sp>
    <dsp:sp modelId="{E8E202C1-2B4C-4FDC-9F4C-C4B6FB805C36}">
      <dsp:nvSpPr>
        <dsp:cNvPr id="0" name=""/>
        <dsp:cNvSpPr/>
      </dsp:nvSpPr>
      <dsp:spPr>
        <a:xfrm>
          <a:off x="231392" y="2364923"/>
          <a:ext cx="1799848" cy="308905"/>
        </a:xfrm>
        <a:prstGeom prst="roundRect">
          <a:avLst>
            <a:gd name="adj" fmla="val 10000"/>
          </a:avLst>
        </a:prstGeom>
        <a:solidFill>
          <a:srgbClr val="FF0000"/>
        </a:solidFill>
        <a:ln w="57150">
          <a:solidFill>
            <a:srgbClr val="FFFF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בצל</a:t>
          </a:r>
        </a:p>
      </dsp:txBody>
      <dsp:txXfrm>
        <a:off x="240440" y="2373971"/>
        <a:ext cx="1781752" cy="290809"/>
      </dsp:txXfrm>
    </dsp:sp>
    <dsp:sp modelId="{981C0772-92B7-4706-B60E-DBBCF12A4E88}">
      <dsp:nvSpPr>
        <dsp:cNvPr id="0" name=""/>
        <dsp:cNvSpPr/>
      </dsp:nvSpPr>
      <dsp:spPr>
        <a:xfrm>
          <a:off x="231392" y="2721353"/>
          <a:ext cx="1799848" cy="308905"/>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כרוב</a:t>
          </a:r>
        </a:p>
      </dsp:txBody>
      <dsp:txXfrm>
        <a:off x="240440" y="2730401"/>
        <a:ext cx="1781752" cy="290809"/>
      </dsp:txXfrm>
    </dsp:sp>
    <dsp:sp modelId="{C97A89AD-F282-4ABD-81D4-3CEA23A65D33}">
      <dsp:nvSpPr>
        <dsp:cNvPr id="0" name=""/>
        <dsp:cNvSpPr/>
      </dsp:nvSpPr>
      <dsp:spPr>
        <a:xfrm>
          <a:off x="231392" y="3077783"/>
          <a:ext cx="1799848" cy="308905"/>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בטטה</a:t>
          </a:r>
        </a:p>
      </dsp:txBody>
      <dsp:txXfrm>
        <a:off x="240440" y="3086831"/>
        <a:ext cx="1781752" cy="290809"/>
      </dsp:txXfrm>
    </dsp:sp>
    <dsp:sp modelId="{D014E808-DB8F-4974-A1AC-ED3EFD284BAA}">
      <dsp:nvSpPr>
        <dsp:cNvPr id="0" name=""/>
        <dsp:cNvSpPr/>
      </dsp:nvSpPr>
      <dsp:spPr>
        <a:xfrm>
          <a:off x="231392" y="3434212"/>
          <a:ext cx="1799848" cy="308905"/>
        </a:xfrm>
        <a:prstGeom prst="roundRect">
          <a:avLst>
            <a:gd name="adj" fmla="val 10000"/>
          </a:avLst>
        </a:prstGeom>
        <a:solidFill>
          <a:srgbClr val="CF7C0D"/>
        </a:solidFill>
        <a:ln>
          <a:solidFill>
            <a:schemeClr val="bg1">
              <a:lumMod val="9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err="1">
              <a:solidFill>
                <a:schemeClr val="bg1">
                  <a:lumMod val="95000"/>
                </a:schemeClr>
              </a:solidFill>
              <a:latin typeface="Calibri" panose="020F0502020204030204" pitchFamily="34" charset="0"/>
              <a:cs typeface="Calibri" panose="020F0502020204030204" pitchFamily="34" charset="0"/>
            </a:rPr>
            <a:t>עגבניה</a:t>
          </a:r>
          <a:endParaRPr lang="he-IL" sz="2000" b="1" kern="1200" dirty="0">
            <a:solidFill>
              <a:schemeClr val="bg1">
                <a:lumMod val="95000"/>
              </a:schemeClr>
            </a:solidFill>
            <a:latin typeface="Calibri" panose="020F0502020204030204" pitchFamily="34" charset="0"/>
            <a:cs typeface="Calibri" panose="020F0502020204030204" pitchFamily="34" charset="0"/>
          </a:endParaRPr>
        </a:p>
      </dsp:txBody>
      <dsp:txXfrm>
        <a:off x="240440" y="3443260"/>
        <a:ext cx="1781752" cy="290809"/>
      </dsp:txXfrm>
    </dsp:sp>
    <dsp:sp modelId="{A896C957-5468-43A9-93E7-2621693C184F}">
      <dsp:nvSpPr>
        <dsp:cNvPr id="0" name=""/>
        <dsp:cNvSpPr/>
      </dsp:nvSpPr>
      <dsp:spPr>
        <a:xfrm>
          <a:off x="231392" y="3790642"/>
          <a:ext cx="1799848" cy="308905"/>
        </a:xfrm>
        <a:prstGeom prst="roundRect">
          <a:avLst>
            <a:gd name="adj" fmla="val 10000"/>
          </a:avLst>
        </a:prstGeom>
        <a:solidFill>
          <a:srgbClr val="FF0000"/>
        </a:solidFill>
        <a:ln w="57150">
          <a:solidFill>
            <a:srgbClr val="FFFF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100000"/>
            </a:lnSpc>
            <a:spcBef>
              <a:spcPct val="0"/>
            </a:spcBef>
            <a:spcAft>
              <a:spcPts val="0"/>
            </a:spcAft>
            <a:buNone/>
          </a:pPr>
          <a:r>
            <a:rPr lang="he-IL" sz="2000" b="1" kern="1200" dirty="0">
              <a:solidFill>
                <a:schemeClr val="bg1">
                  <a:lumMod val="95000"/>
                </a:schemeClr>
              </a:solidFill>
              <a:latin typeface="Calibri" panose="020F0502020204030204" pitchFamily="34" charset="0"/>
              <a:cs typeface="Calibri" panose="020F0502020204030204" pitchFamily="34" charset="0"/>
            </a:rPr>
            <a:t>אבטיח</a:t>
          </a:r>
        </a:p>
      </dsp:txBody>
      <dsp:txXfrm>
        <a:off x="240440" y="3799690"/>
        <a:ext cx="1781752" cy="2908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1493" y="0"/>
            <a:ext cx="2983495" cy="502676"/>
          </a:xfrm>
          <a:prstGeom prst="rect">
            <a:avLst/>
          </a:prstGeom>
        </p:spPr>
        <p:txBody>
          <a:bodyPr vert="horz" lIns="96588" tIns="48294" rIns="96588" bIns="48294" rtlCol="1"/>
          <a:lstStyle>
            <a:lvl1pPr algn="r">
              <a:defRPr sz="1300"/>
            </a:lvl1pPr>
          </a:lstStyle>
          <a:p>
            <a:endParaRPr lang="he-IL"/>
          </a:p>
        </p:txBody>
      </p:sp>
      <p:sp>
        <p:nvSpPr>
          <p:cNvPr id="3" name="מציין מיקום של תאריך 2"/>
          <p:cNvSpPr>
            <a:spLocks noGrp="1"/>
          </p:cNvSpPr>
          <p:nvPr>
            <p:ph type="dt" idx="1"/>
          </p:nvPr>
        </p:nvSpPr>
        <p:spPr>
          <a:xfrm>
            <a:off x="1594" y="0"/>
            <a:ext cx="2983495" cy="502676"/>
          </a:xfrm>
          <a:prstGeom prst="rect">
            <a:avLst/>
          </a:prstGeom>
        </p:spPr>
        <p:txBody>
          <a:bodyPr vert="horz" lIns="96588" tIns="48294" rIns="96588" bIns="48294" rtlCol="1"/>
          <a:lstStyle>
            <a:lvl1pPr algn="l">
              <a:defRPr sz="1300"/>
            </a:lvl1pPr>
          </a:lstStyle>
          <a:p>
            <a:fld id="{5DC31E25-DD58-45D3-94B4-C17392EF6BB0}" type="datetimeFigureOut">
              <a:rPr lang="he-IL" smtClean="0"/>
              <a:t>כ"א/טבת/תשפ"ד</a:t>
            </a:fld>
            <a:endParaRPr lang="he-IL"/>
          </a:p>
        </p:txBody>
      </p:sp>
      <p:sp>
        <p:nvSpPr>
          <p:cNvPr id="4" name="מציין מיקום של תמונת שקופית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1" anchor="ctr"/>
          <a:lstStyle/>
          <a:p>
            <a:endParaRPr lang="he-IL"/>
          </a:p>
        </p:txBody>
      </p:sp>
      <p:sp>
        <p:nvSpPr>
          <p:cNvPr id="5" name="מציין מיקום של הערות 4"/>
          <p:cNvSpPr>
            <a:spLocks noGrp="1"/>
          </p:cNvSpPr>
          <p:nvPr>
            <p:ph type="body" sz="quarter" idx="3"/>
          </p:nvPr>
        </p:nvSpPr>
        <p:spPr>
          <a:xfrm>
            <a:off x="688499" y="4821506"/>
            <a:ext cx="5507990" cy="3944868"/>
          </a:xfrm>
          <a:prstGeom prst="rect">
            <a:avLst/>
          </a:prstGeom>
        </p:spPr>
        <p:txBody>
          <a:bodyPr vert="horz" lIns="96588" tIns="48294" rIns="96588" bIns="48294"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01493" y="9516039"/>
            <a:ext cx="2983495" cy="502674"/>
          </a:xfrm>
          <a:prstGeom prst="rect">
            <a:avLst/>
          </a:prstGeom>
        </p:spPr>
        <p:txBody>
          <a:bodyPr vert="horz" lIns="96588" tIns="48294" rIns="96588" bIns="48294"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94" y="9516039"/>
            <a:ext cx="2983495" cy="502674"/>
          </a:xfrm>
          <a:prstGeom prst="rect">
            <a:avLst/>
          </a:prstGeom>
        </p:spPr>
        <p:txBody>
          <a:bodyPr vert="horz" lIns="96588" tIns="48294" rIns="96588" bIns="48294" rtlCol="1" anchor="b"/>
          <a:lstStyle>
            <a:lvl1pPr algn="l">
              <a:defRPr sz="1300"/>
            </a:lvl1pPr>
          </a:lstStyle>
          <a:p>
            <a:fld id="{ACDC5DC3-AA92-40E0-BBCC-90EA4CF97914}" type="slidenum">
              <a:rPr lang="he-IL" smtClean="0"/>
              <a:t>‹#›</a:t>
            </a:fld>
            <a:endParaRPr lang="he-IL"/>
          </a:p>
        </p:txBody>
      </p:sp>
    </p:spTree>
    <p:extLst>
      <p:ext uri="{BB962C8B-B14F-4D97-AF65-F5344CB8AC3E}">
        <p14:creationId xmlns:p14="http://schemas.microsoft.com/office/powerpoint/2010/main" val="30615706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42</a:t>
            </a:fld>
            <a:endParaRPr lang="en-US">
              <a:solidFill>
                <a:prstClr val="black"/>
              </a:solidFill>
              <a:latin typeface="Calibri"/>
            </a:endParaRPr>
          </a:p>
        </p:txBody>
      </p:sp>
    </p:spTree>
    <p:extLst>
      <p:ext uri="{BB962C8B-B14F-4D97-AF65-F5344CB8AC3E}">
        <p14:creationId xmlns:p14="http://schemas.microsoft.com/office/powerpoint/2010/main" val="214026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71</a:t>
            </a:fld>
            <a:endParaRPr lang="en-US">
              <a:solidFill>
                <a:prstClr val="black"/>
              </a:solidFill>
              <a:latin typeface="Calibri"/>
            </a:endParaRPr>
          </a:p>
        </p:txBody>
      </p:sp>
    </p:spTree>
    <p:extLst>
      <p:ext uri="{BB962C8B-B14F-4D97-AF65-F5344CB8AC3E}">
        <p14:creationId xmlns:p14="http://schemas.microsoft.com/office/powerpoint/2010/main" val="350306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72</a:t>
            </a:fld>
            <a:endParaRPr lang="en-US">
              <a:solidFill>
                <a:prstClr val="black"/>
              </a:solidFill>
              <a:latin typeface="Calibri"/>
            </a:endParaRPr>
          </a:p>
        </p:txBody>
      </p:sp>
    </p:spTree>
    <p:extLst>
      <p:ext uri="{BB962C8B-B14F-4D97-AF65-F5344CB8AC3E}">
        <p14:creationId xmlns:p14="http://schemas.microsoft.com/office/powerpoint/2010/main" val="407967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73</a:t>
            </a:fld>
            <a:endParaRPr lang="en-US">
              <a:solidFill>
                <a:prstClr val="black"/>
              </a:solidFill>
              <a:latin typeface="Calibri"/>
            </a:endParaRPr>
          </a:p>
        </p:txBody>
      </p:sp>
    </p:spTree>
    <p:extLst>
      <p:ext uri="{BB962C8B-B14F-4D97-AF65-F5344CB8AC3E}">
        <p14:creationId xmlns:p14="http://schemas.microsoft.com/office/powerpoint/2010/main" val="145166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74</a:t>
            </a:fld>
            <a:endParaRPr lang="en-US">
              <a:solidFill>
                <a:prstClr val="black"/>
              </a:solidFill>
              <a:latin typeface="Calibri"/>
            </a:endParaRPr>
          </a:p>
        </p:txBody>
      </p:sp>
    </p:spTree>
    <p:extLst>
      <p:ext uri="{BB962C8B-B14F-4D97-AF65-F5344CB8AC3E}">
        <p14:creationId xmlns:p14="http://schemas.microsoft.com/office/powerpoint/2010/main" val="304561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75</a:t>
            </a:fld>
            <a:endParaRPr lang="en-US">
              <a:solidFill>
                <a:prstClr val="black"/>
              </a:solidFill>
              <a:latin typeface="Calibri"/>
            </a:endParaRPr>
          </a:p>
        </p:txBody>
      </p:sp>
    </p:spTree>
    <p:extLst>
      <p:ext uri="{BB962C8B-B14F-4D97-AF65-F5344CB8AC3E}">
        <p14:creationId xmlns:p14="http://schemas.microsoft.com/office/powerpoint/2010/main" val="319281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76</a:t>
            </a:fld>
            <a:endParaRPr lang="en-US">
              <a:solidFill>
                <a:prstClr val="black"/>
              </a:solidFill>
              <a:latin typeface="Calibri"/>
            </a:endParaRPr>
          </a:p>
        </p:txBody>
      </p:sp>
    </p:spTree>
    <p:extLst>
      <p:ext uri="{BB962C8B-B14F-4D97-AF65-F5344CB8AC3E}">
        <p14:creationId xmlns:p14="http://schemas.microsoft.com/office/powerpoint/2010/main" val="56277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77</a:t>
            </a:fld>
            <a:endParaRPr lang="en-US">
              <a:solidFill>
                <a:prstClr val="black"/>
              </a:solidFill>
              <a:latin typeface="Calibri"/>
            </a:endParaRPr>
          </a:p>
        </p:txBody>
      </p:sp>
    </p:spTree>
    <p:extLst>
      <p:ext uri="{BB962C8B-B14F-4D97-AF65-F5344CB8AC3E}">
        <p14:creationId xmlns:p14="http://schemas.microsoft.com/office/powerpoint/2010/main" val="222419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78</a:t>
            </a:fld>
            <a:endParaRPr lang="en-US">
              <a:solidFill>
                <a:prstClr val="black"/>
              </a:solidFill>
              <a:latin typeface="Calibri"/>
            </a:endParaRPr>
          </a:p>
        </p:txBody>
      </p:sp>
    </p:spTree>
    <p:extLst>
      <p:ext uri="{BB962C8B-B14F-4D97-AF65-F5344CB8AC3E}">
        <p14:creationId xmlns:p14="http://schemas.microsoft.com/office/powerpoint/2010/main" val="82000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79</a:t>
            </a:fld>
            <a:endParaRPr lang="en-US">
              <a:solidFill>
                <a:prstClr val="black"/>
              </a:solidFill>
              <a:latin typeface="Calibri"/>
            </a:endParaRPr>
          </a:p>
        </p:txBody>
      </p:sp>
    </p:spTree>
    <p:extLst>
      <p:ext uri="{BB962C8B-B14F-4D97-AF65-F5344CB8AC3E}">
        <p14:creationId xmlns:p14="http://schemas.microsoft.com/office/powerpoint/2010/main" val="746522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80</a:t>
            </a:fld>
            <a:endParaRPr lang="en-US">
              <a:solidFill>
                <a:prstClr val="black"/>
              </a:solidFill>
              <a:latin typeface="Calibri"/>
            </a:endParaRPr>
          </a:p>
        </p:txBody>
      </p:sp>
    </p:spTree>
    <p:extLst>
      <p:ext uri="{BB962C8B-B14F-4D97-AF65-F5344CB8AC3E}">
        <p14:creationId xmlns:p14="http://schemas.microsoft.com/office/powerpoint/2010/main" val="142172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43</a:t>
            </a:fld>
            <a:endParaRPr lang="en-US">
              <a:solidFill>
                <a:prstClr val="black"/>
              </a:solidFill>
              <a:latin typeface="Calibri"/>
            </a:endParaRPr>
          </a:p>
        </p:txBody>
      </p:sp>
    </p:spTree>
    <p:extLst>
      <p:ext uri="{BB962C8B-B14F-4D97-AF65-F5344CB8AC3E}">
        <p14:creationId xmlns:p14="http://schemas.microsoft.com/office/powerpoint/2010/main" val="102052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81</a:t>
            </a:fld>
            <a:endParaRPr lang="en-US">
              <a:solidFill>
                <a:prstClr val="black"/>
              </a:solidFill>
              <a:latin typeface="Calibri"/>
            </a:endParaRPr>
          </a:p>
        </p:txBody>
      </p:sp>
    </p:spTree>
    <p:extLst>
      <p:ext uri="{BB962C8B-B14F-4D97-AF65-F5344CB8AC3E}">
        <p14:creationId xmlns:p14="http://schemas.microsoft.com/office/powerpoint/2010/main" val="366350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82</a:t>
            </a:fld>
            <a:endParaRPr lang="en-US">
              <a:solidFill>
                <a:prstClr val="black"/>
              </a:solidFill>
              <a:latin typeface="Calibri"/>
            </a:endParaRPr>
          </a:p>
        </p:txBody>
      </p:sp>
    </p:spTree>
    <p:extLst>
      <p:ext uri="{BB962C8B-B14F-4D97-AF65-F5344CB8AC3E}">
        <p14:creationId xmlns:p14="http://schemas.microsoft.com/office/powerpoint/2010/main" val="2985178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83</a:t>
            </a:fld>
            <a:endParaRPr lang="en-US">
              <a:solidFill>
                <a:prstClr val="black"/>
              </a:solidFill>
              <a:latin typeface="Calibri"/>
            </a:endParaRPr>
          </a:p>
        </p:txBody>
      </p:sp>
    </p:spTree>
    <p:extLst>
      <p:ext uri="{BB962C8B-B14F-4D97-AF65-F5344CB8AC3E}">
        <p14:creationId xmlns:p14="http://schemas.microsoft.com/office/powerpoint/2010/main" val="79150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84</a:t>
            </a:fld>
            <a:endParaRPr lang="en-US">
              <a:solidFill>
                <a:prstClr val="black"/>
              </a:solidFill>
              <a:latin typeface="Calibri"/>
            </a:endParaRPr>
          </a:p>
        </p:txBody>
      </p:sp>
    </p:spTree>
    <p:extLst>
      <p:ext uri="{BB962C8B-B14F-4D97-AF65-F5344CB8AC3E}">
        <p14:creationId xmlns:p14="http://schemas.microsoft.com/office/powerpoint/2010/main" val="13612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85</a:t>
            </a:fld>
            <a:endParaRPr lang="en-US">
              <a:solidFill>
                <a:prstClr val="black"/>
              </a:solidFill>
              <a:latin typeface="Calibri"/>
            </a:endParaRPr>
          </a:p>
        </p:txBody>
      </p:sp>
    </p:spTree>
    <p:extLst>
      <p:ext uri="{BB962C8B-B14F-4D97-AF65-F5344CB8AC3E}">
        <p14:creationId xmlns:p14="http://schemas.microsoft.com/office/powerpoint/2010/main" val="1047835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86</a:t>
            </a:fld>
            <a:endParaRPr lang="en-US">
              <a:solidFill>
                <a:prstClr val="black"/>
              </a:solidFill>
              <a:latin typeface="Calibri"/>
            </a:endParaRPr>
          </a:p>
        </p:txBody>
      </p:sp>
    </p:spTree>
    <p:extLst>
      <p:ext uri="{BB962C8B-B14F-4D97-AF65-F5344CB8AC3E}">
        <p14:creationId xmlns:p14="http://schemas.microsoft.com/office/powerpoint/2010/main" val="3973466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87</a:t>
            </a:fld>
            <a:endParaRPr lang="en-US">
              <a:solidFill>
                <a:prstClr val="black"/>
              </a:solidFill>
              <a:latin typeface="Calibri"/>
            </a:endParaRPr>
          </a:p>
        </p:txBody>
      </p:sp>
    </p:spTree>
    <p:extLst>
      <p:ext uri="{BB962C8B-B14F-4D97-AF65-F5344CB8AC3E}">
        <p14:creationId xmlns:p14="http://schemas.microsoft.com/office/powerpoint/2010/main" val="5606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88</a:t>
            </a:fld>
            <a:endParaRPr lang="en-US">
              <a:solidFill>
                <a:prstClr val="black"/>
              </a:solidFill>
              <a:latin typeface="Calibri"/>
            </a:endParaRPr>
          </a:p>
        </p:txBody>
      </p:sp>
    </p:spTree>
    <p:extLst>
      <p:ext uri="{BB962C8B-B14F-4D97-AF65-F5344CB8AC3E}">
        <p14:creationId xmlns:p14="http://schemas.microsoft.com/office/powerpoint/2010/main" val="2900812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89</a:t>
            </a:fld>
            <a:endParaRPr lang="en-US">
              <a:solidFill>
                <a:prstClr val="black"/>
              </a:solidFill>
              <a:latin typeface="Calibri"/>
            </a:endParaRPr>
          </a:p>
        </p:txBody>
      </p:sp>
    </p:spTree>
    <p:extLst>
      <p:ext uri="{BB962C8B-B14F-4D97-AF65-F5344CB8AC3E}">
        <p14:creationId xmlns:p14="http://schemas.microsoft.com/office/powerpoint/2010/main" val="3199749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90</a:t>
            </a:fld>
            <a:endParaRPr lang="en-US">
              <a:solidFill>
                <a:prstClr val="black"/>
              </a:solidFill>
              <a:latin typeface="Calibri"/>
            </a:endParaRPr>
          </a:p>
        </p:txBody>
      </p:sp>
    </p:spTree>
    <p:extLst>
      <p:ext uri="{BB962C8B-B14F-4D97-AF65-F5344CB8AC3E}">
        <p14:creationId xmlns:p14="http://schemas.microsoft.com/office/powerpoint/2010/main" val="122338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44</a:t>
            </a:fld>
            <a:endParaRPr lang="en-US">
              <a:solidFill>
                <a:prstClr val="black"/>
              </a:solidFill>
              <a:latin typeface="Calibri"/>
            </a:endParaRPr>
          </a:p>
        </p:txBody>
      </p:sp>
    </p:spTree>
    <p:extLst>
      <p:ext uri="{BB962C8B-B14F-4D97-AF65-F5344CB8AC3E}">
        <p14:creationId xmlns:p14="http://schemas.microsoft.com/office/powerpoint/2010/main" val="1519526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91</a:t>
            </a:fld>
            <a:endParaRPr lang="en-US">
              <a:solidFill>
                <a:prstClr val="black"/>
              </a:solidFill>
              <a:latin typeface="Calibri"/>
            </a:endParaRPr>
          </a:p>
        </p:txBody>
      </p:sp>
    </p:spTree>
    <p:extLst>
      <p:ext uri="{BB962C8B-B14F-4D97-AF65-F5344CB8AC3E}">
        <p14:creationId xmlns:p14="http://schemas.microsoft.com/office/powerpoint/2010/main" val="427663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92</a:t>
            </a:fld>
            <a:endParaRPr lang="en-US">
              <a:solidFill>
                <a:prstClr val="black"/>
              </a:solidFill>
              <a:latin typeface="Calibri"/>
            </a:endParaRPr>
          </a:p>
        </p:txBody>
      </p:sp>
    </p:spTree>
    <p:extLst>
      <p:ext uri="{BB962C8B-B14F-4D97-AF65-F5344CB8AC3E}">
        <p14:creationId xmlns:p14="http://schemas.microsoft.com/office/powerpoint/2010/main" val="2486115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93</a:t>
            </a:fld>
            <a:endParaRPr lang="en-US">
              <a:solidFill>
                <a:prstClr val="black"/>
              </a:solidFill>
              <a:latin typeface="Calibri"/>
            </a:endParaRPr>
          </a:p>
        </p:txBody>
      </p:sp>
    </p:spTree>
    <p:extLst>
      <p:ext uri="{BB962C8B-B14F-4D97-AF65-F5344CB8AC3E}">
        <p14:creationId xmlns:p14="http://schemas.microsoft.com/office/powerpoint/2010/main" val="4040559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94</a:t>
            </a:fld>
            <a:endParaRPr lang="en-US">
              <a:solidFill>
                <a:prstClr val="black"/>
              </a:solidFill>
              <a:latin typeface="Calibri"/>
            </a:endParaRPr>
          </a:p>
        </p:txBody>
      </p:sp>
    </p:spTree>
    <p:extLst>
      <p:ext uri="{BB962C8B-B14F-4D97-AF65-F5344CB8AC3E}">
        <p14:creationId xmlns:p14="http://schemas.microsoft.com/office/powerpoint/2010/main" val="1654821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95</a:t>
            </a:fld>
            <a:endParaRPr lang="en-US">
              <a:solidFill>
                <a:prstClr val="black"/>
              </a:solidFill>
              <a:latin typeface="Calibri"/>
            </a:endParaRPr>
          </a:p>
        </p:txBody>
      </p:sp>
    </p:spTree>
    <p:extLst>
      <p:ext uri="{BB962C8B-B14F-4D97-AF65-F5344CB8AC3E}">
        <p14:creationId xmlns:p14="http://schemas.microsoft.com/office/powerpoint/2010/main" val="1320549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96</a:t>
            </a:fld>
            <a:endParaRPr lang="en-US">
              <a:solidFill>
                <a:prstClr val="black"/>
              </a:solidFill>
              <a:latin typeface="Calibri"/>
            </a:endParaRPr>
          </a:p>
        </p:txBody>
      </p:sp>
    </p:spTree>
    <p:extLst>
      <p:ext uri="{BB962C8B-B14F-4D97-AF65-F5344CB8AC3E}">
        <p14:creationId xmlns:p14="http://schemas.microsoft.com/office/powerpoint/2010/main" val="1915525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97</a:t>
            </a:fld>
            <a:endParaRPr lang="en-US">
              <a:solidFill>
                <a:prstClr val="black"/>
              </a:solidFill>
              <a:latin typeface="Calibri"/>
            </a:endParaRPr>
          </a:p>
        </p:txBody>
      </p:sp>
    </p:spTree>
    <p:extLst>
      <p:ext uri="{BB962C8B-B14F-4D97-AF65-F5344CB8AC3E}">
        <p14:creationId xmlns:p14="http://schemas.microsoft.com/office/powerpoint/2010/main" val="2113147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98</a:t>
            </a:fld>
            <a:endParaRPr lang="en-US">
              <a:solidFill>
                <a:prstClr val="black"/>
              </a:solidFill>
              <a:latin typeface="Calibri"/>
            </a:endParaRPr>
          </a:p>
        </p:txBody>
      </p:sp>
    </p:spTree>
    <p:extLst>
      <p:ext uri="{BB962C8B-B14F-4D97-AF65-F5344CB8AC3E}">
        <p14:creationId xmlns:p14="http://schemas.microsoft.com/office/powerpoint/2010/main" val="4205318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99</a:t>
            </a:fld>
            <a:endParaRPr lang="en-US">
              <a:solidFill>
                <a:prstClr val="black"/>
              </a:solidFill>
              <a:latin typeface="Calibri"/>
            </a:endParaRPr>
          </a:p>
        </p:txBody>
      </p:sp>
    </p:spTree>
    <p:extLst>
      <p:ext uri="{BB962C8B-B14F-4D97-AF65-F5344CB8AC3E}">
        <p14:creationId xmlns:p14="http://schemas.microsoft.com/office/powerpoint/2010/main" val="940038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100</a:t>
            </a:fld>
            <a:endParaRPr lang="en-US">
              <a:solidFill>
                <a:prstClr val="black"/>
              </a:solidFill>
              <a:latin typeface="Calibri"/>
            </a:endParaRPr>
          </a:p>
        </p:txBody>
      </p:sp>
    </p:spTree>
    <p:extLst>
      <p:ext uri="{BB962C8B-B14F-4D97-AF65-F5344CB8AC3E}">
        <p14:creationId xmlns:p14="http://schemas.microsoft.com/office/powerpoint/2010/main" val="420069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65</a:t>
            </a:fld>
            <a:endParaRPr lang="en-US">
              <a:solidFill>
                <a:prstClr val="black"/>
              </a:solidFill>
              <a:latin typeface="Calibri"/>
            </a:endParaRPr>
          </a:p>
        </p:txBody>
      </p:sp>
    </p:spTree>
    <p:extLst>
      <p:ext uri="{BB962C8B-B14F-4D97-AF65-F5344CB8AC3E}">
        <p14:creationId xmlns:p14="http://schemas.microsoft.com/office/powerpoint/2010/main" val="1210029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101</a:t>
            </a:fld>
            <a:endParaRPr lang="en-US">
              <a:solidFill>
                <a:prstClr val="black"/>
              </a:solidFill>
              <a:latin typeface="Calibri"/>
            </a:endParaRPr>
          </a:p>
        </p:txBody>
      </p:sp>
    </p:spTree>
    <p:extLst>
      <p:ext uri="{BB962C8B-B14F-4D97-AF65-F5344CB8AC3E}">
        <p14:creationId xmlns:p14="http://schemas.microsoft.com/office/powerpoint/2010/main" val="880430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102</a:t>
            </a:fld>
            <a:endParaRPr lang="en-US">
              <a:solidFill>
                <a:prstClr val="black"/>
              </a:solidFill>
              <a:latin typeface="Calibri"/>
            </a:endParaRPr>
          </a:p>
        </p:txBody>
      </p:sp>
    </p:spTree>
    <p:extLst>
      <p:ext uri="{BB962C8B-B14F-4D97-AF65-F5344CB8AC3E}">
        <p14:creationId xmlns:p14="http://schemas.microsoft.com/office/powerpoint/2010/main" val="1006092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103</a:t>
            </a:fld>
            <a:endParaRPr lang="en-US">
              <a:solidFill>
                <a:prstClr val="black"/>
              </a:solidFill>
              <a:latin typeface="Calibri"/>
            </a:endParaRPr>
          </a:p>
        </p:txBody>
      </p:sp>
    </p:spTree>
    <p:extLst>
      <p:ext uri="{BB962C8B-B14F-4D97-AF65-F5344CB8AC3E}">
        <p14:creationId xmlns:p14="http://schemas.microsoft.com/office/powerpoint/2010/main" val="470418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104</a:t>
            </a:fld>
            <a:endParaRPr lang="en-US">
              <a:solidFill>
                <a:prstClr val="black"/>
              </a:solidFill>
              <a:latin typeface="Calibri"/>
            </a:endParaRPr>
          </a:p>
        </p:txBody>
      </p:sp>
    </p:spTree>
    <p:extLst>
      <p:ext uri="{BB962C8B-B14F-4D97-AF65-F5344CB8AC3E}">
        <p14:creationId xmlns:p14="http://schemas.microsoft.com/office/powerpoint/2010/main" val="651124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105</a:t>
            </a:fld>
            <a:endParaRPr lang="en-US">
              <a:solidFill>
                <a:prstClr val="black"/>
              </a:solidFill>
              <a:latin typeface="Calibri"/>
            </a:endParaRPr>
          </a:p>
        </p:txBody>
      </p:sp>
    </p:spTree>
    <p:extLst>
      <p:ext uri="{BB962C8B-B14F-4D97-AF65-F5344CB8AC3E}">
        <p14:creationId xmlns:p14="http://schemas.microsoft.com/office/powerpoint/2010/main" val="3042990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106</a:t>
            </a:fld>
            <a:endParaRPr lang="en-US">
              <a:solidFill>
                <a:prstClr val="black"/>
              </a:solidFill>
              <a:latin typeface="Calibri"/>
            </a:endParaRPr>
          </a:p>
        </p:txBody>
      </p:sp>
    </p:spTree>
    <p:extLst>
      <p:ext uri="{BB962C8B-B14F-4D97-AF65-F5344CB8AC3E}">
        <p14:creationId xmlns:p14="http://schemas.microsoft.com/office/powerpoint/2010/main" val="2882846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107</a:t>
            </a:fld>
            <a:endParaRPr lang="en-US">
              <a:solidFill>
                <a:prstClr val="black"/>
              </a:solidFill>
              <a:latin typeface="Calibri"/>
            </a:endParaRPr>
          </a:p>
        </p:txBody>
      </p:sp>
    </p:spTree>
    <p:extLst>
      <p:ext uri="{BB962C8B-B14F-4D97-AF65-F5344CB8AC3E}">
        <p14:creationId xmlns:p14="http://schemas.microsoft.com/office/powerpoint/2010/main" val="3538500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108</a:t>
            </a:fld>
            <a:endParaRPr lang="en-US">
              <a:solidFill>
                <a:prstClr val="black"/>
              </a:solidFill>
              <a:latin typeface="Calibri"/>
            </a:endParaRPr>
          </a:p>
        </p:txBody>
      </p:sp>
    </p:spTree>
    <p:extLst>
      <p:ext uri="{BB962C8B-B14F-4D97-AF65-F5344CB8AC3E}">
        <p14:creationId xmlns:p14="http://schemas.microsoft.com/office/powerpoint/2010/main" val="1601737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109</a:t>
            </a:fld>
            <a:endParaRPr lang="en-US">
              <a:solidFill>
                <a:prstClr val="black"/>
              </a:solidFill>
              <a:latin typeface="Calibri"/>
            </a:endParaRPr>
          </a:p>
        </p:txBody>
      </p:sp>
    </p:spTree>
    <p:extLst>
      <p:ext uri="{BB962C8B-B14F-4D97-AF65-F5344CB8AC3E}">
        <p14:creationId xmlns:p14="http://schemas.microsoft.com/office/powerpoint/2010/main" val="1751799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110</a:t>
            </a:fld>
            <a:endParaRPr lang="en-US">
              <a:solidFill>
                <a:prstClr val="black"/>
              </a:solidFill>
              <a:latin typeface="Calibri"/>
            </a:endParaRPr>
          </a:p>
        </p:txBody>
      </p:sp>
    </p:spTree>
    <p:extLst>
      <p:ext uri="{BB962C8B-B14F-4D97-AF65-F5344CB8AC3E}">
        <p14:creationId xmlns:p14="http://schemas.microsoft.com/office/powerpoint/2010/main" val="3640099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66</a:t>
            </a:fld>
            <a:endParaRPr lang="en-US">
              <a:solidFill>
                <a:prstClr val="black"/>
              </a:solidFill>
              <a:latin typeface="Calibri"/>
            </a:endParaRPr>
          </a:p>
        </p:txBody>
      </p:sp>
    </p:spTree>
    <p:extLst>
      <p:ext uri="{BB962C8B-B14F-4D97-AF65-F5344CB8AC3E}">
        <p14:creationId xmlns:p14="http://schemas.microsoft.com/office/powerpoint/2010/main" val="4175984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111</a:t>
            </a:fld>
            <a:endParaRPr lang="en-US">
              <a:solidFill>
                <a:prstClr val="black"/>
              </a:solidFill>
              <a:latin typeface="Calibri"/>
            </a:endParaRPr>
          </a:p>
        </p:txBody>
      </p:sp>
    </p:spTree>
    <p:extLst>
      <p:ext uri="{BB962C8B-B14F-4D97-AF65-F5344CB8AC3E}">
        <p14:creationId xmlns:p14="http://schemas.microsoft.com/office/powerpoint/2010/main" val="2196658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112</a:t>
            </a:fld>
            <a:endParaRPr lang="en-US">
              <a:solidFill>
                <a:prstClr val="black"/>
              </a:solidFill>
              <a:latin typeface="Calibri"/>
            </a:endParaRPr>
          </a:p>
        </p:txBody>
      </p:sp>
    </p:spTree>
    <p:extLst>
      <p:ext uri="{BB962C8B-B14F-4D97-AF65-F5344CB8AC3E}">
        <p14:creationId xmlns:p14="http://schemas.microsoft.com/office/powerpoint/2010/main" val="1932874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113</a:t>
            </a:fld>
            <a:endParaRPr lang="en-US">
              <a:solidFill>
                <a:prstClr val="black"/>
              </a:solidFill>
              <a:latin typeface="Calibri"/>
            </a:endParaRPr>
          </a:p>
        </p:txBody>
      </p:sp>
    </p:spTree>
    <p:extLst>
      <p:ext uri="{BB962C8B-B14F-4D97-AF65-F5344CB8AC3E}">
        <p14:creationId xmlns:p14="http://schemas.microsoft.com/office/powerpoint/2010/main" val="1822984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114</a:t>
            </a:fld>
            <a:endParaRPr lang="en-US">
              <a:solidFill>
                <a:prstClr val="black"/>
              </a:solidFill>
              <a:latin typeface="Calibri"/>
            </a:endParaRPr>
          </a:p>
        </p:txBody>
      </p:sp>
    </p:spTree>
    <p:extLst>
      <p:ext uri="{BB962C8B-B14F-4D97-AF65-F5344CB8AC3E}">
        <p14:creationId xmlns:p14="http://schemas.microsoft.com/office/powerpoint/2010/main" val="1781225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115</a:t>
            </a:fld>
            <a:endParaRPr lang="en-US">
              <a:solidFill>
                <a:prstClr val="black"/>
              </a:solidFill>
              <a:latin typeface="Calibri"/>
            </a:endParaRPr>
          </a:p>
        </p:txBody>
      </p:sp>
    </p:spTree>
    <p:extLst>
      <p:ext uri="{BB962C8B-B14F-4D97-AF65-F5344CB8AC3E}">
        <p14:creationId xmlns:p14="http://schemas.microsoft.com/office/powerpoint/2010/main" val="2261471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116</a:t>
            </a:fld>
            <a:endParaRPr lang="en-US">
              <a:solidFill>
                <a:prstClr val="black"/>
              </a:solidFill>
              <a:latin typeface="Calibri"/>
            </a:endParaRPr>
          </a:p>
        </p:txBody>
      </p:sp>
    </p:spTree>
    <p:extLst>
      <p:ext uri="{BB962C8B-B14F-4D97-AF65-F5344CB8AC3E}">
        <p14:creationId xmlns:p14="http://schemas.microsoft.com/office/powerpoint/2010/main" val="4037823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118</a:t>
            </a:fld>
            <a:endParaRPr lang="en-US">
              <a:solidFill>
                <a:prstClr val="black"/>
              </a:solidFill>
              <a:latin typeface="Calibri"/>
            </a:endParaRPr>
          </a:p>
        </p:txBody>
      </p:sp>
    </p:spTree>
    <p:extLst>
      <p:ext uri="{BB962C8B-B14F-4D97-AF65-F5344CB8AC3E}">
        <p14:creationId xmlns:p14="http://schemas.microsoft.com/office/powerpoint/2010/main" val="147642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67</a:t>
            </a:fld>
            <a:endParaRPr lang="en-US">
              <a:solidFill>
                <a:prstClr val="black"/>
              </a:solidFill>
              <a:latin typeface="Calibri"/>
            </a:endParaRPr>
          </a:p>
        </p:txBody>
      </p:sp>
    </p:spTree>
    <p:extLst>
      <p:ext uri="{BB962C8B-B14F-4D97-AF65-F5344CB8AC3E}">
        <p14:creationId xmlns:p14="http://schemas.microsoft.com/office/powerpoint/2010/main" val="191268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68</a:t>
            </a:fld>
            <a:endParaRPr lang="en-US">
              <a:solidFill>
                <a:prstClr val="black"/>
              </a:solidFill>
              <a:latin typeface="Calibri"/>
            </a:endParaRPr>
          </a:p>
        </p:txBody>
      </p:sp>
    </p:spTree>
    <p:extLst>
      <p:ext uri="{BB962C8B-B14F-4D97-AF65-F5344CB8AC3E}">
        <p14:creationId xmlns:p14="http://schemas.microsoft.com/office/powerpoint/2010/main" val="49530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69</a:t>
            </a:fld>
            <a:endParaRPr lang="en-US">
              <a:solidFill>
                <a:prstClr val="black"/>
              </a:solidFill>
              <a:latin typeface="Calibri"/>
            </a:endParaRPr>
          </a:p>
        </p:txBody>
      </p:sp>
    </p:spTree>
    <p:extLst>
      <p:ext uri="{BB962C8B-B14F-4D97-AF65-F5344CB8AC3E}">
        <p14:creationId xmlns:p14="http://schemas.microsoft.com/office/powerpoint/2010/main" val="123550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r" defTabSz="965881" rtl="0">
              <a:defRPr/>
            </a:pPr>
            <a:fld id="{3B11FC8D-FEAC-3A4D-B17B-284E661AD230}" type="slidenum">
              <a:rPr lang="en-US">
                <a:solidFill>
                  <a:prstClr val="black"/>
                </a:solidFill>
                <a:latin typeface="Calibri"/>
              </a:rPr>
              <a:pPr algn="r" defTabSz="965881" rtl="0">
                <a:defRPr/>
              </a:pPr>
              <a:t>70</a:t>
            </a:fld>
            <a:endParaRPr lang="en-US">
              <a:solidFill>
                <a:prstClr val="black"/>
              </a:solidFill>
              <a:latin typeface="Calibri"/>
            </a:endParaRPr>
          </a:p>
        </p:txBody>
      </p:sp>
    </p:spTree>
    <p:extLst>
      <p:ext uri="{BB962C8B-B14F-4D97-AF65-F5344CB8AC3E}">
        <p14:creationId xmlns:p14="http://schemas.microsoft.com/office/powerpoint/2010/main" val="168527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3B4703-7AB4-1191-761C-86AC275F60C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4347CFE-264A-8A21-6FA7-046BD412C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C59D97B-63AD-9634-67A2-63C8591A64A6}"/>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AAB608E8-74BA-6638-DDBD-A6F193418F4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F8F0772-88E8-6FD9-5E37-CE41779A440D}"/>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55026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300A41-37FD-A31B-0A31-3D20DCFBC08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FD19FDE-0A94-34B2-A851-63C469521CB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50DA69F-69A5-1B85-6F1B-953C9C68862F}"/>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1957D05C-ADC8-D859-7224-B1223FCB36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F7C71F9-F4A7-B20A-5ADE-9443231F09F2}"/>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23511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554EF33-7E76-2032-6F43-8A4C77025B8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4DB678A-D901-DB1E-0809-ED10393E556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CB5DA93-30AE-64BE-D3C7-B2878981004D}"/>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04B80618-4F5E-BE7B-3E12-88616EC10D9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B39F18F-86EF-928A-E30D-2DF815985848}"/>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007564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 Body copy">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08000" y="2348880"/>
            <a:ext cx="11376000" cy="4032448"/>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hasCustomPrompt="1"/>
          </p:nvPr>
        </p:nvSpPr>
        <p:spPr>
          <a:xfrm>
            <a:off x="1871531" y="403200"/>
            <a:ext cx="9911269" cy="864000"/>
          </a:xfrm>
          <a:prstGeom prst="rect">
            <a:avLst/>
          </a:prstGeom>
        </p:spPr>
        <p:txBody>
          <a:bodyPr vert="horz" lIns="91440" tIns="45720" rIns="91440" bIns="45720" rtlCol="0" anchor="ctr">
            <a:normAutofit/>
          </a:bodyPr>
          <a:lstStyle/>
          <a:p>
            <a:r>
              <a:rPr lang="en-US" dirty="0"/>
              <a:t>Slide Title, Arial Bold 24pt</a:t>
            </a:r>
            <a:endParaRPr lang="en-GB" dirty="0"/>
          </a:p>
        </p:txBody>
      </p:sp>
      <p:sp>
        <p:nvSpPr>
          <p:cNvPr id="6" name="Text Placeholder 2"/>
          <p:cNvSpPr>
            <a:spLocks noGrp="1"/>
          </p:cNvSpPr>
          <p:nvPr>
            <p:ph type="body" sz="quarter" idx="17" hasCustomPrompt="1"/>
          </p:nvPr>
        </p:nvSpPr>
        <p:spPr>
          <a:xfrm>
            <a:off x="408000" y="1412876"/>
            <a:ext cx="11376000" cy="792163"/>
          </a:xfrm>
          <a:prstGeom prst="rect">
            <a:avLst/>
          </a:prstGeom>
        </p:spPr>
        <p:txBody>
          <a:bodyPr anchor="ctr"/>
          <a:lstStyle>
            <a:lvl1pPr marL="0" indent="0">
              <a:lnSpc>
                <a:spcPct val="100000"/>
              </a:lnSpc>
              <a:buNone/>
              <a:defRPr sz="2200" b="1" baseline="0">
                <a:solidFill>
                  <a:srgbClr val="0099C4"/>
                </a:solidFill>
              </a:defRPr>
            </a:lvl1pPr>
            <a:lvl2pPr marL="342900" indent="0">
              <a:buNone/>
              <a:defRPr/>
            </a:lvl2pPr>
          </a:lstStyle>
          <a:p>
            <a:pPr lvl="0"/>
            <a:r>
              <a:rPr lang="en-GB" sz="2200" dirty="0"/>
              <a:t>Sub-header, Arial Bold 22pt</a:t>
            </a:r>
            <a:endParaRPr lang="en-GB" dirty="0"/>
          </a:p>
        </p:txBody>
      </p:sp>
    </p:spTree>
    <p:extLst>
      <p:ext uri="{BB962C8B-B14F-4D97-AF65-F5344CB8AC3E}">
        <p14:creationId xmlns:p14="http://schemas.microsoft.com/office/powerpoint/2010/main" val="293829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016705-8360-D9C7-1298-CA70EDC49CF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13CC227-B8A9-F2B9-6B76-93588F08B3A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319A714-473B-CFA7-5BCC-D43E1C9B3031}"/>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9B601E64-5257-71A4-2A21-3DD7D1E81BA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5356D6E-997A-00F4-4B04-DF35167AC8B6}"/>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4809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CD2A63-61B4-AF50-FDF2-F627FCBB6C4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2E8A22-CCC4-58EC-2FAA-862BEE2BB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1FDB4E2-186D-8000-2182-893EC23B64D1}"/>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4CCB7436-FB62-5BE1-C665-82D96497D55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C89E42-E3FB-C50D-313B-1785E5789C7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64579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12DC07-412A-E1AF-14B9-F5183D531FA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80809FD-A72F-1A9B-60ED-B9A3A356F7B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BC9498A-5030-D0D6-DC1E-5BEAC0E2AC7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BAC2FE3-293E-D9CB-43C8-2E1D257D14C5}"/>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B1ABDDBF-2E66-FC8F-04B9-A7FEC80CB6E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7ECED6B-F040-D9DC-2F5F-D9937AC825F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02290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18A00D-AAD9-252F-6F83-8AD9C301233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B8D2289-2675-6114-65F4-C9D04B701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BF0325C-61CE-AD6E-2FAC-D1006D30CC5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E4A45E3-9267-E694-AA3F-858AF1A09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CD8C851-A60A-5CCF-7245-24560A8B67D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9C06796-69DC-21DA-CCD7-2498FFC70F3F}"/>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8" name="מציין מיקום של כותרת תחתונה 7">
            <a:extLst>
              <a:ext uri="{FF2B5EF4-FFF2-40B4-BE49-F238E27FC236}">
                <a16:creationId xmlns:a16="http://schemas.microsoft.com/office/drawing/2014/main" id="{3124F832-FC7C-B43D-0A76-C12235F8A4D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A7DC0EF-E83B-200F-DC61-F82E8EFB4A54}"/>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302629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CDE14-831A-F2DD-CCE3-7FFA3965235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F9327B9-61F7-4EE9-53B2-BBB23D7334B6}"/>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4" name="מציין מיקום של כותרת תחתונה 3">
            <a:extLst>
              <a:ext uri="{FF2B5EF4-FFF2-40B4-BE49-F238E27FC236}">
                <a16:creationId xmlns:a16="http://schemas.microsoft.com/office/drawing/2014/main" id="{1264A0D2-86F1-906C-655E-AADA9AD9102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A8C7E967-FAA2-8F83-87CB-5007FD340E86}"/>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43157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556630B-64EA-CDB1-30A3-23C419F5CB9E}"/>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3" name="מציין מיקום של כותרת תחתונה 2">
            <a:extLst>
              <a:ext uri="{FF2B5EF4-FFF2-40B4-BE49-F238E27FC236}">
                <a16:creationId xmlns:a16="http://schemas.microsoft.com/office/drawing/2014/main" id="{82080568-16D2-3C93-9668-80F9255A15F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312B109F-8F1A-F681-FA13-A55530D278A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75307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88B390-C00A-CCC9-5749-2001C793895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16247DA-55E6-AD4D-8F27-FDF42733C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D147AB8-EC5C-97D1-8888-140F7F91A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B377364-7461-8052-30BA-327E1A4322B7}"/>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730913B0-35D9-3DFC-56A2-91FCC4DE34C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BE4C6D7-9654-5C56-D134-5721D9F731B1}"/>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410779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A7B728-1462-92B9-4BC7-5943237D8B7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F1050AB-1555-23A9-422B-591194F89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987978C-1970-E25C-B404-AE8BAA217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4CF2835-B34F-BDB3-C9DB-7786DD6CB6ED}"/>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184F0395-D15C-E43F-9C27-2A1D31F9F5C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6D1F0F8-8DB4-DEAC-DC3E-E0120A6F623A}"/>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375475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954A515-C398-615B-E0EE-5E7AEA05C7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034D93-4DCE-DAE9-3BDA-5409A0D77B9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09030D3-BD71-A9C6-3881-4AA7E603CE6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D6704DAF-5D59-11A2-ED6C-926FE0AE3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0A05AAE-652D-348E-E69B-2BEFA24264E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85496A-1D33-456C-B785-4096308A21A9}" type="slidenum">
              <a:rPr lang="he-IL" smtClean="0"/>
              <a:t>‹#›</a:t>
            </a:fld>
            <a:endParaRPr lang="he-IL"/>
          </a:p>
        </p:txBody>
      </p:sp>
    </p:spTree>
    <p:extLst>
      <p:ext uri="{BB962C8B-B14F-4D97-AF65-F5344CB8AC3E}">
        <p14:creationId xmlns:p14="http://schemas.microsoft.com/office/powerpoint/2010/main" val="179859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6.png"/></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6.png"/></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6.png"/></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gain.nd.edu/our-work/country-index/ranking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gain.nd.edu/our-work/country-index/"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4154984"/>
          </a:xfrm>
          <a:prstGeom prst="rect">
            <a:avLst/>
          </a:prstGeom>
          <a:noFill/>
        </p:spPr>
        <p:txBody>
          <a:bodyPr wrap="square" rtlCol="1">
            <a:spAutoFit/>
          </a:bodyPr>
          <a:lstStyle/>
          <a:p>
            <a:pPr algn="ctr"/>
            <a:r>
              <a:rPr lang="he-IL" sz="4800" b="1" dirty="0"/>
              <a:t>תכנית אב לחקלאות בעמקים</a:t>
            </a:r>
          </a:p>
          <a:p>
            <a:pPr algn="ctr"/>
            <a:endParaRPr lang="he-IL" sz="4000" b="1" dirty="0"/>
          </a:p>
          <a:p>
            <a:pPr algn="ctr"/>
            <a:r>
              <a:rPr lang="he-IL" sz="4000" b="1" dirty="0"/>
              <a:t>בחינת גידולים עתידיים על רקע שינוי האקלים</a:t>
            </a:r>
          </a:p>
          <a:p>
            <a:pPr algn="ctr"/>
            <a:r>
              <a:rPr lang="he-IL" sz="4000" b="1" dirty="0"/>
              <a:t>ומגמות במדינות מתחרות</a:t>
            </a:r>
          </a:p>
          <a:p>
            <a:pPr algn="ctr"/>
            <a:endParaRPr lang="he-IL" sz="4000" b="1" dirty="0"/>
          </a:p>
          <a:p>
            <a:pPr algn="ctr"/>
            <a:r>
              <a:rPr lang="he-IL" sz="2800" dirty="0"/>
              <a:t>ספטמבר 2023</a:t>
            </a:r>
          </a:p>
          <a:p>
            <a:pPr algn="ctr"/>
            <a:r>
              <a:rPr lang="he-IL" sz="2800" dirty="0"/>
              <a:t>דו"ח סופי לאחר הערות חברי ועדת העבודה</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48620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19101"/>
            <a:ext cx="11674764" cy="523220"/>
          </a:xfrm>
          <a:prstGeom prst="rect">
            <a:avLst/>
          </a:prstGeom>
          <a:noFill/>
        </p:spPr>
        <p:txBody>
          <a:bodyPr wrap="square" rtlCol="1">
            <a:spAutoFit/>
          </a:bodyPr>
          <a:lstStyle/>
          <a:p>
            <a:r>
              <a:rPr lang="he-IL" sz="2800" b="1" dirty="0"/>
              <a:t>מקור מידע מרכזי : מחקר השפעת האקלים על חקלאות ישראל – משרד החקלאות</a:t>
            </a:r>
          </a:p>
        </p:txBody>
      </p:sp>
      <p:sp>
        <p:nvSpPr>
          <p:cNvPr id="14" name="תיבת טקסט 13">
            <a:extLst>
              <a:ext uri="{FF2B5EF4-FFF2-40B4-BE49-F238E27FC236}">
                <a16:creationId xmlns:a16="http://schemas.microsoft.com/office/drawing/2014/main" id="{1E7B2C88-2FAF-04FD-622C-20E8E2B35716}"/>
              </a:ext>
            </a:extLst>
          </p:cNvPr>
          <p:cNvSpPr txBox="1"/>
          <p:nvPr/>
        </p:nvSpPr>
        <p:spPr>
          <a:xfrm>
            <a:off x="696686" y="970737"/>
            <a:ext cx="11070442" cy="4647426"/>
          </a:xfrm>
          <a:prstGeom prst="rect">
            <a:avLst/>
          </a:prstGeom>
          <a:noFill/>
        </p:spPr>
        <p:txBody>
          <a:bodyPr wrap="square" rtlCol="1">
            <a:spAutoFit/>
          </a:bodyPr>
          <a:lstStyle/>
          <a:p>
            <a:pPr>
              <a:spcBef>
                <a:spcPts val="1200"/>
              </a:spcBef>
            </a:pPr>
            <a:r>
              <a:rPr lang="he-IL" sz="2400" dirty="0"/>
              <a:t>משרד החקלאות עורך בימים אלו מחקר נרחב על השפעת האקלים על החקלאות הישראלית.</a:t>
            </a:r>
          </a:p>
          <a:p>
            <a:pPr>
              <a:spcBef>
                <a:spcPts val="1200"/>
              </a:spcBef>
            </a:pPr>
            <a:r>
              <a:rPr lang="he-IL" sz="2400" dirty="0"/>
              <a:t>המחקר בוחן לעומק 10 גידולים צמחיים, כמפורט בטבלה הבאה.</a:t>
            </a:r>
          </a:p>
          <a:p>
            <a:pPr>
              <a:spcBef>
                <a:spcPts val="1200"/>
              </a:spcBef>
            </a:pPr>
            <a:endParaRPr lang="he-IL" sz="2400" dirty="0"/>
          </a:p>
          <a:p>
            <a:pPr>
              <a:spcBef>
                <a:spcPts val="1200"/>
              </a:spcBef>
            </a:pPr>
            <a:endParaRPr lang="he-IL" sz="2400" dirty="0"/>
          </a:p>
          <a:p>
            <a:pPr>
              <a:spcBef>
                <a:spcPts val="1200"/>
              </a:spcBef>
            </a:pPr>
            <a:endParaRPr lang="he-IL" sz="2400" dirty="0"/>
          </a:p>
          <a:p>
            <a:pPr>
              <a:spcBef>
                <a:spcPts val="1200"/>
              </a:spcBef>
            </a:pPr>
            <a:endParaRPr lang="he-IL" sz="2400" dirty="0"/>
          </a:p>
          <a:p>
            <a:pPr>
              <a:spcBef>
                <a:spcPts val="1200"/>
              </a:spcBef>
            </a:pPr>
            <a:endParaRPr lang="he-IL" sz="2400" dirty="0"/>
          </a:p>
          <a:p>
            <a:pPr>
              <a:spcBef>
                <a:spcPts val="1200"/>
              </a:spcBef>
            </a:pPr>
            <a:r>
              <a:rPr lang="he-IL" sz="2400" dirty="0"/>
              <a:t>בנוסף נבחנת השפעת שינוי האקלים על רפת החלב.</a:t>
            </a:r>
          </a:p>
          <a:p>
            <a:pPr>
              <a:spcBef>
                <a:spcPts val="1200"/>
              </a:spcBef>
            </a:pPr>
            <a:r>
              <a:rPr lang="he-IL" sz="2400" dirty="0"/>
              <a:t>מסקנות ביניים מהמחקר הוצגו ביוני 2023.</a:t>
            </a:r>
          </a:p>
        </p:txBody>
      </p:sp>
      <p:graphicFrame>
        <p:nvGraphicFramePr>
          <p:cNvPr id="2" name="טבלה 4">
            <a:extLst>
              <a:ext uri="{FF2B5EF4-FFF2-40B4-BE49-F238E27FC236}">
                <a16:creationId xmlns:a16="http://schemas.microsoft.com/office/drawing/2014/main" id="{6E632193-E3F9-9203-9CE2-7C36DC1B5DF2}"/>
              </a:ext>
            </a:extLst>
          </p:cNvPr>
          <p:cNvGraphicFramePr>
            <a:graphicFrameLocks noGrp="1"/>
          </p:cNvGraphicFramePr>
          <p:nvPr>
            <p:extLst>
              <p:ext uri="{D42A27DB-BD31-4B8C-83A1-F6EECF244321}">
                <p14:modId xmlns:p14="http://schemas.microsoft.com/office/powerpoint/2010/main" val="613669199"/>
              </p:ext>
            </p:extLst>
          </p:nvPr>
        </p:nvGraphicFramePr>
        <p:xfrm>
          <a:off x="2167907" y="2226420"/>
          <a:ext cx="8127999" cy="1752600"/>
        </p:xfrm>
        <a:graphic>
          <a:graphicData uri="http://schemas.openxmlformats.org/drawingml/2006/table">
            <a:tbl>
              <a:tblPr rtl="1" firstRow="1" bandRow="1">
                <a:tableStyleId>{93296810-A885-4BE3-A3E7-6D5BEEA58F35}</a:tableStyleId>
              </a:tblPr>
              <a:tblGrid>
                <a:gridCol w="2709333">
                  <a:extLst>
                    <a:ext uri="{9D8B030D-6E8A-4147-A177-3AD203B41FA5}">
                      <a16:colId xmlns:a16="http://schemas.microsoft.com/office/drawing/2014/main" val="798526052"/>
                    </a:ext>
                  </a:extLst>
                </a:gridCol>
                <a:gridCol w="2709333">
                  <a:extLst>
                    <a:ext uri="{9D8B030D-6E8A-4147-A177-3AD203B41FA5}">
                      <a16:colId xmlns:a16="http://schemas.microsoft.com/office/drawing/2014/main" val="4236787175"/>
                    </a:ext>
                  </a:extLst>
                </a:gridCol>
                <a:gridCol w="2709333">
                  <a:extLst>
                    <a:ext uri="{9D8B030D-6E8A-4147-A177-3AD203B41FA5}">
                      <a16:colId xmlns:a16="http://schemas.microsoft.com/office/drawing/2014/main" val="3304469378"/>
                    </a:ext>
                  </a:extLst>
                </a:gridCol>
              </a:tblGrid>
              <a:tr h="370840">
                <a:tc>
                  <a:txBody>
                    <a:bodyPr/>
                    <a:lstStyle/>
                    <a:p>
                      <a:pPr rtl="1"/>
                      <a:r>
                        <a:rPr lang="he-IL" dirty="0"/>
                        <a:t>ענף</a:t>
                      </a:r>
                    </a:p>
                  </a:txBody>
                  <a:tcPr/>
                </a:tc>
                <a:tc>
                  <a:txBody>
                    <a:bodyPr/>
                    <a:lstStyle/>
                    <a:p>
                      <a:pPr rtl="1"/>
                      <a:r>
                        <a:rPr lang="he-IL" dirty="0"/>
                        <a:t>גידולים אופייניים לעמקים</a:t>
                      </a:r>
                    </a:p>
                  </a:txBody>
                  <a:tcPr/>
                </a:tc>
                <a:tc>
                  <a:txBody>
                    <a:bodyPr/>
                    <a:lstStyle/>
                    <a:p>
                      <a:pPr rtl="1"/>
                      <a:r>
                        <a:rPr lang="he-IL" dirty="0"/>
                        <a:t>גידולים פחות אופייניים לעמקים</a:t>
                      </a:r>
                    </a:p>
                  </a:txBody>
                  <a:tcPr/>
                </a:tc>
                <a:extLst>
                  <a:ext uri="{0D108BD9-81ED-4DB2-BD59-A6C34878D82A}">
                    <a16:rowId xmlns:a16="http://schemas.microsoft.com/office/drawing/2014/main" val="4017923474"/>
                  </a:ext>
                </a:extLst>
              </a:tr>
              <a:tr h="370840">
                <a:tc>
                  <a:txBody>
                    <a:bodyPr/>
                    <a:lstStyle/>
                    <a:p>
                      <a:pPr rtl="1"/>
                      <a:r>
                        <a:rPr lang="he-IL" dirty="0"/>
                        <a:t>גידולי שדה וירקות</a:t>
                      </a:r>
                    </a:p>
                  </a:txBody>
                  <a:tcPr/>
                </a:tc>
                <a:tc>
                  <a:txBody>
                    <a:bodyPr/>
                    <a:lstStyle/>
                    <a:p>
                      <a:pPr rtl="1"/>
                      <a:r>
                        <a:rPr lang="he-IL" dirty="0"/>
                        <a:t>חיטה, </a:t>
                      </a:r>
                      <a:r>
                        <a:rPr lang="he-IL" dirty="0" err="1"/>
                        <a:t>חימצה</a:t>
                      </a:r>
                      <a:endParaRPr lang="he-IL" dirty="0"/>
                    </a:p>
                  </a:txBody>
                  <a:tcPr/>
                </a:tc>
                <a:tc>
                  <a:txBody>
                    <a:bodyPr/>
                    <a:lstStyle/>
                    <a:p>
                      <a:pPr rtl="1"/>
                      <a:r>
                        <a:rPr lang="he-IL" dirty="0"/>
                        <a:t>גזר, תפוחי אדמה</a:t>
                      </a:r>
                    </a:p>
                  </a:txBody>
                  <a:tcPr/>
                </a:tc>
                <a:extLst>
                  <a:ext uri="{0D108BD9-81ED-4DB2-BD59-A6C34878D82A}">
                    <a16:rowId xmlns:a16="http://schemas.microsoft.com/office/drawing/2014/main" val="1677730607"/>
                  </a:ext>
                </a:extLst>
              </a:tr>
              <a:tr h="370840">
                <a:tc>
                  <a:txBody>
                    <a:bodyPr/>
                    <a:lstStyle/>
                    <a:p>
                      <a:pPr rtl="1"/>
                      <a:r>
                        <a:rPr lang="he-IL" dirty="0"/>
                        <a:t>מטעים</a:t>
                      </a:r>
                    </a:p>
                  </a:txBody>
                  <a:tcPr/>
                </a:tc>
                <a:tc>
                  <a:txBody>
                    <a:bodyPr/>
                    <a:lstStyle/>
                    <a:p>
                      <a:pPr rtl="1"/>
                      <a:r>
                        <a:rPr lang="he-IL" dirty="0"/>
                        <a:t>אבוקדו, זיתים</a:t>
                      </a:r>
                    </a:p>
                  </a:txBody>
                  <a:tcPr/>
                </a:tc>
                <a:tc>
                  <a:txBody>
                    <a:bodyPr/>
                    <a:lstStyle/>
                    <a:p>
                      <a:pPr rtl="1"/>
                      <a:r>
                        <a:rPr lang="he-IL" dirty="0"/>
                        <a:t>הדרים, בננות, תפוחים</a:t>
                      </a:r>
                    </a:p>
                  </a:txBody>
                  <a:tcPr/>
                </a:tc>
                <a:extLst>
                  <a:ext uri="{0D108BD9-81ED-4DB2-BD59-A6C34878D82A}">
                    <a16:rowId xmlns:a16="http://schemas.microsoft.com/office/drawing/2014/main" val="1633998423"/>
                  </a:ext>
                </a:extLst>
              </a:tr>
              <a:tr h="370840">
                <a:tc>
                  <a:txBody>
                    <a:bodyPr/>
                    <a:lstStyle/>
                    <a:p>
                      <a:pPr rtl="1"/>
                      <a:r>
                        <a:rPr lang="he-IL" dirty="0"/>
                        <a:t>חממות</a:t>
                      </a:r>
                    </a:p>
                  </a:txBody>
                  <a:tcPr/>
                </a:tc>
                <a:tc>
                  <a:txBody>
                    <a:bodyPr/>
                    <a:lstStyle/>
                    <a:p>
                      <a:pPr rtl="1"/>
                      <a:r>
                        <a:rPr lang="he-IL" dirty="0"/>
                        <a:t>-</a:t>
                      </a:r>
                    </a:p>
                  </a:txBody>
                  <a:tcPr/>
                </a:tc>
                <a:tc>
                  <a:txBody>
                    <a:bodyPr/>
                    <a:lstStyle/>
                    <a:p>
                      <a:pPr rtl="1"/>
                      <a:r>
                        <a:rPr lang="he-IL" dirty="0"/>
                        <a:t>עגבניות לשוק הטרי</a:t>
                      </a:r>
                    </a:p>
                  </a:txBody>
                  <a:tcPr/>
                </a:tc>
                <a:extLst>
                  <a:ext uri="{0D108BD9-81ED-4DB2-BD59-A6C34878D82A}">
                    <a16:rowId xmlns:a16="http://schemas.microsoft.com/office/drawing/2014/main" val="1961911388"/>
                  </a:ext>
                </a:extLst>
              </a:tr>
            </a:tbl>
          </a:graphicData>
        </a:graphic>
      </p:graphicFrame>
    </p:spTree>
    <p:extLst>
      <p:ext uri="{BB962C8B-B14F-4D97-AF65-F5344CB8AC3E}">
        <p14:creationId xmlns:p14="http://schemas.microsoft.com/office/powerpoint/2010/main" val="20362326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זית שמן ומאכל : מה צפוי לקרות ליבול ? האם הגידול יהיה כדאי כלכלית ?</a:t>
            </a:r>
          </a:p>
        </p:txBody>
      </p:sp>
      <p:pic>
        <p:nvPicPr>
          <p:cNvPr id="3" name="תמונה 2">
            <a:extLst>
              <a:ext uri="{FF2B5EF4-FFF2-40B4-BE49-F238E27FC236}">
                <a16:creationId xmlns:a16="http://schemas.microsoft.com/office/drawing/2014/main" id="{F860F5FE-A179-D92D-29B9-399924F9C667}"/>
              </a:ext>
            </a:extLst>
          </p:cNvPr>
          <p:cNvPicPr>
            <a:picLocks noChangeAspect="1"/>
          </p:cNvPicPr>
          <p:nvPr/>
        </p:nvPicPr>
        <p:blipFill>
          <a:blip r:embed="rId3"/>
          <a:stretch>
            <a:fillRect/>
          </a:stretch>
        </p:blipFill>
        <p:spPr>
          <a:xfrm>
            <a:off x="5856333" y="1112668"/>
            <a:ext cx="6227737" cy="4465170"/>
          </a:xfrm>
          <a:prstGeom prst="rect">
            <a:avLst/>
          </a:prstGeom>
        </p:spPr>
      </p:pic>
      <p:pic>
        <p:nvPicPr>
          <p:cNvPr id="4" name="תמונה 3">
            <a:extLst>
              <a:ext uri="{FF2B5EF4-FFF2-40B4-BE49-F238E27FC236}">
                <a16:creationId xmlns:a16="http://schemas.microsoft.com/office/drawing/2014/main" id="{58C9B79B-A06A-15B9-5BCC-EAC3A83070F8}"/>
              </a:ext>
            </a:extLst>
          </p:cNvPr>
          <p:cNvPicPr/>
          <p:nvPr/>
        </p:nvPicPr>
        <p:blipFill>
          <a:blip r:embed="rId4">
            <a:extLst>
              <a:ext uri="{28A0092B-C50C-407E-A947-70E740481C1C}">
                <a14:useLocalDpi xmlns:a14="http://schemas.microsoft.com/office/drawing/2010/main"/>
              </a:ext>
            </a:extLst>
          </a:blip>
          <a:stretch>
            <a:fillRect/>
          </a:stretch>
        </p:blipFill>
        <p:spPr>
          <a:xfrm>
            <a:off x="10840652" y="5841412"/>
            <a:ext cx="1131331" cy="509040"/>
          </a:xfrm>
          <a:prstGeom prst="rect">
            <a:avLst/>
          </a:prstGeom>
          <a:solidFill>
            <a:schemeClr val="bg1"/>
          </a:solidFill>
        </p:spPr>
      </p:pic>
      <p:sp>
        <p:nvSpPr>
          <p:cNvPr id="5" name="תיבת טקסט 4">
            <a:extLst>
              <a:ext uri="{FF2B5EF4-FFF2-40B4-BE49-F238E27FC236}">
                <a16:creationId xmlns:a16="http://schemas.microsoft.com/office/drawing/2014/main" id="{75CE2A5F-1240-2C3B-0F2B-FBB5FC32ADC7}"/>
              </a:ext>
            </a:extLst>
          </p:cNvPr>
          <p:cNvSpPr txBox="1"/>
          <p:nvPr/>
        </p:nvSpPr>
        <p:spPr>
          <a:xfrm>
            <a:off x="4821803" y="5859232"/>
            <a:ext cx="6024282" cy="523220"/>
          </a:xfrm>
          <a:prstGeom prst="rect">
            <a:avLst/>
          </a:prstGeom>
          <a:noFill/>
        </p:spPr>
        <p:txBody>
          <a:bodyPr wrap="square" rtlCol="1">
            <a:spAutoFit/>
          </a:bodyPr>
          <a:lstStyle/>
          <a:p>
            <a:r>
              <a:rPr lang="he-IL" sz="1400" dirty="0"/>
              <a:t>מקור: תוצאות ביניים מעבודה שהוכנה על ידי חברת </a:t>
            </a:r>
            <a:r>
              <a:rPr lang="en-US" sz="1400" dirty="0" err="1"/>
              <a:t>EnviroManager</a:t>
            </a:r>
            <a:r>
              <a:rPr lang="he-IL" sz="1400" dirty="0"/>
              <a:t> עבור משרד החקלאות יוני 2023</a:t>
            </a:r>
            <a:endParaRPr lang="en-US" sz="1400" dirty="0"/>
          </a:p>
        </p:txBody>
      </p:sp>
      <p:graphicFrame>
        <p:nvGraphicFramePr>
          <p:cNvPr id="2" name="טבלה 5">
            <a:extLst>
              <a:ext uri="{FF2B5EF4-FFF2-40B4-BE49-F238E27FC236}">
                <a16:creationId xmlns:a16="http://schemas.microsoft.com/office/drawing/2014/main" id="{F57F4D49-8678-A58B-53F5-684AAF99C04D}"/>
              </a:ext>
            </a:extLst>
          </p:cNvPr>
          <p:cNvGraphicFramePr>
            <a:graphicFrameLocks noGrp="1"/>
          </p:cNvGraphicFramePr>
          <p:nvPr>
            <p:extLst>
              <p:ext uri="{D42A27DB-BD31-4B8C-83A1-F6EECF244321}">
                <p14:modId xmlns:p14="http://schemas.microsoft.com/office/powerpoint/2010/main" val="3790093528"/>
              </p:ext>
            </p:extLst>
          </p:nvPr>
        </p:nvGraphicFramePr>
        <p:xfrm>
          <a:off x="150316" y="1842848"/>
          <a:ext cx="5796000" cy="2286000"/>
        </p:xfrm>
        <a:graphic>
          <a:graphicData uri="http://schemas.openxmlformats.org/drawingml/2006/table">
            <a:tbl>
              <a:tblPr rtl="1" firstRow="1" bandRow="1">
                <a:tableStyleId>{93296810-A885-4BE3-A3E7-6D5BEEA58F35}</a:tableStyleId>
              </a:tblPr>
              <a:tblGrid>
                <a:gridCol w="1152000">
                  <a:extLst>
                    <a:ext uri="{9D8B030D-6E8A-4147-A177-3AD203B41FA5}">
                      <a16:colId xmlns:a16="http://schemas.microsoft.com/office/drawing/2014/main" val="224366716"/>
                    </a:ext>
                  </a:extLst>
                </a:gridCol>
                <a:gridCol w="1080000">
                  <a:extLst>
                    <a:ext uri="{9D8B030D-6E8A-4147-A177-3AD203B41FA5}">
                      <a16:colId xmlns:a16="http://schemas.microsoft.com/office/drawing/2014/main" val="85241583"/>
                    </a:ext>
                  </a:extLst>
                </a:gridCol>
                <a:gridCol w="1152000">
                  <a:extLst>
                    <a:ext uri="{9D8B030D-6E8A-4147-A177-3AD203B41FA5}">
                      <a16:colId xmlns:a16="http://schemas.microsoft.com/office/drawing/2014/main" val="669889299"/>
                    </a:ext>
                  </a:extLst>
                </a:gridCol>
                <a:gridCol w="972000">
                  <a:extLst>
                    <a:ext uri="{9D8B030D-6E8A-4147-A177-3AD203B41FA5}">
                      <a16:colId xmlns:a16="http://schemas.microsoft.com/office/drawing/2014/main" val="680118992"/>
                    </a:ext>
                  </a:extLst>
                </a:gridCol>
                <a:gridCol w="1440000">
                  <a:extLst>
                    <a:ext uri="{9D8B030D-6E8A-4147-A177-3AD203B41FA5}">
                      <a16:colId xmlns:a16="http://schemas.microsoft.com/office/drawing/2014/main" val="4120617270"/>
                    </a:ext>
                  </a:extLst>
                </a:gridCol>
              </a:tblGrid>
              <a:tr h="370840">
                <a:tc>
                  <a:txBody>
                    <a:bodyPr/>
                    <a:lstStyle/>
                    <a:p>
                      <a:pPr rtl="1"/>
                      <a:r>
                        <a:rPr lang="he-IL" sz="1400" b="0" dirty="0"/>
                        <a:t>גידול</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יבול כיום ק"ג / דונם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יתרה כיום ₪ / דונם/ שנה</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יבול צפוי 2050 ק"ג / דונם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תרומה ב לאחר שינוי אקלים 2050 ₪ / דונם/ שנה</a:t>
                      </a:r>
                    </a:p>
                  </a:txBody>
                  <a:tcPr/>
                </a:tc>
                <a:extLst>
                  <a:ext uri="{0D108BD9-81ED-4DB2-BD59-A6C34878D82A}">
                    <a16:rowId xmlns:a16="http://schemas.microsoft.com/office/drawing/2014/main" val="503073066"/>
                  </a:ext>
                </a:extLst>
              </a:tr>
              <a:tr h="370840">
                <a:tc>
                  <a:txBody>
                    <a:bodyPr/>
                    <a:lstStyle/>
                    <a:p>
                      <a:pPr rtl="1"/>
                      <a:r>
                        <a:rPr lang="he-IL" dirty="0"/>
                        <a:t>זית לשמן שלחין צפוף</a:t>
                      </a:r>
                    </a:p>
                  </a:txBody>
                  <a:tcPr/>
                </a:tc>
                <a:tc>
                  <a:txBody>
                    <a:bodyPr/>
                    <a:lstStyle/>
                    <a:p>
                      <a:pPr rtl="1"/>
                      <a:r>
                        <a:rPr lang="he-IL" dirty="0"/>
                        <a:t>225</a:t>
                      </a:r>
                    </a:p>
                  </a:txBody>
                  <a:tcPr/>
                </a:tc>
                <a:tc>
                  <a:txBody>
                    <a:bodyPr/>
                    <a:lstStyle/>
                    <a:p>
                      <a:pPr rtl="1"/>
                      <a:r>
                        <a:rPr lang="he-IL" dirty="0"/>
                        <a:t>1,232*</a:t>
                      </a:r>
                    </a:p>
                  </a:txBody>
                  <a:tcPr/>
                </a:tc>
                <a:tc>
                  <a:txBody>
                    <a:bodyPr/>
                    <a:lstStyle/>
                    <a:p>
                      <a:pPr rtl="1"/>
                      <a:r>
                        <a:rPr lang="he-IL" dirty="0"/>
                        <a:t>209</a:t>
                      </a:r>
                    </a:p>
                  </a:txBody>
                  <a:tcPr/>
                </a:tc>
                <a:tc>
                  <a:txBody>
                    <a:bodyPr/>
                    <a:lstStyle/>
                    <a:p>
                      <a:pPr rtl="1"/>
                      <a:r>
                        <a:rPr lang="he-IL" dirty="0"/>
                        <a:t>978</a:t>
                      </a:r>
                    </a:p>
                  </a:txBody>
                  <a:tcPr/>
                </a:tc>
                <a:extLst>
                  <a:ext uri="{0D108BD9-81ED-4DB2-BD59-A6C34878D82A}">
                    <a16:rowId xmlns:a16="http://schemas.microsoft.com/office/drawing/2014/main" val="2754915222"/>
                  </a:ext>
                </a:extLst>
              </a:tr>
              <a:tr h="370840">
                <a:tc>
                  <a:txBody>
                    <a:bodyPr/>
                    <a:lstStyle/>
                    <a:p>
                      <a:pPr rtl="1"/>
                      <a:r>
                        <a:rPr lang="he-IL" dirty="0"/>
                        <a:t>זית </a:t>
                      </a:r>
                      <a:r>
                        <a:rPr lang="he-IL" dirty="0" err="1"/>
                        <a:t>אוכיבלנקה</a:t>
                      </a:r>
                      <a:endParaRPr lang="he-IL" dirty="0"/>
                    </a:p>
                  </a:txBody>
                  <a:tcPr/>
                </a:tc>
                <a:tc>
                  <a:txBody>
                    <a:bodyPr/>
                    <a:lstStyle/>
                    <a:p>
                      <a:pPr rtl="1"/>
                      <a:r>
                        <a:rPr lang="he-IL" dirty="0"/>
                        <a:t>1,250</a:t>
                      </a:r>
                    </a:p>
                  </a:txBody>
                  <a:tcPr/>
                </a:tc>
                <a:tc>
                  <a:txBody>
                    <a:bodyPr/>
                    <a:lstStyle/>
                    <a:p>
                      <a:pPr rtl="1"/>
                      <a:r>
                        <a:rPr lang="he-IL" dirty="0"/>
                        <a:t>849**</a:t>
                      </a:r>
                    </a:p>
                  </a:txBody>
                  <a:tcPr/>
                </a:tc>
                <a:tc>
                  <a:txBody>
                    <a:bodyPr/>
                    <a:lstStyle/>
                    <a:p>
                      <a:pPr rtl="1"/>
                      <a:r>
                        <a:rPr lang="he-IL" dirty="0"/>
                        <a:t>1,162</a:t>
                      </a:r>
                    </a:p>
                  </a:txBody>
                  <a:tcPr/>
                </a:tc>
                <a:tc>
                  <a:txBody>
                    <a:bodyPr/>
                    <a:lstStyle/>
                    <a:p>
                      <a:pPr rtl="1"/>
                      <a:r>
                        <a:rPr lang="he-IL" dirty="0"/>
                        <a:t>464</a:t>
                      </a:r>
                    </a:p>
                  </a:txBody>
                  <a:tcPr/>
                </a:tc>
                <a:extLst>
                  <a:ext uri="{0D108BD9-81ED-4DB2-BD59-A6C34878D82A}">
                    <a16:rowId xmlns:a16="http://schemas.microsoft.com/office/drawing/2014/main" val="2088927666"/>
                  </a:ext>
                </a:extLst>
              </a:tr>
            </a:tbl>
          </a:graphicData>
        </a:graphic>
      </p:graphicFrame>
      <p:sp>
        <p:nvSpPr>
          <p:cNvPr id="6" name="תיבת טקסט 5">
            <a:extLst>
              <a:ext uri="{FF2B5EF4-FFF2-40B4-BE49-F238E27FC236}">
                <a16:creationId xmlns:a16="http://schemas.microsoft.com/office/drawing/2014/main" id="{3DC51679-815D-32D1-4D0F-20E944D3FD40}"/>
              </a:ext>
            </a:extLst>
          </p:cNvPr>
          <p:cNvSpPr txBox="1"/>
          <p:nvPr/>
        </p:nvSpPr>
        <p:spPr>
          <a:xfrm>
            <a:off x="107930" y="4230565"/>
            <a:ext cx="5876411" cy="738664"/>
          </a:xfrm>
          <a:prstGeom prst="rect">
            <a:avLst/>
          </a:prstGeom>
          <a:noFill/>
        </p:spPr>
        <p:txBody>
          <a:bodyPr wrap="square" rtlCol="1">
            <a:spAutoFit/>
          </a:bodyPr>
          <a:lstStyle/>
          <a:p>
            <a:r>
              <a:rPr lang="he-IL" sz="1400" dirty="0"/>
              <a:t>*מקור: </a:t>
            </a:r>
          </a:p>
          <a:p>
            <a:r>
              <a:rPr lang="he-IL" sz="1400" dirty="0"/>
              <a:t>*</a:t>
            </a:r>
            <a:r>
              <a:rPr lang="he-IL" sz="1400" dirty="0" err="1"/>
              <a:t>שהמ</a:t>
            </a:r>
            <a:r>
              <a:rPr lang="he-IL" sz="1400" dirty="0"/>
              <a:t>, תחשיב זית שמן שלחין צפוף (בוצרת), 2022</a:t>
            </a:r>
          </a:p>
          <a:p>
            <a:r>
              <a:rPr lang="he-IL" sz="1400" dirty="0"/>
              <a:t>** </a:t>
            </a:r>
            <a:r>
              <a:rPr lang="he-IL" sz="1400" dirty="0" err="1"/>
              <a:t>שהמ</a:t>
            </a:r>
            <a:r>
              <a:rPr lang="he-IL" sz="1400" dirty="0"/>
              <a:t>, תחשיב זית </a:t>
            </a:r>
            <a:r>
              <a:rPr lang="he-IL" sz="1400" dirty="0" err="1"/>
              <a:t>אוכיבלנקה</a:t>
            </a:r>
            <a:r>
              <a:rPr lang="he-IL" sz="1400" dirty="0"/>
              <a:t>, 2020. </a:t>
            </a:r>
          </a:p>
        </p:txBody>
      </p:sp>
      <p:grpSp>
        <p:nvGrpSpPr>
          <p:cNvPr id="7" name="קבוצה 6">
            <a:extLst>
              <a:ext uri="{FF2B5EF4-FFF2-40B4-BE49-F238E27FC236}">
                <a16:creationId xmlns:a16="http://schemas.microsoft.com/office/drawing/2014/main" id="{0F18A161-D62D-28C1-0749-EE88B50C6615}"/>
              </a:ext>
            </a:extLst>
          </p:cNvPr>
          <p:cNvGrpSpPr/>
          <p:nvPr/>
        </p:nvGrpSpPr>
        <p:grpSpPr>
          <a:xfrm>
            <a:off x="121819" y="6180891"/>
            <a:ext cx="2938039" cy="677109"/>
            <a:chOff x="6522619" y="6150015"/>
            <a:chExt cx="2938039" cy="677109"/>
          </a:xfrm>
        </p:grpSpPr>
        <p:pic>
          <p:nvPicPr>
            <p:cNvPr id="9" name="תמונה 8">
              <a:extLst>
                <a:ext uri="{FF2B5EF4-FFF2-40B4-BE49-F238E27FC236}">
                  <a16:creationId xmlns:a16="http://schemas.microsoft.com/office/drawing/2014/main" id="{CA032DC9-A914-B353-3C87-890304BE542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10" name="תיבת טקסט 9">
              <a:extLst>
                <a:ext uri="{FF2B5EF4-FFF2-40B4-BE49-F238E27FC236}">
                  <a16:creationId xmlns:a16="http://schemas.microsoft.com/office/drawing/2014/main" id="{EAB6A6FB-2529-9D0C-36C2-9181BDD4C24D}"/>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010613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זית שמן ומאכל : מי הן המתחרות ? מה צפוי לקרות בהן אקלימית ?</a:t>
            </a:r>
          </a:p>
        </p:txBody>
      </p:sp>
      <p:graphicFrame>
        <p:nvGraphicFramePr>
          <p:cNvPr id="2" name="טבלה 4">
            <a:extLst>
              <a:ext uri="{FF2B5EF4-FFF2-40B4-BE49-F238E27FC236}">
                <a16:creationId xmlns:a16="http://schemas.microsoft.com/office/drawing/2014/main" id="{10D2F874-DF71-1F1F-E074-89519D0CA6D3}"/>
              </a:ext>
            </a:extLst>
          </p:cNvPr>
          <p:cNvGraphicFramePr>
            <a:graphicFrameLocks noGrp="1"/>
          </p:cNvGraphicFramePr>
          <p:nvPr>
            <p:extLst>
              <p:ext uri="{D42A27DB-BD31-4B8C-83A1-F6EECF244321}">
                <p14:modId xmlns:p14="http://schemas.microsoft.com/office/powerpoint/2010/main" val="1162415486"/>
              </p:ext>
            </p:extLst>
          </p:nvPr>
        </p:nvGraphicFramePr>
        <p:xfrm>
          <a:off x="159371" y="1804395"/>
          <a:ext cx="6773335" cy="3662680"/>
        </p:xfrm>
        <a:graphic>
          <a:graphicData uri="http://schemas.openxmlformats.org/drawingml/2006/table">
            <a:tbl>
              <a:tblPr rtl="1" firstRow="1" bandRow="1">
                <a:tableStyleId>{93296810-A885-4BE3-A3E7-6D5BEEA58F35}</a:tableStyleId>
              </a:tblPr>
              <a:tblGrid>
                <a:gridCol w="1354667">
                  <a:extLst>
                    <a:ext uri="{9D8B030D-6E8A-4147-A177-3AD203B41FA5}">
                      <a16:colId xmlns:a16="http://schemas.microsoft.com/office/drawing/2014/main" val="463507427"/>
                    </a:ext>
                  </a:extLst>
                </a:gridCol>
                <a:gridCol w="1354667">
                  <a:extLst>
                    <a:ext uri="{9D8B030D-6E8A-4147-A177-3AD203B41FA5}">
                      <a16:colId xmlns:a16="http://schemas.microsoft.com/office/drawing/2014/main" val="2240359317"/>
                    </a:ext>
                  </a:extLst>
                </a:gridCol>
                <a:gridCol w="1354667">
                  <a:extLst>
                    <a:ext uri="{9D8B030D-6E8A-4147-A177-3AD203B41FA5}">
                      <a16:colId xmlns:a16="http://schemas.microsoft.com/office/drawing/2014/main" val="622344040"/>
                    </a:ext>
                  </a:extLst>
                </a:gridCol>
                <a:gridCol w="1354667">
                  <a:extLst>
                    <a:ext uri="{9D8B030D-6E8A-4147-A177-3AD203B41FA5}">
                      <a16:colId xmlns:a16="http://schemas.microsoft.com/office/drawing/2014/main" val="2039098366"/>
                    </a:ext>
                  </a:extLst>
                </a:gridCol>
                <a:gridCol w="1354667">
                  <a:extLst>
                    <a:ext uri="{9D8B030D-6E8A-4147-A177-3AD203B41FA5}">
                      <a16:colId xmlns:a16="http://schemas.microsoft.com/office/drawing/2014/main" val="3556920821"/>
                    </a:ext>
                  </a:extLst>
                </a:gridCol>
              </a:tblGrid>
              <a:tr h="370840">
                <a:tc gridSpan="2">
                  <a:txBody>
                    <a:bodyPr/>
                    <a:lstStyle/>
                    <a:p>
                      <a:pPr algn="ctr" rtl="1"/>
                      <a:r>
                        <a:rPr lang="he-IL" dirty="0"/>
                        <a:t>ישראל</a:t>
                      </a:r>
                    </a:p>
                  </a:txBody>
                  <a:tcPr/>
                </a:tc>
                <a:tc hMerge="1">
                  <a:txBody>
                    <a:bodyPr/>
                    <a:lstStyle/>
                    <a:p>
                      <a:pPr rtl="1"/>
                      <a:endParaRPr lang="he-IL" dirty="0"/>
                    </a:p>
                  </a:txBody>
                  <a:tcPr/>
                </a:tc>
                <a:tc>
                  <a:txBody>
                    <a:bodyPr/>
                    <a:lstStyle/>
                    <a:p>
                      <a:pPr rtl="1"/>
                      <a:r>
                        <a:rPr lang="he-IL" dirty="0"/>
                        <a:t>יבוא</a:t>
                      </a:r>
                    </a:p>
                  </a:txBody>
                  <a:tcPr/>
                </a:tc>
                <a:tc gridSpan="2">
                  <a:txBody>
                    <a:bodyPr/>
                    <a:lstStyle/>
                    <a:p>
                      <a:pPr algn="ctr" rtl="1"/>
                      <a:r>
                        <a:rPr lang="he-IL" dirty="0"/>
                        <a:t>יצוא עולמי</a:t>
                      </a:r>
                    </a:p>
                  </a:txBody>
                  <a:tcPr/>
                </a:tc>
                <a:tc hMerge="1">
                  <a:txBody>
                    <a:bodyPr/>
                    <a:lstStyle/>
                    <a:p>
                      <a:pPr rtl="1"/>
                      <a:endParaRPr lang="he-IL" dirty="0"/>
                    </a:p>
                  </a:txBody>
                  <a:tcPr/>
                </a:tc>
                <a:extLst>
                  <a:ext uri="{0D108BD9-81ED-4DB2-BD59-A6C34878D82A}">
                    <a16:rowId xmlns:a16="http://schemas.microsoft.com/office/drawing/2014/main" val="1893992604"/>
                  </a:ext>
                </a:extLst>
              </a:tr>
              <a:tr h="370840">
                <a:tc>
                  <a:txBody>
                    <a:bodyPr/>
                    <a:lstStyle/>
                    <a:p>
                      <a:pPr rtl="1"/>
                      <a:r>
                        <a:rPr lang="he-IL" dirty="0"/>
                        <a:t>ציון חוסן אקלימי</a:t>
                      </a:r>
                    </a:p>
                  </a:txBody>
                  <a:tcPr/>
                </a:tc>
                <a:tc>
                  <a:txBody>
                    <a:bodyPr/>
                    <a:lstStyle/>
                    <a:p>
                      <a:pPr rtl="1"/>
                      <a:r>
                        <a:rPr lang="he-IL" dirty="0"/>
                        <a:t>אספקה זמינה (טון) 2020</a:t>
                      </a:r>
                    </a:p>
                  </a:txBody>
                  <a:tcPr/>
                </a:tc>
                <a:tc>
                  <a:txBody>
                    <a:bodyPr/>
                    <a:lstStyle/>
                    <a:p>
                      <a:pPr rtl="1"/>
                      <a:r>
                        <a:rPr lang="he-IL" dirty="0"/>
                        <a:t>יבוא לישראל (טון, %) 2020</a:t>
                      </a:r>
                    </a:p>
                  </a:txBody>
                  <a:tcPr/>
                </a:tc>
                <a:tc>
                  <a:txBody>
                    <a:bodyPr/>
                    <a:lstStyle/>
                    <a:p>
                      <a:pPr rtl="1"/>
                      <a:r>
                        <a:rPr lang="he-IL" dirty="0"/>
                        <a:t>מס' המדינות המייצאות 80% מהיצוא העולמי</a:t>
                      </a:r>
                    </a:p>
                  </a:txBody>
                  <a:tcPr/>
                </a:tc>
                <a:tc>
                  <a:txBody>
                    <a:bodyPr/>
                    <a:lstStyle/>
                    <a:p>
                      <a:pPr rtl="1"/>
                      <a:r>
                        <a:rPr lang="he-IL" dirty="0"/>
                        <a:t>ממוצע ציון החוסן האקלימי של היצואניות</a:t>
                      </a:r>
                    </a:p>
                  </a:txBody>
                  <a:tcPr/>
                </a:tc>
                <a:extLst>
                  <a:ext uri="{0D108BD9-81ED-4DB2-BD59-A6C34878D82A}">
                    <a16:rowId xmlns:a16="http://schemas.microsoft.com/office/drawing/2014/main" val="1069145080"/>
                  </a:ext>
                </a:extLst>
              </a:tr>
              <a:tr h="370840">
                <a:tc>
                  <a:txBody>
                    <a:bodyPr/>
                    <a:lstStyle/>
                    <a:p>
                      <a:pPr rtl="1"/>
                      <a:r>
                        <a:rPr lang="he-IL" dirty="0"/>
                        <a:t>61.85</a:t>
                      </a:r>
                    </a:p>
                  </a:txBody>
                  <a:tcPr/>
                </a:tc>
                <a:tc>
                  <a:txBody>
                    <a:bodyPr/>
                    <a:lstStyle/>
                    <a:p>
                      <a:pPr rtl="1"/>
                      <a:r>
                        <a:rPr lang="he-IL" dirty="0"/>
                        <a:t>זית למאכל: 94,129</a:t>
                      </a:r>
                    </a:p>
                  </a:txBody>
                  <a:tcPr/>
                </a:tc>
                <a:tc>
                  <a:txBody>
                    <a:bodyPr/>
                    <a:lstStyle/>
                    <a:p>
                      <a:pPr rtl="1"/>
                      <a:r>
                        <a:rPr lang="he-IL" dirty="0"/>
                        <a:t>זית למאכל: 12%</a:t>
                      </a:r>
                    </a:p>
                  </a:txBody>
                  <a:tcPr/>
                </a:tc>
                <a:tc>
                  <a:txBody>
                    <a:bodyPr/>
                    <a:lstStyle/>
                    <a:p>
                      <a:pPr rtl="1"/>
                      <a:r>
                        <a:rPr lang="he-IL" dirty="0"/>
                        <a:t>5 (ספרד, יוון, מרוקו, טורקיה, פרו)</a:t>
                      </a:r>
                    </a:p>
                  </a:txBody>
                  <a:tcPr/>
                </a:tc>
                <a:tc>
                  <a:txBody>
                    <a:bodyPr/>
                    <a:lstStyle/>
                    <a:p>
                      <a:pPr rtl="1"/>
                      <a:r>
                        <a:rPr lang="he-IL" dirty="0"/>
                        <a:t>59</a:t>
                      </a:r>
                    </a:p>
                  </a:txBody>
                  <a:tcPr/>
                </a:tc>
                <a:extLst>
                  <a:ext uri="{0D108BD9-81ED-4DB2-BD59-A6C34878D82A}">
                    <a16:rowId xmlns:a16="http://schemas.microsoft.com/office/drawing/2014/main" val="3806542829"/>
                  </a:ext>
                </a:extLst>
              </a:tr>
              <a:tr h="370840">
                <a:tc>
                  <a:txBody>
                    <a:bodyPr/>
                    <a:lstStyle/>
                    <a:p>
                      <a:pPr rtl="1"/>
                      <a:endParaRPr lang="he-IL" dirty="0"/>
                    </a:p>
                  </a:txBody>
                  <a:tcPr/>
                </a:tc>
                <a:tc>
                  <a:txBody>
                    <a:bodyPr/>
                    <a:lstStyle/>
                    <a:p>
                      <a:pPr rtl="1"/>
                      <a:r>
                        <a:rPr lang="he-IL" dirty="0"/>
                        <a:t>שמן זית: 30,105</a:t>
                      </a:r>
                    </a:p>
                  </a:txBody>
                  <a:tcPr/>
                </a:tc>
                <a:tc>
                  <a:txBody>
                    <a:bodyPr/>
                    <a:lstStyle/>
                    <a:p>
                      <a:pPr rtl="1"/>
                      <a:r>
                        <a:rPr lang="he-IL" dirty="0"/>
                        <a:t>שמן זית: 46%</a:t>
                      </a:r>
                    </a:p>
                  </a:txBody>
                  <a:tcPr/>
                </a:tc>
                <a:tc>
                  <a:txBody>
                    <a:bodyPr/>
                    <a:lstStyle/>
                    <a:p>
                      <a:pPr rtl="1"/>
                      <a:r>
                        <a:rPr lang="he-IL" dirty="0"/>
                        <a:t>4 (ספרד, איטליה, פורטוגל, טוניס)</a:t>
                      </a:r>
                    </a:p>
                  </a:txBody>
                  <a:tcPr/>
                </a:tc>
                <a:tc>
                  <a:txBody>
                    <a:bodyPr/>
                    <a:lstStyle/>
                    <a:p>
                      <a:pPr rtl="1"/>
                      <a:r>
                        <a:rPr lang="he-IL" dirty="0"/>
                        <a:t>60.78</a:t>
                      </a:r>
                    </a:p>
                  </a:txBody>
                  <a:tcPr/>
                </a:tc>
                <a:extLst>
                  <a:ext uri="{0D108BD9-81ED-4DB2-BD59-A6C34878D82A}">
                    <a16:rowId xmlns:a16="http://schemas.microsoft.com/office/drawing/2014/main" val="4015127903"/>
                  </a:ext>
                </a:extLst>
              </a:tr>
            </a:tbl>
          </a:graphicData>
        </a:graphic>
      </p:graphicFrame>
      <p:sp>
        <p:nvSpPr>
          <p:cNvPr id="3" name="תיבת טקסט 2">
            <a:extLst>
              <a:ext uri="{FF2B5EF4-FFF2-40B4-BE49-F238E27FC236}">
                <a16:creationId xmlns:a16="http://schemas.microsoft.com/office/drawing/2014/main" id="{1EEA1BA9-AB16-3589-11BD-2CEE5ED2B81E}"/>
              </a:ext>
            </a:extLst>
          </p:cNvPr>
          <p:cNvSpPr txBox="1"/>
          <p:nvPr/>
        </p:nvSpPr>
        <p:spPr>
          <a:xfrm>
            <a:off x="7091082" y="966019"/>
            <a:ext cx="4979099" cy="5724644"/>
          </a:xfrm>
          <a:prstGeom prst="rect">
            <a:avLst/>
          </a:prstGeom>
          <a:noFill/>
        </p:spPr>
        <p:txBody>
          <a:bodyPr wrap="square" rtlCol="1">
            <a:spAutoFit/>
          </a:bodyPr>
          <a:lstStyle/>
          <a:p>
            <a:pPr>
              <a:spcBef>
                <a:spcPts val="1200"/>
              </a:spcBef>
            </a:pPr>
            <a:r>
              <a:rPr lang="he-IL" sz="2400" dirty="0"/>
              <a:t>ליצואניות הזיתים למאכל ושמן הזית הגדולות בעולם חוסן אקלימי נמוך (במקצת) מזה של ישראל</a:t>
            </a:r>
          </a:p>
          <a:p>
            <a:pPr>
              <a:spcBef>
                <a:spcPts val="1200"/>
              </a:spcBef>
            </a:pPr>
            <a:r>
              <a:rPr lang="he-IL" sz="2400" b="1" dirty="0">
                <a:solidFill>
                  <a:srgbClr val="FF0000"/>
                </a:solidFill>
              </a:rPr>
              <a:t>יש רק  5 </a:t>
            </a:r>
            <a:r>
              <a:rPr lang="he-IL" sz="2400" dirty="0"/>
              <a:t>יצואניות משמעותיות של זית למאכל, </a:t>
            </a:r>
            <a:r>
              <a:rPr lang="he-IL" sz="2400" b="1" dirty="0">
                <a:solidFill>
                  <a:srgbClr val="FF0000"/>
                </a:solidFill>
              </a:rPr>
              <a:t>ורק 4</a:t>
            </a:r>
            <a:r>
              <a:rPr lang="he-IL" sz="2400" dirty="0"/>
              <a:t> יצואניות משמעותיות של שמן זית.</a:t>
            </a:r>
          </a:p>
          <a:p>
            <a:pPr>
              <a:spcBef>
                <a:spcPts val="1200"/>
              </a:spcBef>
            </a:pPr>
            <a:r>
              <a:rPr lang="he-IL" sz="2400" dirty="0"/>
              <a:t>בעונה 2022 </a:t>
            </a:r>
            <a:r>
              <a:rPr lang="he-IL" sz="2400" dirty="0" err="1"/>
              <a:t>היתה</a:t>
            </a:r>
            <a:r>
              <a:rPr lang="he-IL" sz="2400" dirty="0"/>
              <a:t> ירידה גדולה (56%) ביצור שמן זית בספרד כתוצאה מבצורת, גם ב2023 צפוי ייצור נמוך. קושי בהשקיית מטעים מביא לעקירות.</a:t>
            </a:r>
          </a:p>
          <a:p>
            <a:pPr>
              <a:spcBef>
                <a:spcPts val="1200"/>
              </a:spcBef>
            </a:pPr>
            <a:r>
              <a:rPr lang="he-IL" sz="2400" dirty="0"/>
              <a:t>בישראל הבעיה של הזית היא בעיקר טמפרטורה גבוהה בחורף, התנודות במשקעים משפיעים על כלכלת הגידול אבל לא על עצם הגידול.</a:t>
            </a:r>
          </a:p>
        </p:txBody>
      </p:sp>
      <p:grpSp>
        <p:nvGrpSpPr>
          <p:cNvPr id="4" name="קבוצה 3">
            <a:extLst>
              <a:ext uri="{FF2B5EF4-FFF2-40B4-BE49-F238E27FC236}">
                <a16:creationId xmlns:a16="http://schemas.microsoft.com/office/drawing/2014/main" id="{06770C79-E0F0-34A8-21C5-BC91FFD5C82D}"/>
              </a:ext>
            </a:extLst>
          </p:cNvPr>
          <p:cNvGrpSpPr/>
          <p:nvPr/>
        </p:nvGrpSpPr>
        <p:grpSpPr>
          <a:xfrm>
            <a:off x="121819" y="6180891"/>
            <a:ext cx="2938039" cy="677109"/>
            <a:chOff x="6522619" y="6150015"/>
            <a:chExt cx="2938039" cy="677109"/>
          </a:xfrm>
        </p:grpSpPr>
        <p:pic>
          <p:nvPicPr>
            <p:cNvPr id="5" name="תמונה 4">
              <a:extLst>
                <a:ext uri="{FF2B5EF4-FFF2-40B4-BE49-F238E27FC236}">
                  <a16:creationId xmlns:a16="http://schemas.microsoft.com/office/drawing/2014/main" id="{7926AC7B-D30F-20FC-BDFB-5460180D6FB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6" name="תיבת טקסט 5">
              <a:extLst>
                <a:ext uri="{FF2B5EF4-FFF2-40B4-BE49-F238E27FC236}">
                  <a16:creationId xmlns:a16="http://schemas.microsoft.com/office/drawing/2014/main" id="{B813A4A9-6290-BB1C-DC0F-8786E438720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6443049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זית שמן ומאכל : מה הם כלי ההתמודדות ? האם הם מוכחים ומסחריים ?</a:t>
            </a:r>
          </a:p>
        </p:txBody>
      </p:sp>
      <p:sp>
        <p:nvSpPr>
          <p:cNvPr id="2" name="תיבת טקסט 1">
            <a:extLst>
              <a:ext uri="{FF2B5EF4-FFF2-40B4-BE49-F238E27FC236}">
                <a16:creationId xmlns:a16="http://schemas.microsoft.com/office/drawing/2014/main" id="{8D52105F-E08D-6269-9459-8819C77168E4}"/>
              </a:ext>
            </a:extLst>
          </p:cNvPr>
          <p:cNvSpPr txBox="1"/>
          <p:nvPr/>
        </p:nvSpPr>
        <p:spPr>
          <a:xfrm>
            <a:off x="726140" y="1066800"/>
            <a:ext cx="10858975" cy="4093428"/>
          </a:xfrm>
          <a:prstGeom prst="rect">
            <a:avLst/>
          </a:prstGeom>
          <a:noFill/>
        </p:spPr>
        <p:txBody>
          <a:bodyPr wrap="square" rtlCol="1">
            <a:spAutoFit/>
          </a:bodyPr>
          <a:lstStyle/>
          <a:p>
            <a:pPr>
              <a:spcBef>
                <a:spcPts val="600"/>
              </a:spcBef>
            </a:pPr>
            <a:r>
              <a:rPr lang="he-IL" sz="2000" dirty="0"/>
              <a:t>אין בינתיים דרך התמודדות. יש מחקרים, בינתיים אין תוצאות משמעותיות.</a:t>
            </a:r>
          </a:p>
          <a:p>
            <a:pPr>
              <a:spcBef>
                <a:spcPts val="600"/>
              </a:spcBef>
            </a:pPr>
            <a:r>
              <a:rPr lang="he-IL" sz="2000" u="sng" dirty="0"/>
              <a:t>זנים:</a:t>
            </a:r>
          </a:p>
          <a:p>
            <a:pPr>
              <a:spcBef>
                <a:spcPts val="600"/>
              </a:spcBef>
            </a:pPr>
            <a:r>
              <a:rPr lang="he-IL" sz="2000" dirty="0"/>
              <a:t>יש זנים שעמידים יותר לחלק מהתופעות האקלימיות, אבל עדיין לא זוהה זן שעמיד לכל התופעות האקלימיות, גם בחורף וגם בקיץ.</a:t>
            </a:r>
          </a:p>
          <a:p>
            <a:pPr>
              <a:spcBef>
                <a:spcPts val="600"/>
              </a:spcBef>
            </a:pPr>
            <a:r>
              <a:rPr lang="he-IL" sz="2000" dirty="0"/>
              <a:t>במכון וולקני בדקו עד כה 10 זני זיתים, יש אוסף של 120 זנים, מתכננים לבדוק את כולם.</a:t>
            </a:r>
          </a:p>
          <a:p>
            <a:pPr>
              <a:spcBef>
                <a:spcPts val="600"/>
              </a:spcBef>
            </a:pPr>
            <a:r>
              <a:rPr lang="he-IL" sz="2000" u="sng" dirty="0"/>
              <a:t>אגרו-טכניקה:</a:t>
            </a:r>
          </a:p>
          <a:p>
            <a:pPr>
              <a:spcBef>
                <a:spcPts val="600"/>
              </a:spcBef>
            </a:pPr>
            <a:r>
              <a:rPr lang="he-IL" sz="2000" dirty="0"/>
              <a:t>מערפלים (שילוב של רוח ומים), יוצר לחות ומוריד טמפרטורה בנוף העץ. טכנולוגיה ממוחשבת שמופעלת עם עליה בטמפרטורות. המחקר בתחילת דרכו, עוד לא הוכח כמועיל.</a:t>
            </a:r>
          </a:p>
          <a:p>
            <a:pPr>
              <a:spcBef>
                <a:spcPts val="600"/>
              </a:spcBef>
            </a:pPr>
            <a:r>
              <a:rPr lang="he-IL" sz="2000" dirty="0"/>
              <a:t>בודקים ריסוס חומרים דוחי קרינה על נוף העץ.</a:t>
            </a:r>
          </a:p>
          <a:p>
            <a:pPr>
              <a:spcBef>
                <a:spcPts val="600"/>
              </a:spcBef>
            </a:pPr>
            <a:r>
              <a:rPr lang="he-IL" sz="2000" dirty="0"/>
              <a:t>מתכננים לבדוק גידול זיתים תחת רשתות (אבל: זיתים לשמן לא יכולים להצדיק רשתות מבחינה כלכלית).</a:t>
            </a:r>
          </a:p>
          <a:p>
            <a:pPr>
              <a:spcBef>
                <a:spcPts val="600"/>
              </a:spcBef>
            </a:pPr>
            <a:r>
              <a:rPr lang="he-IL" sz="2000" dirty="0"/>
              <a:t>עוד אין בדיקה של גידול זיתים </a:t>
            </a:r>
            <a:r>
              <a:rPr lang="he-IL" sz="2000" dirty="0" err="1"/>
              <a:t>באגרו-סואלרי</a:t>
            </a:r>
            <a:r>
              <a:rPr lang="he-IL" sz="2000" dirty="0"/>
              <a:t>.</a:t>
            </a:r>
          </a:p>
        </p:txBody>
      </p:sp>
      <p:grpSp>
        <p:nvGrpSpPr>
          <p:cNvPr id="3" name="קבוצה 2">
            <a:extLst>
              <a:ext uri="{FF2B5EF4-FFF2-40B4-BE49-F238E27FC236}">
                <a16:creationId xmlns:a16="http://schemas.microsoft.com/office/drawing/2014/main" id="{DCDDA424-3C51-3642-343A-407754E6BE9B}"/>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1B0CD639-E1A1-AE8E-85BC-09112C15B9F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A2CAB6B7-4525-005C-07CB-E89981B9A070}"/>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6941706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שקד : מה הוא הפרמטר המשפיע אקלימית, על מה הוא משפיע ?</a:t>
            </a:r>
          </a:p>
        </p:txBody>
      </p:sp>
      <p:sp>
        <p:nvSpPr>
          <p:cNvPr id="2" name="תיבת טקסט 1">
            <a:extLst>
              <a:ext uri="{FF2B5EF4-FFF2-40B4-BE49-F238E27FC236}">
                <a16:creationId xmlns:a16="http://schemas.microsoft.com/office/drawing/2014/main" id="{013101A0-DD2A-D8A4-D098-F24A9B46E243}"/>
              </a:ext>
            </a:extLst>
          </p:cNvPr>
          <p:cNvSpPr txBox="1"/>
          <p:nvPr/>
        </p:nvSpPr>
        <p:spPr>
          <a:xfrm>
            <a:off x="412376" y="1183341"/>
            <a:ext cx="11224018" cy="3939540"/>
          </a:xfrm>
          <a:prstGeom prst="rect">
            <a:avLst/>
          </a:prstGeom>
          <a:noFill/>
        </p:spPr>
        <p:txBody>
          <a:bodyPr wrap="square" rtlCol="1">
            <a:spAutoFit/>
          </a:bodyPr>
          <a:lstStyle/>
          <a:p>
            <a:pPr>
              <a:spcBef>
                <a:spcPts val="1200"/>
              </a:spcBef>
            </a:pPr>
            <a:r>
              <a:rPr lang="he-IL" sz="2000" dirty="0"/>
              <a:t>מקובל להגיד שהכי חשוב מנות קור, אבל לאחרונה זה </a:t>
            </a:r>
            <a:r>
              <a:rPr lang="he-IL" sz="2000" dirty="0" err="1"/>
              <a:t>בויכוח</a:t>
            </a:r>
            <a:r>
              <a:rPr lang="he-IL" sz="2000" dirty="0"/>
              <a:t>.</a:t>
            </a:r>
          </a:p>
          <a:p>
            <a:pPr>
              <a:spcBef>
                <a:spcPts val="1200"/>
              </a:spcBef>
            </a:pPr>
            <a:r>
              <a:rPr lang="he-IL" sz="2000" dirty="0"/>
              <a:t>המחסור בקור פגע בפוריות.</a:t>
            </a:r>
          </a:p>
          <a:p>
            <a:pPr>
              <a:spcBef>
                <a:spcPts val="1200"/>
              </a:spcBef>
            </a:pPr>
            <a:r>
              <a:rPr lang="he-IL" sz="2000" dirty="0"/>
              <a:t>ההתעוררות של השקד קשורה לקור ולחום, אבל יש כיום בישראל זנים פחות רגישים לקור, ואיכות היבול טובה.</a:t>
            </a:r>
          </a:p>
          <a:p>
            <a:pPr>
              <a:spcBef>
                <a:spcPts val="1200"/>
              </a:spcBef>
            </a:pPr>
            <a:r>
              <a:rPr lang="he-IL" sz="2000" dirty="0"/>
              <a:t>בעבר הקור היה קשור לפוריות - הזנים לא היו פוריים כשלעצמם, היה צורך בנטיעה של מגוון זנים זה לצד זה כדי להגיע לפוריות. כשיש בעיה של קור – הזנים לא פרחו באותו זמן, והפוריות נפגעה.</a:t>
            </a:r>
          </a:p>
          <a:p>
            <a:pPr>
              <a:spcBef>
                <a:spcPts val="1200"/>
              </a:spcBef>
            </a:pPr>
            <a:r>
              <a:rPr lang="he-IL" sz="2000" dirty="0"/>
              <a:t>הקור צריך להגיע מוקדם בחורף, אם הקור מגיע בעונת הפריחה (פברואר) הוא מיותר ואפילו מזיק. </a:t>
            </a:r>
          </a:p>
          <a:p>
            <a:pPr>
              <a:spcBef>
                <a:spcPts val="1200"/>
              </a:spcBef>
            </a:pPr>
            <a:r>
              <a:rPr lang="he-IL" sz="2000" dirty="0"/>
              <a:t>בסוף החורף רוצים ימים חמים ויבשים.</a:t>
            </a:r>
          </a:p>
          <a:p>
            <a:pPr>
              <a:spcBef>
                <a:spcPts val="1200"/>
              </a:spcBef>
            </a:pPr>
            <a:r>
              <a:rPr lang="he-IL" sz="2000" dirty="0"/>
              <a:t>גשמים אביביים – מביאים למחלות פרי ועלים, צורך בהגנת הצומח. כמו כן פוגעים בהאבקת דבורים.</a:t>
            </a:r>
          </a:p>
          <a:p>
            <a:pPr>
              <a:spcBef>
                <a:spcPts val="1200"/>
              </a:spcBef>
            </a:pPr>
            <a:r>
              <a:rPr lang="he-IL" sz="2000" dirty="0"/>
              <a:t>העיתוי של אירועים אקלימיים משפיע (לאו דווקא העוצמה).</a:t>
            </a:r>
          </a:p>
        </p:txBody>
      </p:sp>
      <p:grpSp>
        <p:nvGrpSpPr>
          <p:cNvPr id="3" name="קבוצה 2">
            <a:extLst>
              <a:ext uri="{FF2B5EF4-FFF2-40B4-BE49-F238E27FC236}">
                <a16:creationId xmlns:a16="http://schemas.microsoft.com/office/drawing/2014/main" id="{6C4F1F8F-EF10-362D-D1F1-F9A1EA437E9B}"/>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BB7D2F09-A52A-A6FE-FA48-C0E45880EEA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26B4DAFA-8F85-07F4-102C-7EDB09A39E08}"/>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938006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שקד : מה צפוי לקרות ליבול ? האם הגידול יהיה כדאי כלכלית ?</a:t>
            </a:r>
          </a:p>
        </p:txBody>
      </p:sp>
      <p:pic>
        <p:nvPicPr>
          <p:cNvPr id="3" name="תמונה 2">
            <a:extLst>
              <a:ext uri="{FF2B5EF4-FFF2-40B4-BE49-F238E27FC236}">
                <a16:creationId xmlns:a16="http://schemas.microsoft.com/office/drawing/2014/main" id="{26620BD3-CA1D-ECDA-0888-428F09B59073}"/>
              </a:ext>
            </a:extLst>
          </p:cNvPr>
          <p:cNvPicPr>
            <a:picLocks noChangeAspect="1"/>
          </p:cNvPicPr>
          <p:nvPr/>
        </p:nvPicPr>
        <p:blipFill>
          <a:blip r:embed="rId3"/>
          <a:stretch>
            <a:fillRect/>
          </a:stretch>
        </p:blipFill>
        <p:spPr>
          <a:xfrm>
            <a:off x="6265448" y="966019"/>
            <a:ext cx="5848651" cy="4191215"/>
          </a:xfrm>
          <a:prstGeom prst="rect">
            <a:avLst/>
          </a:prstGeom>
        </p:spPr>
      </p:pic>
      <p:pic>
        <p:nvPicPr>
          <p:cNvPr id="4" name="תמונה 3">
            <a:extLst>
              <a:ext uri="{FF2B5EF4-FFF2-40B4-BE49-F238E27FC236}">
                <a16:creationId xmlns:a16="http://schemas.microsoft.com/office/drawing/2014/main" id="{96048709-4B22-2704-C100-ABF58028F053}"/>
              </a:ext>
            </a:extLst>
          </p:cNvPr>
          <p:cNvPicPr/>
          <p:nvPr/>
        </p:nvPicPr>
        <p:blipFill>
          <a:blip r:embed="rId4">
            <a:extLst>
              <a:ext uri="{28A0092B-C50C-407E-A947-70E740481C1C}">
                <a14:useLocalDpi xmlns:a14="http://schemas.microsoft.com/office/drawing/2010/main"/>
              </a:ext>
            </a:extLst>
          </a:blip>
          <a:stretch>
            <a:fillRect/>
          </a:stretch>
        </p:blipFill>
        <p:spPr>
          <a:xfrm>
            <a:off x="10840652" y="5841412"/>
            <a:ext cx="1131331" cy="509040"/>
          </a:xfrm>
          <a:prstGeom prst="rect">
            <a:avLst/>
          </a:prstGeom>
          <a:solidFill>
            <a:schemeClr val="bg1"/>
          </a:solidFill>
        </p:spPr>
      </p:pic>
      <p:sp>
        <p:nvSpPr>
          <p:cNvPr id="5" name="תיבת טקסט 4">
            <a:extLst>
              <a:ext uri="{FF2B5EF4-FFF2-40B4-BE49-F238E27FC236}">
                <a16:creationId xmlns:a16="http://schemas.microsoft.com/office/drawing/2014/main" id="{AC50189A-187A-40A1-88EB-5D30FC5D02FA}"/>
              </a:ext>
            </a:extLst>
          </p:cNvPr>
          <p:cNvSpPr txBox="1"/>
          <p:nvPr/>
        </p:nvSpPr>
        <p:spPr>
          <a:xfrm>
            <a:off x="6026727" y="5398890"/>
            <a:ext cx="6024282" cy="523220"/>
          </a:xfrm>
          <a:prstGeom prst="rect">
            <a:avLst/>
          </a:prstGeom>
          <a:noFill/>
        </p:spPr>
        <p:txBody>
          <a:bodyPr wrap="square" rtlCol="1">
            <a:spAutoFit/>
          </a:bodyPr>
          <a:lstStyle/>
          <a:p>
            <a:r>
              <a:rPr lang="he-IL" sz="1400" dirty="0"/>
              <a:t>מקור: תוצאות ביניים מתוך עבודה בהכנה על ידי חברת </a:t>
            </a:r>
            <a:r>
              <a:rPr lang="en-US" sz="1400" dirty="0" err="1"/>
              <a:t>EnviroManager</a:t>
            </a:r>
            <a:r>
              <a:rPr lang="he-IL" sz="1400" dirty="0"/>
              <a:t> עבור משרד החקלאות יוני 2023</a:t>
            </a:r>
            <a:endParaRPr lang="en-US" sz="1400" dirty="0"/>
          </a:p>
        </p:txBody>
      </p:sp>
      <p:sp>
        <p:nvSpPr>
          <p:cNvPr id="2" name="תיבת טקסט 1">
            <a:extLst>
              <a:ext uri="{FF2B5EF4-FFF2-40B4-BE49-F238E27FC236}">
                <a16:creationId xmlns:a16="http://schemas.microsoft.com/office/drawing/2014/main" id="{51EB5F73-C815-6376-1BD7-E0A74D291FCE}"/>
              </a:ext>
            </a:extLst>
          </p:cNvPr>
          <p:cNvSpPr txBox="1"/>
          <p:nvPr/>
        </p:nvSpPr>
        <p:spPr>
          <a:xfrm>
            <a:off x="989106" y="1712260"/>
            <a:ext cx="5037621" cy="1015663"/>
          </a:xfrm>
          <a:prstGeom prst="rect">
            <a:avLst/>
          </a:prstGeom>
          <a:solidFill>
            <a:srgbClr val="92D050"/>
          </a:solidFill>
        </p:spPr>
        <p:txBody>
          <a:bodyPr wrap="square" rtlCol="1">
            <a:spAutoFit/>
          </a:bodyPr>
          <a:lstStyle/>
          <a:p>
            <a:pPr>
              <a:spcBef>
                <a:spcPts val="1200"/>
              </a:spcBef>
            </a:pPr>
            <a:r>
              <a:rPr lang="he-IL" sz="2000" dirty="0"/>
              <a:t>בשל פיתוח זנים עם פוריות עצמית, הירידה ביבול צפויה להיות קטנה בהרבה (אם בכלל), וללא שינוי כלכלי משמעותי.</a:t>
            </a:r>
          </a:p>
        </p:txBody>
      </p:sp>
      <p:grpSp>
        <p:nvGrpSpPr>
          <p:cNvPr id="7" name="קבוצה 6">
            <a:extLst>
              <a:ext uri="{FF2B5EF4-FFF2-40B4-BE49-F238E27FC236}">
                <a16:creationId xmlns:a16="http://schemas.microsoft.com/office/drawing/2014/main" id="{D30F03A6-3D0C-952D-491F-5F219B286548}"/>
              </a:ext>
            </a:extLst>
          </p:cNvPr>
          <p:cNvGrpSpPr/>
          <p:nvPr/>
        </p:nvGrpSpPr>
        <p:grpSpPr>
          <a:xfrm>
            <a:off x="121819" y="6180891"/>
            <a:ext cx="2938039" cy="677109"/>
            <a:chOff x="6522619" y="6150015"/>
            <a:chExt cx="2938039" cy="677109"/>
          </a:xfrm>
        </p:grpSpPr>
        <p:pic>
          <p:nvPicPr>
            <p:cNvPr id="9" name="תמונה 8">
              <a:extLst>
                <a:ext uri="{FF2B5EF4-FFF2-40B4-BE49-F238E27FC236}">
                  <a16:creationId xmlns:a16="http://schemas.microsoft.com/office/drawing/2014/main" id="{74A74191-8C52-55E8-DA7F-A5C2D5EB6ED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10" name="תיבת טקסט 9">
              <a:extLst>
                <a:ext uri="{FF2B5EF4-FFF2-40B4-BE49-F238E27FC236}">
                  <a16:creationId xmlns:a16="http://schemas.microsoft.com/office/drawing/2014/main" id="{29022317-9F4E-DEAC-99FA-1AC540C03444}"/>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5039854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שקד : מי הן המתחרות ? מה צפוי לקרות בהן אקלימית ?</a:t>
            </a:r>
          </a:p>
        </p:txBody>
      </p:sp>
      <p:pic>
        <p:nvPicPr>
          <p:cNvPr id="3" name="תמונה 2">
            <a:extLst>
              <a:ext uri="{FF2B5EF4-FFF2-40B4-BE49-F238E27FC236}">
                <a16:creationId xmlns:a16="http://schemas.microsoft.com/office/drawing/2014/main" id="{9A643335-5EFC-E9C4-04F2-8AFBD9C9B573}"/>
              </a:ext>
            </a:extLst>
          </p:cNvPr>
          <p:cNvPicPr>
            <a:picLocks noChangeAspect="1"/>
          </p:cNvPicPr>
          <p:nvPr/>
        </p:nvPicPr>
        <p:blipFill>
          <a:blip r:embed="rId3"/>
          <a:stretch>
            <a:fillRect/>
          </a:stretch>
        </p:blipFill>
        <p:spPr>
          <a:xfrm>
            <a:off x="1" y="916480"/>
            <a:ext cx="7580710" cy="4862527"/>
          </a:xfrm>
          <a:prstGeom prst="rect">
            <a:avLst/>
          </a:prstGeom>
        </p:spPr>
      </p:pic>
      <p:sp>
        <p:nvSpPr>
          <p:cNvPr id="4" name="תיבת טקסט 3">
            <a:extLst>
              <a:ext uri="{FF2B5EF4-FFF2-40B4-BE49-F238E27FC236}">
                <a16:creationId xmlns:a16="http://schemas.microsoft.com/office/drawing/2014/main" id="{21EB3E33-61FB-65F9-CCD2-4A9CC14D1D9A}"/>
              </a:ext>
            </a:extLst>
          </p:cNvPr>
          <p:cNvSpPr txBox="1"/>
          <p:nvPr/>
        </p:nvSpPr>
        <p:spPr>
          <a:xfrm>
            <a:off x="7443216" y="1731255"/>
            <a:ext cx="4593274" cy="3877985"/>
          </a:xfrm>
          <a:prstGeom prst="rect">
            <a:avLst/>
          </a:prstGeom>
          <a:noFill/>
        </p:spPr>
        <p:txBody>
          <a:bodyPr wrap="square" rtlCol="1">
            <a:spAutoFit/>
          </a:bodyPr>
          <a:lstStyle/>
          <a:p>
            <a:pPr>
              <a:spcBef>
                <a:spcPts val="1200"/>
              </a:spcBef>
            </a:pPr>
            <a:r>
              <a:rPr lang="he-IL" sz="2400" dirty="0"/>
              <a:t>ליצואניות השקדים הגדולות בעולם חוסן אקלימי גבוה משל ישראל</a:t>
            </a:r>
          </a:p>
          <a:p>
            <a:pPr>
              <a:spcBef>
                <a:spcPts val="1200"/>
              </a:spcBef>
            </a:pPr>
            <a:r>
              <a:rPr lang="he-IL" sz="2400" dirty="0"/>
              <a:t>כולן מפותחות ויציבות כלכלית </a:t>
            </a:r>
            <a:r>
              <a:rPr lang="he-IL" sz="1400" dirty="0"/>
              <a:t>(מדד </a:t>
            </a:r>
            <a:r>
              <a:rPr lang="en-US" sz="1400" dirty="0"/>
              <a:t>HDI</a:t>
            </a:r>
            <a:r>
              <a:rPr lang="he-IL" sz="1400" dirty="0"/>
              <a:t>).</a:t>
            </a:r>
            <a:endParaRPr lang="he-IL" sz="2400" dirty="0"/>
          </a:p>
          <a:p>
            <a:pPr>
              <a:spcBef>
                <a:spcPts val="1200"/>
              </a:spcBef>
            </a:pPr>
            <a:r>
              <a:rPr lang="he-IL" sz="2400" dirty="0"/>
              <a:t>אבל : יש רק 3 יצואניות משמעותיות של שקדים.</a:t>
            </a:r>
          </a:p>
          <a:p>
            <a:pPr>
              <a:spcBef>
                <a:spcPts val="1200"/>
              </a:spcBef>
            </a:pPr>
            <a:r>
              <a:rPr lang="he-IL" sz="2400" dirty="0"/>
              <a:t>כמו כן בחלקן המצב בפועל לא טוב: למשל בקליפורניה יש קושי בתחום ההשקיה של מטעים, והיו עקירות נרחבות בשנים האחרונות</a:t>
            </a:r>
          </a:p>
        </p:txBody>
      </p:sp>
      <p:sp>
        <p:nvSpPr>
          <p:cNvPr id="2" name="תיבת טקסט 1">
            <a:extLst>
              <a:ext uri="{FF2B5EF4-FFF2-40B4-BE49-F238E27FC236}">
                <a16:creationId xmlns:a16="http://schemas.microsoft.com/office/drawing/2014/main" id="{8848BFBC-B6F2-91A9-52E1-E2D6C4E12E05}"/>
              </a:ext>
            </a:extLst>
          </p:cNvPr>
          <p:cNvSpPr txBox="1"/>
          <p:nvPr/>
        </p:nvSpPr>
        <p:spPr>
          <a:xfrm>
            <a:off x="0" y="5625118"/>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grpSp>
        <p:nvGrpSpPr>
          <p:cNvPr id="5" name="קבוצה 4">
            <a:extLst>
              <a:ext uri="{FF2B5EF4-FFF2-40B4-BE49-F238E27FC236}">
                <a16:creationId xmlns:a16="http://schemas.microsoft.com/office/drawing/2014/main" id="{91CB7D3B-1BF0-CB56-3946-4F228933E938}"/>
              </a:ext>
            </a:extLst>
          </p:cNvPr>
          <p:cNvGrpSpPr/>
          <p:nvPr/>
        </p:nvGrpSpPr>
        <p:grpSpPr>
          <a:xfrm>
            <a:off x="121819" y="6180891"/>
            <a:ext cx="2938039" cy="677109"/>
            <a:chOff x="6522619" y="6150015"/>
            <a:chExt cx="2938039" cy="677109"/>
          </a:xfrm>
        </p:grpSpPr>
        <p:pic>
          <p:nvPicPr>
            <p:cNvPr id="6" name="תמונה 5">
              <a:extLst>
                <a:ext uri="{FF2B5EF4-FFF2-40B4-BE49-F238E27FC236}">
                  <a16:creationId xmlns:a16="http://schemas.microsoft.com/office/drawing/2014/main" id="{9327D787-A94A-2C74-9C8B-5AC68B49907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7" name="תיבת טקסט 6">
              <a:extLst>
                <a:ext uri="{FF2B5EF4-FFF2-40B4-BE49-F238E27FC236}">
                  <a16:creationId xmlns:a16="http://schemas.microsoft.com/office/drawing/2014/main" id="{17F93487-0012-304D-1877-817922306F6C}"/>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8931921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שקד : מה הם כלי ההתמודדות ? האם הם מוכחים ומסחריים ?</a:t>
            </a:r>
          </a:p>
        </p:txBody>
      </p:sp>
      <p:sp>
        <p:nvSpPr>
          <p:cNvPr id="2" name="תיבת טקסט 1">
            <a:extLst>
              <a:ext uri="{FF2B5EF4-FFF2-40B4-BE49-F238E27FC236}">
                <a16:creationId xmlns:a16="http://schemas.microsoft.com/office/drawing/2014/main" id="{0BB737B5-81A4-957C-3DBB-BAD78FAD02B0}"/>
              </a:ext>
            </a:extLst>
          </p:cNvPr>
          <p:cNvSpPr txBox="1"/>
          <p:nvPr/>
        </p:nvSpPr>
        <p:spPr>
          <a:xfrm>
            <a:off x="412376" y="1183341"/>
            <a:ext cx="11224018" cy="4555093"/>
          </a:xfrm>
          <a:prstGeom prst="rect">
            <a:avLst/>
          </a:prstGeom>
          <a:noFill/>
        </p:spPr>
        <p:txBody>
          <a:bodyPr wrap="square" rtlCol="1">
            <a:spAutoFit/>
          </a:bodyPr>
          <a:lstStyle/>
          <a:p>
            <a:pPr>
              <a:spcBef>
                <a:spcPts val="1200"/>
              </a:spcBef>
            </a:pPr>
            <a:r>
              <a:rPr lang="he-IL" sz="2000" b="1" dirty="0">
                <a:solidFill>
                  <a:schemeClr val="accent6">
                    <a:lumMod val="50000"/>
                  </a:schemeClr>
                </a:solidFill>
              </a:rPr>
              <a:t>יש פתרון.</a:t>
            </a:r>
          </a:p>
          <a:p>
            <a:pPr>
              <a:spcBef>
                <a:spcPts val="1200"/>
              </a:spcBef>
            </a:pPr>
            <a:r>
              <a:rPr lang="he-IL" sz="2000" dirty="0"/>
              <a:t>פיתוח זנים עמידים :</a:t>
            </a:r>
          </a:p>
          <a:p>
            <a:pPr>
              <a:spcBef>
                <a:spcPts val="1200"/>
              </a:spcBef>
            </a:pPr>
            <a:r>
              <a:rPr lang="he-IL" sz="2000" dirty="0"/>
              <a:t>זן מסחרי "מתן", וזן נוסף, לקראת התמסחרות "בנימין" – פוריות עצמית, הפוריות פחות תלויה באקלים.</a:t>
            </a:r>
          </a:p>
          <a:p>
            <a:pPr>
              <a:spcBef>
                <a:spcPts val="1200"/>
              </a:spcBef>
            </a:pPr>
            <a:r>
              <a:rPr lang="he-IL" sz="2000" dirty="0"/>
              <a:t>פחות תלות בהפריה סימולטנית של זנים שונים, ופחות תלות בדבורים.</a:t>
            </a:r>
          </a:p>
          <a:p>
            <a:pPr>
              <a:spcBef>
                <a:spcPts val="1200"/>
              </a:spcBef>
            </a:pPr>
            <a:r>
              <a:rPr lang="he-IL" sz="2000" dirty="0"/>
              <a:t>הזנים הללו מאחרים בפריחה, יותר מתאימים לאקלים הנוכחי שבו החורף נמשך למרץ-אפריל.</a:t>
            </a:r>
          </a:p>
          <a:p>
            <a:pPr>
              <a:spcBef>
                <a:spcPts val="1200"/>
              </a:spcBef>
            </a:pPr>
            <a:r>
              <a:rPr lang="he-IL" sz="2000" dirty="0"/>
              <a:t>יש ניסיון מסחרי עם הזן "מתן" מאז 2015.</a:t>
            </a:r>
          </a:p>
          <a:p>
            <a:pPr>
              <a:spcBef>
                <a:spcPts val="1200"/>
              </a:spcBef>
            </a:pPr>
            <a:r>
              <a:rPr lang="he-IL" sz="2000" dirty="0"/>
              <a:t>כל הנטיעות החדשות בישראל הן מזנים עם פוריות עצמית.</a:t>
            </a:r>
          </a:p>
          <a:p>
            <a:pPr>
              <a:spcBef>
                <a:spcPts val="1200"/>
              </a:spcBef>
            </a:pPr>
            <a:r>
              <a:rPr lang="he-IL" sz="2000" dirty="0"/>
              <a:t>אצל המתחרות :</a:t>
            </a:r>
          </a:p>
          <a:p>
            <a:pPr marL="342900" indent="-342900">
              <a:spcBef>
                <a:spcPts val="1200"/>
              </a:spcBef>
              <a:buFontTx/>
              <a:buChar char="-"/>
            </a:pPr>
            <a:r>
              <a:rPr lang="he-IL" sz="2000" dirty="0"/>
              <a:t>בספרד ישנם זנים עם הפריה עצמית, סובלים מקרות באביב לאחר הפריחה, בישראל לא קיים.</a:t>
            </a:r>
          </a:p>
          <a:p>
            <a:pPr marL="342900" indent="-342900">
              <a:spcBef>
                <a:spcPts val="1200"/>
              </a:spcBef>
              <a:buFontTx/>
              <a:buChar char="-"/>
            </a:pPr>
            <a:r>
              <a:rPr lang="he-IL" sz="2000" dirty="0"/>
              <a:t>בארה"ב עדיין פחות מכירים את הזנים על הפריה עצמית.</a:t>
            </a:r>
          </a:p>
        </p:txBody>
      </p:sp>
      <p:grpSp>
        <p:nvGrpSpPr>
          <p:cNvPr id="3" name="קבוצה 2">
            <a:extLst>
              <a:ext uri="{FF2B5EF4-FFF2-40B4-BE49-F238E27FC236}">
                <a16:creationId xmlns:a16="http://schemas.microsoft.com/office/drawing/2014/main" id="{B51628AF-38EF-C183-92A2-5373692F3BFD}"/>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F1BC72CC-D7A8-6B3C-6646-8D76F5BF5ED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4992FCCA-808A-A028-D383-B2FC063C7D3F}"/>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0097877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אבוקדו : מה הוא הפרמטר המשפיע אקלימית, על מה הוא משפיע ?</a:t>
            </a:r>
          </a:p>
        </p:txBody>
      </p:sp>
      <p:pic>
        <p:nvPicPr>
          <p:cNvPr id="3" name="תמונה 2">
            <a:extLst>
              <a:ext uri="{FF2B5EF4-FFF2-40B4-BE49-F238E27FC236}">
                <a16:creationId xmlns:a16="http://schemas.microsoft.com/office/drawing/2014/main" id="{338DDC94-D7F1-C5B6-27CC-A97343B2FC86}"/>
              </a:ext>
            </a:extLst>
          </p:cNvPr>
          <p:cNvPicPr>
            <a:picLocks noChangeAspect="1"/>
          </p:cNvPicPr>
          <p:nvPr/>
        </p:nvPicPr>
        <p:blipFill>
          <a:blip r:embed="rId3"/>
          <a:stretch>
            <a:fillRect/>
          </a:stretch>
        </p:blipFill>
        <p:spPr>
          <a:xfrm>
            <a:off x="32327" y="1250665"/>
            <a:ext cx="5397777" cy="3854648"/>
          </a:xfrm>
          <a:prstGeom prst="rect">
            <a:avLst/>
          </a:prstGeom>
        </p:spPr>
      </p:pic>
      <p:pic>
        <p:nvPicPr>
          <p:cNvPr id="4" name="תמונה 3">
            <a:extLst>
              <a:ext uri="{FF2B5EF4-FFF2-40B4-BE49-F238E27FC236}">
                <a16:creationId xmlns:a16="http://schemas.microsoft.com/office/drawing/2014/main" id="{26A39C16-4860-7BF7-0104-1EFD8CF8B378}"/>
              </a:ext>
            </a:extLst>
          </p:cNvPr>
          <p:cNvPicPr/>
          <p:nvPr/>
        </p:nvPicPr>
        <p:blipFill>
          <a:blip r:embed="rId4">
            <a:extLst>
              <a:ext uri="{28A0092B-C50C-407E-A947-70E740481C1C}">
                <a14:useLocalDpi xmlns:a14="http://schemas.microsoft.com/office/drawing/2010/main"/>
              </a:ext>
            </a:extLst>
          </a:blip>
          <a:stretch>
            <a:fillRect/>
          </a:stretch>
        </p:blipFill>
        <p:spPr>
          <a:xfrm>
            <a:off x="173943" y="5607335"/>
            <a:ext cx="1131331" cy="509040"/>
          </a:xfrm>
          <a:prstGeom prst="rect">
            <a:avLst/>
          </a:prstGeom>
          <a:solidFill>
            <a:schemeClr val="bg1"/>
          </a:solidFill>
        </p:spPr>
      </p:pic>
      <p:sp>
        <p:nvSpPr>
          <p:cNvPr id="5" name="תיבת טקסט 4">
            <a:extLst>
              <a:ext uri="{FF2B5EF4-FFF2-40B4-BE49-F238E27FC236}">
                <a16:creationId xmlns:a16="http://schemas.microsoft.com/office/drawing/2014/main" id="{F5D08579-703B-D973-F11F-2B31BBB35013}"/>
              </a:ext>
            </a:extLst>
          </p:cNvPr>
          <p:cNvSpPr txBox="1"/>
          <p:nvPr/>
        </p:nvSpPr>
        <p:spPr>
          <a:xfrm>
            <a:off x="173943" y="5147880"/>
            <a:ext cx="5238729" cy="523220"/>
          </a:xfrm>
          <a:prstGeom prst="rect">
            <a:avLst/>
          </a:prstGeom>
          <a:noFill/>
        </p:spPr>
        <p:txBody>
          <a:bodyPr wrap="square" rtlCol="1">
            <a:spAutoFit/>
          </a:bodyPr>
          <a:lstStyle/>
          <a:p>
            <a:r>
              <a:rPr lang="he-IL" sz="1400" dirty="0"/>
              <a:t>מקור: תוצאות ביניים מתוך עבודה בהכנה על ידי חברת </a:t>
            </a:r>
            <a:r>
              <a:rPr lang="en-US" sz="1400" dirty="0" err="1"/>
              <a:t>EnviroManager</a:t>
            </a:r>
            <a:r>
              <a:rPr lang="he-IL" sz="1400" dirty="0"/>
              <a:t> עבור משרד החקלאות יוני 2023</a:t>
            </a:r>
            <a:endParaRPr lang="en-US" sz="1400" dirty="0"/>
          </a:p>
        </p:txBody>
      </p:sp>
      <p:sp>
        <p:nvSpPr>
          <p:cNvPr id="2" name="תיבת טקסט 1">
            <a:extLst>
              <a:ext uri="{FF2B5EF4-FFF2-40B4-BE49-F238E27FC236}">
                <a16:creationId xmlns:a16="http://schemas.microsoft.com/office/drawing/2014/main" id="{D168E40B-120F-528F-B259-F5B7BC7B6020}"/>
              </a:ext>
            </a:extLst>
          </p:cNvPr>
          <p:cNvSpPr txBox="1"/>
          <p:nvPr/>
        </p:nvSpPr>
        <p:spPr>
          <a:xfrm>
            <a:off x="5692588" y="1250665"/>
            <a:ext cx="6074539" cy="5016758"/>
          </a:xfrm>
          <a:prstGeom prst="rect">
            <a:avLst/>
          </a:prstGeom>
          <a:noFill/>
        </p:spPr>
        <p:txBody>
          <a:bodyPr wrap="square" rtlCol="1">
            <a:spAutoFit/>
          </a:bodyPr>
          <a:lstStyle/>
          <a:p>
            <a:r>
              <a:rPr lang="he-IL" sz="2000" dirty="0"/>
              <a:t>אבוקדו סובל מאירועי קיצון אקלימיים: חום קיצוני וקור קיצוני.</a:t>
            </a:r>
          </a:p>
          <a:p>
            <a:r>
              <a:rPr lang="he-IL" sz="2000" u="sng" dirty="0"/>
              <a:t>1. "עקת צינה" </a:t>
            </a:r>
            <a:r>
              <a:rPr lang="he-IL" sz="2000" dirty="0"/>
              <a:t>– טמפרטורות מעל אפס, מאוד נפוצות בארץ, בכל האזורים ובכל שנה.</a:t>
            </a:r>
          </a:p>
          <a:p>
            <a:r>
              <a:rPr lang="he-IL" sz="2000" dirty="0"/>
              <a:t>ישנה פגיעה בממברנות והרקמות, אולי גם בפריחה. יכולה להיות פריחה טובה, אבל של פרחים פגומים שלא ייתנו פירות.</a:t>
            </a:r>
          </a:p>
          <a:p>
            <a:r>
              <a:rPr lang="he-IL" sz="2000" u="sng" dirty="0"/>
              <a:t>2. "עקת קרה" </a:t>
            </a:r>
            <a:r>
              <a:rPr lang="he-IL" sz="2000" dirty="0"/>
              <a:t>– טמפרטורות מתחת לאפס, אם נמשכות יותר ממספר שעות, העץ "נשרף". מצב נדיר יחסית.</a:t>
            </a:r>
          </a:p>
          <a:p>
            <a:r>
              <a:rPr lang="he-IL" sz="2000" dirty="0"/>
              <a:t>עקת קרה פחות קשה – הפרחים נפגעים, לא יתפתחו פירות. יתכן שהעץ לא ייתן יבול לשנה אחת, אבל יתאושש בשנה שלאחריה. </a:t>
            </a:r>
          </a:p>
          <a:p>
            <a:r>
              <a:rPr lang="he-IL" sz="2000" dirty="0"/>
              <a:t>אם יש קרה כאשר יש פירות על העץ- צריך לקטוף קטיף חירום כדי להקטין נזקים.</a:t>
            </a:r>
          </a:p>
          <a:p>
            <a:r>
              <a:rPr lang="he-IL" sz="2000" u="sng" dirty="0"/>
              <a:t>3. חום יתר : </a:t>
            </a:r>
            <a:r>
              <a:rPr lang="he-IL" sz="2000" dirty="0"/>
              <a:t>בעונות המעבר, מביא לצריבה של העץ ופוגע בחנטה (דומה קצת לעקת קור).</a:t>
            </a:r>
          </a:p>
          <a:p>
            <a:r>
              <a:rPr lang="he-IL" sz="2000" dirty="0"/>
              <a:t>העמקים הפנימיים פחות מתאימים לאבוקדו, האקלים יותר קיצוני מאשר באזור החוף.</a:t>
            </a:r>
          </a:p>
        </p:txBody>
      </p:sp>
      <p:grpSp>
        <p:nvGrpSpPr>
          <p:cNvPr id="6" name="קבוצה 5">
            <a:extLst>
              <a:ext uri="{FF2B5EF4-FFF2-40B4-BE49-F238E27FC236}">
                <a16:creationId xmlns:a16="http://schemas.microsoft.com/office/drawing/2014/main" id="{60CF0B22-2A45-103D-07AB-7875A0820299}"/>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C6C37CB1-3A07-5A0A-4FAB-12362C435C48}"/>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37EEF361-9EFB-FF06-11FF-FEC69694A5B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41660576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אבוקדו : מה הוא הפרמטר המשפיע אקלימית, על מה הוא משפיע ?</a:t>
            </a:r>
          </a:p>
        </p:txBody>
      </p:sp>
      <p:sp>
        <p:nvSpPr>
          <p:cNvPr id="2" name="תיבת טקסט 1">
            <a:extLst>
              <a:ext uri="{FF2B5EF4-FFF2-40B4-BE49-F238E27FC236}">
                <a16:creationId xmlns:a16="http://schemas.microsoft.com/office/drawing/2014/main" id="{E06BB626-11D7-55B1-931B-D153B361BF06}"/>
              </a:ext>
            </a:extLst>
          </p:cNvPr>
          <p:cNvSpPr txBox="1"/>
          <p:nvPr/>
        </p:nvSpPr>
        <p:spPr>
          <a:xfrm>
            <a:off x="286327" y="1147482"/>
            <a:ext cx="11480800" cy="400110"/>
          </a:xfrm>
          <a:prstGeom prst="rect">
            <a:avLst/>
          </a:prstGeom>
          <a:noFill/>
        </p:spPr>
        <p:txBody>
          <a:bodyPr wrap="square" rtlCol="1">
            <a:spAutoFit/>
          </a:bodyPr>
          <a:lstStyle/>
          <a:p>
            <a:pPr>
              <a:spcBef>
                <a:spcPts val="600"/>
              </a:spcBef>
            </a:pPr>
            <a:r>
              <a:rPr lang="he-IL" sz="2000" dirty="0"/>
              <a:t>הטבלה הבאה מציגה ריכוז מדדים אקלימיים המשפיעים על אבוקדו</a:t>
            </a:r>
          </a:p>
        </p:txBody>
      </p:sp>
      <p:grpSp>
        <p:nvGrpSpPr>
          <p:cNvPr id="3" name="קבוצה 2">
            <a:extLst>
              <a:ext uri="{FF2B5EF4-FFF2-40B4-BE49-F238E27FC236}">
                <a16:creationId xmlns:a16="http://schemas.microsoft.com/office/drawing/2014/main" id="{B5709F37-1B04-E5EC-F84C-57F9F5C93DD9}"/>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D9964145-37BD-B492-7CEF-686E225D910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1CF9CDB9-5457-F871-9EC0-45EFFF10B914}"/>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graphicFrame>
        <p:nvGraphicFramePr>
          <p:cNvPr id="6" name="טבלה 6">
            <a:extLst>
              <a:ext uri="{FF2B5EF4-FFF2-40B4-BE49-F238E27FC236}">
                <a16:creationId xmlns:a16="http://schemas.microsoft.com/office/drawing/2014/main" id="{C11117BA-4885-43E2-14BC-B7255655227F}"/>
              </a:ext>
            </a:extLst>
          </p:cNvPr>
          <p:cNvGraphicFramePr>
            <a:graphicFrameLocks noGrp="1"/>
          </p:cNvGraphicFramePr>
          <p:nvPr>
            <p:extLst>
              <p:ext uri="{D42A27DB-BD31-4B8C-83A1-F6EECF244321}">
                <p14:modId xmlns:p14="http://schemas.microsoft.com/office/powerpoint/2010/main" val="2289409399"/>
              </p:ext>
            </p:extLst>
          </p:nvPr>
        </p:nvGraphicFramePr>
        <p:xfrm>
          <a:off x="1962727" y="1824590"/>
          <a:ext cx="8128000" cy="3032760"/>
        </p:xfrm>
        <a:graphic>
          <a:graphicData uri="http://schemas.openxmlformats.org/drawingml/2006/table">
            <a:tbl>
              <a:tblPr rtl="1" firstRow="1" bandRow="1">
                <a:tableStyleId>{93296810-A885-4BE3-A3E7-6D5BEEA58F35}</a:tableStyleId>
              </a:tblPr>
              <a:tblGrid>
                <a:gridCol w="2032000">
                  <a:extLst>
                    <a:ext uri="{9D8B030D-6E8A-4147-A177-3AD203B41FA5}">
                      <a16:colId xmlns:a16="http://schemas.microsoft.com/office/drawing/2014/main" val="3569939235"/>
                    </a:ext>
                  </a:extLst>
                </a:gridCol>
                <a:gridCol w="2032000">
                  <a:extLst>
                    <a:ext uri="{9D8B030D-6E8A-4147-A177-3AD203B41FA5}">
                      <a16:colId xmlns:a16="http://schemas.microsoft.com/office/drawing/2014/main" val="1454477072"/>
                    </a:ext>
                  </a:extLst>
                </a:gridCol>
                <a:gridCol w="2032000">
                  <a:extLst>
                    <a:ext uri="{9D8B030D-6E8A-4147-A177-3AD203B41FA5}">
                      <a16:colId xmlns:a16="http://schemas.microsoft.com/office/drawing/2014/main" val="1407635606"/>
                    </a:ext>
                  </a:extLst>
                </a:gridCol>
                <a:gridCol w="2032000">
                  <a:extLst>
                    <a:ext uri="{9D8B030D-6E8A-4147-A177-3AD203B41FA5}">
                      <a16:colId xmlns:a16="http://schemas.microsoft.com/office/drawing/2014/main" val="3963826670"/>
                    </a:ext>
                  </a:extLst>
                </a:gridCol>
              </a:tblGrid>
              <a:tr h="370840">
                <a:tc>
                  <a:txBody>
                    <a:bodyPr/>
                    <a:lstStyle/>
                    <a:p>
                      <a:pPr rtl="1"/>
                      <a:r>
                        <a:rPr lang="he-IL" dirty="0"/>
                        <a:t>סוג</a:t>
                      </a:r>
                    </a:p>
                  </a:txBody>
                  <a:tcPr/>
                </a:tc>
                <a:tc>
                  <a:txBody>
                    <a:bodyPr/>
                    <a:lstStyle/>
                    <a:p>
                      <a:pPr rtl="1"/>
                      <a:r>
                        <a:rPr lang="he-IL" dirty="0"/>
                        <a:t>מדד</a:t>
                      </a:r>
                    </a:p>
                  </a:txBody>
                  <a:tcPr/>
                </a:tc>
                <a:tc>
                  <a:txBody>
                    <a:bodyPr/>
                    <a:lstStyle/>
                    <a:p>
                      <a:pPr rtl="1"/>
                      <a:r>
                        <a:rPr lang="he-IL" dirty="0"/>
                        <a:t>סף</a:t>
                      </a:r>
                    </a:p>
                  </a:txBody>
                  <a:tcPr/>
                </a:tc>
                <a:tc>
                  <a:txBody>
                    <a:bodyPr/>
                    <a:lstStyle/>
                    <a:p>
                      <a:pPr rtl="1"/>
                      <a:r>
                        <a:rPr lang="he-IL" dirty="0"/>
                        <a:t>תקופת עניין</a:t>
                      </a:r>
                    </a:p>
                  </a:txBody>
                  <a:tcPr/>
                </a:tc>
                <a:extLst>
                  <a:ext uri="{0D108BD9-81ED-4DB2-BD59-A6C34878D82A}">
                    <a16:rowId xmlns:a16="http://schemas.microsoft.com/office/drawing/2014/main" val="471125780"/>
                  </a:ext>
                </a:extLst>
              </a:tr>
              <a:tr h="370840">
                <a:tc>
                  <a:txBody>
                    <a:bodyPr/>
                    <a:lstStyle/>
                    <a:p>
                      <a:pPr rtl="1"/>
                      <a:r>
                        <a:rPr lang="he-IL" dirty="0"/>
                        <a:t>טמפרטורה</a:t>
                      </a:r>
                    </a:p>
                  </a:txBody>
                  <a:tcPr/>
                </a:tc>
                <a:tc>
                  <a:txBody>
                    <a:bodyPr/>
                    <a:lstStyle/>
                    <a:p>
                      <a:pPr rtl="1"/>
                      <a:r>
                        <a:rPr lang="he-IL" dirty="0"/>
                        <a:t>ימי טמפ' מקסימום מעל לסף</a:t>
                      </a:r>
                    </a:p>
                  </a:txBody>
                  <a:tcPr/>
                </a:tc>
                <a:tc>
                  <a:txBody>
                    <a:bodyPr/>
                    <a:lstStyle/>
                    <a:p>
                      <a:pPr algn="r" rtl="1" fontAlgn="b"/>
                      <a:r>
                        <a:rPr lang="he-IL" sz="1800" kern="1200" dirty="0">
                          <a:solidFill>
                            <a:schemeClr val="dk1"/>
                          </a:solidFill>
                          <a:latin typeface="+mn-lt"/>
                          <a:ea typeface="+mn-ea"/>
                          <a:cs typeface="+mn-cs"/>
                        </a:rPr>
                        <a:t>34 מ"צ (ללא לחות יחסית גבוהה מ 20%)</a:t>
                      </a:r>
                    </a:p>
                  </a:txBody>
                  <a:tcPr marL="6350" marR="6350" marT="6350" marB="0" anchor="b"/>
                </a:tc>
                <a:tc>
                  <a:txBody>
                    <a:bodyPr/>
                    <a:lstStyle/>
                    <a:p>
                      <a:pPr algn="r" rtl="1" fontAlgn="b"/>
                      <a:r>
                        <a:rPr lang="he-IL" sz="1800" kern="1200" dirty="0">
                          <a:solidFill>
                            <a:schemeClr val="dk1"/>
                          </a:solidFill>
                          <a:latin typeface="+mn-lt"/>
                          <a:ea typeface="+mn-ea"/>
                          <a:cs typeface="+mn-cs"/>
                        </a:rPr>
                        <a:t>חודשי: מרץ-יוני</a:t>
                      </a:r>
                    </a:p>
                  </a:txBody>
                  <a:tcPr marL="6350" marR="6350" marT="6350" marB="0" anchor="b"/>
                </a:tc>
                <a:extLst>
                  <a:ext uri="{0D108BD9-81ED-4DB2-BD59-A6C34878D82A}">
                    <a16:rowId xmlns:a16="http://schemas.microsoft.com/office/drawing/2014/main" val="1063177430"/>
                  </a:ext>
                </a:extLst>
              </a:tr>
              <a:tr h="370840">
                <a:tc>
                  <a:txBody>
                    <a:bodyPr/>
                    <a:lstStyle/>
                    <a:p>
                      <a:pPr rtl="1"/>
                      <a:endParaRPr lang="he-IL" dirty="0"/>
                    </a:p>
                  </a:txBody>
                  <a:tcPr/>
                </a:tc>
                <a:tc rowSpan="2">
                  <a:txBody>
                    <a:bodyPr/>
                    <a:lstStyle/>
                    <a:p>
                      <a:pPr rtl="1"/>
                      <a:r>
                        <a:rPr lang="he-IL" dirty="0"/>
                        <a:t>ימי טמפ' מינימום מתחת לסף</a:t>
                      </a:r>
                    </a:p>
                  </a:txBody>
                  <a:tcPr/>
                </a:tc>
                <a:tc>
                  <a:txBody>
                    <a:bodyPr/>
                    <a:lstStyle/>
                    <a:p>
                      <a:pPr algn="r" rtl="1" fontAlgn="b"/>
                      <a:r>
                        <a:rPr lang="he-IL" sz="1800" kern="1200" dirty="0">
                          <a:solidFill>
                            <a:schemeClr val="dk1"/>
                          </a:solidFill>
                          <a:latin typeface="+mn-lt"/>
                          <a:ea typeface="+mn-ea"/>
                          <a:cs typeface="+mn-cs"/>
                        </a:rPr>
                        <a:t>0 מ"צ</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801912385"/>
                  </a:ext>
                </a:extLst>
              </a:tr>
              <a:tr h="370840">
                <a:tc>
                  <a:txBody>
                    <a:bodyPr/>
                    <a:lstStyle/>
                    <a:p>
                      <a:pPr rtl="1"/>
                      <a:endParaRPr lang="he-IL" dirty="0"/>
                    </a:p>
                  </a:txBody>
                  <a:tcPr/>
                </a:tc>
                <a:tc vMerge="1">
                  <a:txBody>
                    <a:bodyPr/>
                    <a:lstStyle/>
                    <a:p>
                      <a:pPr rtl="1"/>
                      <a:endParaRPr lang="he-IL" dirty="0"/>
                    </a:p>
                  </a:txBody>
                  <a:tcPr/>
                </a:tc>
                <a:tc>
                  <a:txBody>
                    <a:bodyPr/>
                    <a:lstStyle/>
                    <a:p>
                      <a:pPr algn="r" rtl="1" fontAlgn="b"/>
                      <a:r>
                        <a:rPr lang="he-IL" sz="1800" kern="1200" dirty="0">
                          <a:solidFill>
                            <a:schemeClr val="dk1"/>
                          </a:solidFill>
                          <a:latin typeface="+mn-lt"/>
                          <a:ea typeface="+mn-ea"/>
                          <a:cs typeface="+mn-cs"/>
                        </a:rPr>
                        <a:t>3 מ"צ</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2908161812"/>
                  </a:ext>
                </a:extLst>
              </a:tr>
              <a:tr h="370840">
                <a:tc>
                  <a:txBody>
                    <a:bodyPr/>
                    <a:lstStyle/>
                    <a:p>
                      <a:pPr rtl="1"/>
                      <a:endParaRPr lang="he-IL" dirty="0"/>
                    </a:p>
                  </a:txBody>
                  <a:tcPr/>
                </a:tc>
                <a:tc>
                  <a:txBody>
                    <a:bodyPr/>
                    <a:lstStyle/>
                    <a:p>
                      <a:pPr rtl="1"/>
                      <a:r>
                        <a:rPr lang="he-IL" dirty="0"/>
                        <a:t>שעות טמפרטורה מתחת לסף</a:t>
                      </a:r>
                    </a:p>
                  </a:txBody>
                  <a:tcPr/>
                </a:tc>
                <a:tc>
                  <a:txBody>
                    <a:bodyPr/>
                    <a:lstStyle/>
                    <a:p>
                      <a:pPr algn="r" rtl="1" fontAlgn="b"/>
                      <a:r>
                        <a:rPr lang="he-IL" sz="1800" kern="1200" dirty="0">
                          <a:solidFill>
                            <a:schemeClr val="dk1"/>
                          </a:solidFill>
                          <a:latin typeface="+mn-lt"/>
                          <a:ea typeface="+mn-ea"/>
                          <a:cs typeface="+mn-cs"/>
                        </a:rPr>
                        <a:t>0 מ"צ</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3529029466"/>
                  </a:ext>
                </a:extLst>
              </a:tr>
              <a:tr h="370840">
                <a:tc>
                  <a:txBody>
                    <a:bodyPr/>
                    <a:lstStyle/>
                    <a:p>
                      <a:pPr rtl="1"/>
                      <a:endParaRPr lang="he-IL" dirty="0"/>
                    </a:p>
                  </a:txBody>
                  <a:tcPr/>
                </a:tc>
                <a:tc>
                  <a:txBody>
                    <a:bodyPr/>
                    <a:lstStyle/>
                    <a:p>
                      <a:pPr rtl="1"/>
                      <a:r>
                        <a:rPr lang="he-IL" dirty="0"/>
                        <a:t>טמפ' מינימום יומית נמוכה ביותר</a:t>
                      </a:r>
                    </a:p>
                  </a:txBody>
                  <a:tcPr/>
                </a:tc>
                <a:tc>
                  <a:txBody>
                    <a:bodyPr/>
                    <a:lstStyle/>
                    <a:p>
                      <a:pPr algn="r" rtl="1" fontAlgn="b"/>
                      <a:endParaRPr lang="he-IL" sz="1800" kern="1200" dirty="0">
                        <a:solidFill>
                          <a:schemeClr val="dk1"/>
                        </a:solidFill>
                        <a:latin typeface="+mn-lt"/>
                        <a:ea typeface="+mn-ea"/>
                        <a:cs typeface="+mn-cs"/>
                      </a:endParaRP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2834178079"/>
                  </a:ext>
                </a:extLst>
              </a:tr>
            </a:tbl>
          </a:graphicData>
        </a:graphic>
      </p:graphicFrame>
      <p:sp>
        <p:nvSpPr>
          <p:cNvPr id="7" name="תיבת טקסט 6">
            <a:extLst>
              <a:ext uri="{FF2B5EF4-FFF2-40B4-BE49-F238E27FC236}">
                <a16:creationId xmlns:a16="http://schemas.microsoft.com/office/drawing/2014/main" id="{EF9B7CEC-1C0E-ACA9-B8BD-9D4F1674B2AD}"/>
              </a:ext>
            </a:extLst>
          </p:cNvPr>
          <p:cNvSpPr txBox="1"/>
          <p:nvPr/>
        </p:nvSpPr>
        <p:spPr>
          <a:xfrm>
            <a:off x="121819" y="6457890"/>
            <a:ext cx="11480800" cy="307777"/>
          </a:xfrm>
          <a:prstGeom prst="rect">
            <a:avLst/>
          </a:prstGeom>
          <a:noFill/>
        </p:spPr>
        <p:txBody>
          <a:bodyPr wrap="square" rtlCol="1">
            <a:spAutoFit/>
          </a:bodyPr>
          <a:lstStyle/>
          <a:p>
            <a:pPr>
              <a:spcBef>
                <a:spcPts val="600"/>
              </a:spcBef>
            </a:pPr>
            <a:r>
              <a:rPr lang="he-IL" sz="1400" dirty="0"/>
              <a:t>מקור: עבודה של שה"מ, משרד החקלאות</a:t>
            </a:r>
          </a:p>
        </p:txBody>
      </p:sp>
    </p:spTree>
    <p:extLst>
      <p:ext uri="{BB962C8B-B14F-4D97-AF65-F5344CB8AC3E}">
        <p14:creationId xmlns:p14="http://schemas.microsoft.com/office/powerpoint/2010/main" val="38559443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אבוקדו : מה צפוי לקרות ליבול ? האם הגידול יהיה כדאי כלכלית ?</a:t>
            </a:r>
          </a:p>
        </p:txBody>
      </p:sp>
      <p:pic>
        <p:nvPicPr>
          <p:cNvPr id="3" name="תמונה 2">
            <a:extLst>
              <a:ext uri="{FF2B5EF4-FFF2-40B4-BE49-F238E27FC236}">
                <a16:creationId xmlns:a16="http://schemas.microsoft.com/office/drawing/2014/main" id="{42C0043E-FF11-F5C6-EDA4-DC6FC4183A6F}"/>
              </a:ext>
            </a:extLst>
          </p:cNvPr>
          <p:cNvPicPr>
            <a:picLocks noChangeAspect="1"/>
          </p:cNvPicPr>
          <p:nvPr/>
        </p:nvPicPr>
        <p:blipFill>
          <a:blip r:embed="rId3"/>
          <a:stretch>
            <a:fillRect/>
          </a:stretch>
        </p:blipFill>
        <p:spPr>
          <a:xfrm>
            <a:off x="5710868" y="831273"/>
            <a:ext cx="6467856" cy="4935224"/>
          </a:xfrm>
          <a:prstGeom prst="rect">
            <a:avLst/>
          </a:prstGeom>
        </p:spPr>
      </p:pic>
      <p:pic>
        <p:nvPicPr>
          <p:cNvPr id="4" name="תמונה 3">
            <a:extLst>
              <a:ext uri="{FF2B5EF4-FFF2-40B4-BE49-F238E27FC236}">
                <a16:creationId xmlns:a16="http://schemas.microsoft.com/office/drawing/2014/main" id="{6B71FBF7-8E01-8493-3C85-70415A0F77E4}"/>
              </a:ext>
            </a:extLst>
          </p:cNvPr>
          <p:cNvPicPr/>
          <p:nvPr/>
        </p:nvPicPr>
        <p:blipFill>
          <a:blip r:embed="rId4">
            <a:extLst>
              <a:ext uri="{28A0092B-C50C-407E-A947-70E740481C1C}">
                <a14:useLocalDpi xmlns:a14="http://schemas.microsoft.com/office/drawing/2010/main"/>
              </a:ext>
            </a:extLst>
          </a:blip>
          <a:stretch>
            <a:fillRect/>
          </a:stretch>
        </p:blipFill>
        <p:spPr>
          <a:xfrm>
            <a:off x="10840652" y="5841412"/>
            <a:ext cx="1131331" cy="509040"/>
          </a:xfrm>
          <a:prstGeom prst="rect">
            <a:avLst/>
          </a:prstGeom>
          <a:solidFill>
            <a:schemeClr val="bg1"/>
          </a:solidFill>
        </p:spPr>
      </p:pic>
      <p:sp>
        <p:nvSpPr>
          <p:cNvPr id="5" name="תיבת טקסט 4">
            <a:extLst>
              <a:ext uri="{FF2B5EF4-FFF2-40B4-BE49-F238E27FC236}">
                <a16:creationId xmlns:a16="http://schemas.microsoft.com/office/drawing/2014/main" id="{10EE36AC-137A-71EC-BD95-501717B2E8BB}"/>
              </a:ext>
            </a:extLst>
          </p:cNvPr>
          <p:cNvSpPr txBox="1"/>
          <p:nvPr/>
        </p:nvSpPr>
        <p:spPr>
          <a:xfrm>
            <a:off x="6812279" y="5398891"/>
            <a:ext cx="5238729" cy="523220"/>
          </a:xfrm>
          <a:prstGeom prst="rect">
            <a:avLst/>
          </a:prstGeom>
          <a:noFill/>
        </p:spPr>
        <p:txBody>
          <a:bodyPr wrap="square" rtlCol="1">
            <a:spAutoFit/>
          </a:bodyPr>
          <a:lstStyle/>
          <a:p>
            <a:r>
              <a:rPr lang="he-IL" sz="1400" dirty="0"/>
              <a:t>מקור: תוצאות ביניים מתוך עבודה בהכנה על ידי חברת </a:t>
            </a:r>
            <a:r>
              <a:rPr lang="en-US" sz="1400" dirty="0" err="1"/>
              <a:t>EnviroManager</a:t>
            </a:r>
            <a:r>
              <a:rPr lang="he-IL" sz="1400" dirty="0"/>
              <a:t> עבור משרד החקלאות יוני 2023</a:t>
            </a:r>
            <a:endParaRPr lang="en-US" sz="1400" dirty="0"/>
          </a:p>
        </p:txBody>
      </p:sp>
      <p:graphicFrame>
        <p:nvGraphicFramePr>
          <p:cNvPr id="2" name="טבלה 5">
            <a:extLst>
              <a:ext uri="{FF2B5EF4-FFF2-40B4-BE49-F238E27FC236}">
                <a16:creationId xmlns:a16="http://schemas.microsoft.com/office/drawing/2014/main" id="{135ECE95-71C9-A3C2-8120-989A5943E025}"/>
              </a:ext>
            </a:extLst>
          </p:cNvPr>
          <p:cNvGraphicFramePr>
            <a:graphicFrameLocks noGrp="1"/>
          </p:cNvGraphicFramePr>
          <p:nvPr>
            <p:extLst>
              <p:ext uri="{D42A27DB-BD31-4B8C-83A1-F6EECF244321}">
                <p14:modId xmlns:p14="http://schemas.microsoft.com/office/powerpoint/2010/main" val="3841318693"/>
              </p:ext>
            </p:extLst>
          </p:nvPr>
        </p:nvGraphicFramePr>
        <p:xfrm>
          <a:off x="13276" y="1735695"/>
          <a:ext cx="5796000" cy="2011680"/>
        </p:xfrm>
        <a:graphic>
          <a:graphicData uri="http://schemas.openxmlformats.org/drawingml/2006/table">
            <a:tbl>
              <a:tblPr rtl="1" firstRow="1" bandRow="1">
                <a:tableStyleId>{93296810-A885-4BE3-A3E7-6D5BEEA58F35}</a:tableStyleId>
              </a:tblPr>
              <a:tblGrid>
                <a:gridCol w="1152000">
                  <a:extLst>
                    <a:ext uri="{9D8B030D-6E8A-4147-A177-3AD203B41FA5}">
                      <a16:colId xmlns:a16="http://schemas.microsoft.com/office/drawing/2014/main" val="224366716"/>
                    </a:ext>
                  </a:extLst>
                </a:gridCol>
                <a:gridCol w="1080000">
                  <a:extLst>
                    <a:ext uri="{9D8B030D-6E8A-4147-A177-3AD203B41FA5}">
                      <a16:colId xmlns:a16="http://schemas.microsoft.com/office/drawing/2014/main" val="85241583"/>
                    </a:ext>
                  </a:extLst>
                </a:gridCol>
                <a:gridCol w="1152000">
                  <a:extLst>
                    <a:ext uri="{9D8B030D-6E8A-4147-A177-3AD203B41FA5}">
                      <a16:colId xmlns:a16="http://schemas.microsoft.com/office/drawing/2014/main" val="669889299"/>
                    </a:ext>
                  </a:extLst>
                </a:gridCol>
                <a:gridCol w="972000">
                  <a:extLst>
                    <a:ext uri="{9D8B030D-6E8A-4147-A177-3AD203B41FA5}">
                      <a16:colId xmlns:a16="http://schemas.microsoft.com/office/drawing/2014/main" val="680118992"/>
                    </a:ext>
                  </a:extLst>
                </a:gridCol>
                <a:gridCol w="1440000">
                  <a:extLst>
                    <a:ext uri="{9D8B030D-6E8A-4147-A177-3AD203B41FA5}">
                      <a16:colId xmlns:a16="http://schemas.microsoft.com/office/drawing/2014/main" val="4120617270"/>
                    </a:ext>
                  </a:extLst>
                </a:gridCol>
              </a:tblGrid>
              <a:tr h="370840">
                <a:tc>
                  <a:txBody>
                    <a:bodyPr/>
                    <a:lstStyle/>
                    <a:p>
                      <a:pPr rtl="1"/>
                      <a:r>
                        <a:rPr lang="he-IL" sz="1400" b="0" dirty="0"/>
                        <a:t>גידול</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יבול כיום טון / דונם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יתרה כיום ₪ / דונם/ שנה</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יבול צפוי 2050 טון / דונם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dirty="0"/>
                        <a:t>תרומה ב לאחר שינוי אקלים 2050 ₪ / דונם/ שנה</a:t>
                      </a:r>
                    </a:p>
                  </a:txBody>
                  <a:tcPr/>
                </a:tc>
                <a:extLst>
                  <a:ext uri="{0D108BD9-81ED-4DB2-BD59-A6C34878D82A}">
                    <a16:rowId xmlns:a16="http://schemas.microsoft.com/office/drawing/2014/main" val="503073066"/>
                  </a:ext>
                </a:extLst>
              </a:tr>
              <a:tr h="370840">
                <a:tc>
                  <a:txBody>
                    <a:bodyPr/>
                    <a:lstStyle/>
                    <a:p>
                      <a:pPr rtl="1"/>
                      <a:r>
                        <a:rPr lang="he-IL" dirty="0"/>
                        <a:t>אבוקדו האס</a:t>
                      </a:r>
                    </a:p>
                  </a:txBody>
                  <a:tcPr/>
                </a:tc>
                <a:tc>
                  <a:txBody>
                    <a:bodyPr/>
                    <a:lstStyle/>
                    <a:p>
                      <a:pPr rtl="1"/>
                      <a:r>
                        <a:rPr lang="he-IL" dirty="0"/>
                        <a:t>1.5</a:t>
                      </a:r>
                    </a:p>
                  </a:txBody>
                  <a:tcPr/>
                </a:tc>
                <a:tc>
                  <a:txBody>
                    <a:bodyPr/>
                    <a:lstStyle/>
                    <a:p>
                      <a:pPr rtl="1"/>
                      <a:r>
                        <a:rPr lang="he-IL" dirty="0"/>
                        <a:t>4,476*</a:t>
                      </a:r>
                    </a:p>
                  </a:txBody>
                  <a:tcPr/>
                </a:tc>
                <a:tc>
                  <a:txBody>
                    <a:bodyPr/>
                    <a:lstStyle/>
                    <a:p>
                      <a:pPr rtl="1"/>
                      <a:r>
                        <a:rPr lang="he-IL" dirty="0"/>
                        <a:t>1.2</a:t>
                      </a:r>
                    </a:p>
                  </a:txBody>
                  <a:tcPr/>
                </a:tc>
                <a:tc>
                  <a:txBody>
                    <a:bodyPr/>
                    <a:lstStyle/>
                    <a:p>
                      <a:pPr rtl="1"/>
                      <a:r>
                        <a:rPr lang="he-IL" dirty="0"/>
                        <a:t>2,754</a:t>
                      </a:r>
                    </a:p>
                  </a:txBody>
                  <a:tcPr/>
                </a:tc>
                <a:extLst>
                  <a:ext uri="{0D108BD9-81ED-4DB2-BD59-A6C34878D82A}">
                    <a16:rowId xmlns:a16="http://schemas.microsoft.com/office/drawing/2014/main" val="2754915222"/>
                  </a:ext>
                </a:extLst>
              </a:tr>
              <a:tr h="370840">
                <a:tc>
                  <a:txBody>
                    <a:bodyPr/>
                    <a:lstStyle/>
                    <a:p>
                      <a:pPr rtl="1"/>
                      <a:r>
                        <a:rPr lang="he-IL" dirty="0"/>
                        <a:t>אבוקדו אטינגר</a:t>
                      </a:r>
                    </a:p>
                  </a:txBody>
                  <a:tcPr/>
                </a:tc>
                <a:tc>
                  <a:txBody>
                    <a:bodyPr/>
                    <a:lstStyle/>
                    <a:p>
                      <a:pPr rtl="1"/>
                      <a:r>
                        <a:rPr lang="he-IL" dirty="0"/>
                        <a:t>2.25</a:t>
                      </a:r>
                    </a:p>
                  </a:txBody>
                  <a:tcPr/>
                </a:tc>
                <a:tc>
                  <a:txBody>
                    <a:bodyPr/>
                    <a:lstStyle/>
                    <a:p>
                      <a:pPr rtl="1"/>
                      <a:r>
                        <a:rPr lang="he-IL" dirty="0"/>
                        <a:t>2,082**</a:t>
                      </a:r>
                    </a:p>
                  </a:txBody>
                  <a:tcPr/>
                </a:tc>
                <a:tc>
                  <a:txBody>
                    <a:bodyPr/>
                    <a:lstStyle/>
                    <a:p>
                      <a:pPr rtl="1"/>
                      <a:r>
                        <a:rPr lang="he-IL" dirty="0"/>
                        <a:t>1.80</a:t>
                      </a:r>
                    </a:p>
                  </a:txBody>
                  <a:tcPr/>
                </a:tc>
                <a:tc>
                  <a:txBody>
                    <a:bodyPr/>
                    <a:lstStyle/>
                    <a:p>
                      <a:pPr rtl="1"/>
                      <a:r>
                        <a:rPr lang="he-IL" dirty="0"/>
                        <a:t>829</a:t>
                      </a:r>
                    </a:p>
                  </a:txBody>
                  <a:tcPr/>
                </a:tc>
                <a:extLst>
                  <a:ext uri="{0D108BD9-81ED-4DB2-BD59-A6C34878D82A}">
                    <a16:rowId xmlns:a16="http://schemas.microsoft.com/office/drawing/2014/main" val="2088927666"/>
                  </a:ext>
                </a:extLst>
              </a:tr>
            </a:tbl>
          </a:graphicData>
        </a:graphic>
      </p:graphicFrame>
      <p:sp>
        <p:nvSpPr>
          <p:cNvPr id="6" name="תיבת טקסט 5">
            <a:extLst>
              <a:ext uri="{FF2B5EF4-FFF2-40B4-BE49-F238E27FC236}">
                <a16:creationId xmlns:a16="http://schemas.microsoft.com/office/drawing/2014/main" id="{02BAB33D-F204-9A31-FFAB-8F60D260037A}"/>
              </a:ext>
            </a:extLst>
          </p:cNvPr>
          <p:cNvSpPr txBox="1"/>
          <p:nvPr/>
        </p:nvSpPr>
        <p:spPr>
          <a:xfrm>
            <a:off x="-29110" y="4123412"/>
            <a:ext cx="5876411" cy="738664"/>
          </a:xfrm>
          <a:prstGeom prst="rect">
            <a:avLst/>
          </a:prstGeom>
          <a:noFill/>
        </p:spPr>
        <p:txBody>
          <a:bodyPr wrap="square" rtlCol="1">
            <a:spAutoFit/>
          </a:bodyPr>
          <a:lstStyle/>
          <a:p>
            <a:r>
              <a:rPr lang="he-IL" sz="1400" dirty="0"/>
              <a:t>מקור: </a:t>
            </a:r>
          </a:p>
          <a:p>
            <a:r>
              <a:rPr lang="he-IL" sz="1400" dirty="0"/>
              <a:t>*</a:t>
            </a:r>
            <a:r>
              <a:rPr lang="he-IL" sz="1400" dirty="0" err="1"/>
              <a:t>שהמ</a:t>
            </a:r>
            <a:r>
              <a:rPr lang="he-IL" sz="1400" dirty="0"/>
              <a:t>, תחשיב אבוקדו האס, 2020</a:t>
            </a:r>
          </a:p>
          <a:p>
            <a:r>
              <a:rPr lang="he-IL" sz="1400" dirty="0"/>
              <a:t>**</a:t>
            </a:r>
            <a:r>
              <a:rPr lang="he-IL" sz="1400" dirty="0" err="1"/>
              <a:t>שהמ</a:t>
            </a:r>
            <a:r>
              <a:rPr lang="he-IL" sz="1400" dirty="0"/>
              <a:t>, תחשיב אבוקדו אטינגר, 2020</a:t>
            </a:r>
          </a:p>
        </p:txBody>
      </p:sp>
      <p:grpSp>
        <p:nvGrpSpPr>
          <p:cNvPr id="7" name="קבוצה 6">
            <a:extLst>
              <a:ext uri="{FF2B5EF4-FFF2-40B4-BE49-F238E27FC236}">
                <a16:creationId xmlns:a16="http://schemas.microsoft.com/office/drawing/2014/main" id="{3A7B8117-4F58-81AD-A0F0-FC870DABCE7C}"/>
              </a:ext>
            </a:extLst>
          </p:cNvPr>
          <p:cNvGrpSpPr/>
          <p:nvPr/>
        </p:nvGrpSpPr>
        <p:grpSpPr>
          <a:xfrm>
            <a:off x="121819" y="6180891"/>
            <a:ext cx="2938039" cy="677109"/>
            <a:chOff x="6522619" y="6150015"/>
            <a:chExt cx="2938039" cy="677109"/>
          </a:xfrm>
        </p:grpSpPr>
        <p:pic>
          <p:nvPicPr>
            <p:cNvPr id="9" name="תמונה 8">
              <a:extLst>
                <a:ext uri="{FF2B5EF4-FFF2-40B4-BE49-F238E27FC236}">
                  <a16:creationId xmlns:a16="http://schemas.microsoft.com/office/drawing/2014/main" id="{959ECAEF-FA16-4DF9-18B2-9B0AF310F4A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10" name="תיבת טקסט 9">
              <a:extLst>
                <a:ext uri="{FF2B5EF4-FFF2-40B4-BE49-F238E27FC236}">
                  <a16:creationId xmlns:a16="http://schemas.microsoft.com/office/drawing/2014/main" id="{9738E8A4-C947-7E4B-7464-3241F68DD43A}"/>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78205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שיטת העבודה לבחינת השפעות האקלים על מתחרות בעולם</a:t>
            </a:r>
          </a:p>
        </p:txBody>
      </p:sp>
      <p:sp>
        <p:nvSpPr>
          <p:cNvPr id="5" name="תיבת טקסט 4">
            <a:extLst>
              <a:ext uri="{FF2B5EF4-FFF2-40B4-BE49-F238E27FC236}">
                <a16:creationId xmlns:a16="http://schemas.microsoft.com/office/drawing/2014/main" id="{2F52115F-FD2A-40ED-59DF-4AF850000D8C}"/>
              </a:ext>
            </a:extLst>
          </p:cNvPr>
          <p:cNvSpPr txBox="1"/>
          <p:nvPr/>
        </p:nvSpPr>
        <p:spPr>
          <a:xfrm>
            <a:off x="5316071" y="944126"/>
            <a:ext cx="6451056" cy="1815882"/>
          </a:xfrm>
          <a:prstGeom prst="rect">
            <a:avLst/>
          </a:prstGeom>
          <a:noFill/>
        </p:spPr>
        <p:txBody>
          <a:bodyPr wrap="square" rtlCol="1">
            <a:spAutoFit/>
          </a:bodyPr>
          <a:lstStyle/>
          <a:p>
            <a:r>
              <a:rPr lang="he-IL" sz="2800" dirty="0"/>
              <a:t>המתודולוגיה פותחה בנייר מדיניות                 של מכון יסודות</a:t>
            </a:r>
          </a:p>
          <a:p>
            <a:r>
              <a:rPr lang="he-IL" sz="2800" dirty="0"/>
              <a:t>לבחינת השפעת שינוי האקלים על היצואניות העולמיות העיקריות של גידולים חקלאיים</a:t>
            </a:r>
          </a:p>
        </p:txBody>
      </p:sp>
      <p:pic>
        <p:nvPicPr>
          <p:cNvPr id="14" name="תמונה 13">
            <a:extLst>
              <a:ext uri="{FF2B5EF4-FFF2-40B4-BE49-F238E27FC236}">
                <a16:creationId xmlns:a16="http://schemas.microsoft.com/office/drawing/2014/main" id="{2AB21F94-9BCA-7ABD-B4A0-BEC4C690A9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3841" y="831273"/>
            <a:ext cx="4814200" cy="6031613"/>
          </a:xfrm>
          <a:prstGeom prst="rect">
            <a:avLst/>
          </a:prstGeom>
        </p:spPr>
      </p:pic>
      <p:sp>
        <p:nvSpPr>
          <p:cNvPr id="15" name="תיבת טקסט 14">
            <a:extLst>
              <a:ext uri="{FF2B5EF4-FFF2-40B4-BE49-F238E27FC236}">
                <a16:creationId xmlns:a16="http://schemas.microsoft.com/office/drawing/2014/main" id="{1CF0BD58-E40A-4DE8-ADF0-61375DD5BDEE}"/>
              </a:ext>
            </a:extLst>
          </p:cNvPr>
          <p:cNvSpPr txBox="1"/>
          <p:nvPr/>
        </p:nvSpPr>
        <p:spPr>
          <a:xfrm>
            <a:off x="1810868" y="1563718"/>
            <a:ext cx="1792941" cy="369332"/>
          </a:xfrm>
          <a:prstGeom prst="rect">
            <a:avLst/>
          </a:prstGeom>
          <a:solidFill>
            <a:srgbClr val="92D6DF"/>
          </a:solidFill>
        </p:spPr>
        <p:txBody>
          <a:bodyPr wrap="square" rtlCol="1">
            <a:spAutoFit/>
          </a:bodyPr>
          <a:lstStyle/>
          <a:p>
            <a:pPr algn="ctr"/>
            <a:r>
              <a:rPr lang="he-IL" sz="900" dirty="0"/>
              <a:t>זיהוי גידולי המפתח באזור הנבדק (העמקים)</a:t>
            </a:r>
          </a:p>
        </p:txBody>
      </p:sp>
      <p:sp>
        <p:nvSpPr>
          <p:cNvPr id="17" name="תיבת טקסט 16">
            <a:extLst>
              <a:ext uri="{FF2B5EF4-FFF2-40B4-BE49-F238E27FC236}">
                <a16:creationId xmlns:a16="http://schemas.microsoft.com/office/drawing/2014/main" id="{CC9941FD-4185-AAD7-5755-F8CC8DA97EFB}"/>
              </a:ext>
            </a:extLst>
          </p:cNvPr>
          <p:cNvSpPr txBox="1"/>
          <p:nvPr/>
        </p:nvSpPr>
        <p:spPr>
          <a:xfrm>
            <a:off x="1593055" y="4601598"/>
            <a:ext cx="504687" cy="230832"/>
          </a:xfrm>
          <a:prstGeom prst="rect">
            <a:avLst/>
          </a:prstGeom>
          <a:solidFill>
            <a:srgbClr val="92D6DF"/>
          </a:solidFill>
        </p:spPr>
        <p:txBody>
          <a:bodyPr wrap="square" rtlCol="1">
            <a:spAutoFit/>
          </a:bodyPr>
          <a:lstStyle/>
          <a:p>
            <a:r>
              <a:rPr lang="he-IL" sz="900" dirty="0"/>
              <a:t>יצואנית</a:t>
            </a:r>
          </a:p>
        </p:txBody>
      </p:sp>
      <p:pic>
        <p:nvPicPr>
          <p:cNvPr id="19" name="תמונה 18">
            <a:extLst>
              <a:ext uri="{FF2B5EF4-FFF2-40B4-BE49-F238E27FC236}">
                <a16:creationId xmlns:a16="http://schemas.microsoft.com/office/drawing/2014/main" id="{03154516-01D8-0C19-5A9F-778F47592B9E}"/>
              </a:ext>
            </a:extLst>
          </p:cNvPr>
          <p:cNvPicPr>
            <a:picLocks noChangeAspect="1"/>
          </p:cNvPicPr>
          <p:nvPr/>
        </p:nvPicPr>
        <p:blipFill>
          <a:blip r:embed="rId4"/>
          <a:stretch>
            <a:fillRect/>
          </a:stretch>
        </p:blipFill>
        <p:spPr>
          <a:xfrm>
            <a:off x="5180063" y="2788023"/>
            <a:ext cx="2890995" cy="4056443"/>
          </a:xfrm>
          <a:prstGeom prst="rect">
            <a:avLst/>
          </a:prstGeom>
        </p:spPr>
      </p:pic>
      <p:sp>
        <p:nvSpPr>
          <p:cNvPr id="20" name="תיבת טקסט 19">
            <a:extLst>
              <a:ext uri="{FF2B5EF4-FFF2-40B4-BE49-F238E27FC236}">
                <a16:creationId xmlns:a16="http://schemas.microsoft.com/office/drawing/2014/main" id="{47CAA468-B8BD-5C20-50D2-178EFBEC68BC}"/>
              </a:ext>
            </a:extLst>
          </p:cNvPr>
          <p:cNvSpPr txBox="1"/>
          <p:nvPr/>
        </p:nvSpPr>
        <p:spPr>
          <a:xfrm>
            <a:off x="8193080" y="3842594"/>
            <a:ext cx="3506098" cy="1323439"/>
          </a:xfrm>
          <a:prstGeom prst="rect">
            <a:avLst/>
          </a:prstGeom>
          <a:noFill/>
        </p:spPr>
        <p:txBody>
          <a:bodyPr wrap="square" rtlCol="1">
            <a:spAutoFit/>
          </a:bodyPr>
          <a:lstStyle/>
          <a:p>
            <a:r>
              <a:rPr lang="he-IL" sz="2000" dirty="0"/>
              <a:t>מקורות נתונים:</a:t>
            </a:r>
          </a:p>
          <a:p>
            <a:r>
              <a:rPr lang="he-IL" sz="2000" dirty="0"/>
              <a:t>כמויות האספקה – </a:t>
            </a:r>
            <a:r>
              <a:rPr lang="he-IL" sz="2000" dirty="0" err="1"/>
              <a:t>הלמ"ס</a:t>
            </a:r>
            <a:endParaRPr lang="he-IL" sz="2000" dirty="0"/>
          </a:p>
          <a:p>
            <a:r>
              <a:rPr lang="he-IL" sz="2000" dirty="0"/>
              <a:t>יצואניות עיקריות - </a:t>
            </a:r>
            <a:r>
              <a:rPr lang="en-US" sz="2000" dirty="0"/>
              <a:t>FAO</a:t>
            </a:r>
            <a:endParaRPr lang="he-IL" sz="2000" dirty="0"/>
          </a:p>
          <a:p>
            <a:r>
              <a:rPr lang="he-IL" sz="2000" dirty="0"/>
              <a:t>ציוני חוסן אקלימי - מדד </a:t>
            </a:r>
            <a:r>
              <a:rPr lang="en-US" sz="2000" dirty="0"/>
              <a:t>ND-GAIN</a:t>
            </a:r>
            <a:endParaRPr lang="he-IL" sz="2000" dirty="0"/>
          </a:p>
        </p:txBody>
      </p:sp>
    </p:spTree>
    <p:extLst>
      <p:ext uri="{BB962C8B-B14F-4D97-AF65-F5344CB8AC3E}">
        <p14:creationId xmlns:p14="http://schemas.microsoft.com/office/powerpoint/2010/main" val="17292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אבוקדו : מי הן המתחרות ? מה צפוי לקרות בהן אקלימית ?</a:t>
            </a:r>
          </a:p>
        </p:txBody>
      </p:sp>
      <p:graphicFrame>
        <p:nvGraphicFramePr>
          <p:cNvPr id="2" name="טבלה 4">
            <a:extLst>
              <a:ext uri="{FF2B5EF4-FFF2-40B4-BE49-F238E27FC236}">
                <a16:creationId xmlns:a16="http://schemas.microsoft.com/office/drawing/2014/main" id="{2137F02F-3121-9BEF-E783-CEC6CCB09999}"/>
              </a:ext>
            </a:extLst>
          </p:cNvPr>
          <p:cNvGraphicFramePr>
            <a:graphicFrameLocks noGrp="1"/>
          </p:cNvGraphicFramePr>
          <p:nvPr>
            <p:extLst>
              <p:ext uri="{D42A27DB-BD31-4B8C-83A1-F6EECF244321}">
                <p14:modId xmlns:p14="http://schemas.microsoft.com/office/powerpoint/2010/main" val="1414155386"/>
              </p:ext>
            </p:extLst>
          </p:nvPr>
        </p:nvGraphicFramePr>
        <p:xfrm>
          <a:off x="159371" y="1804395"/>
          <a:ext cx="6773335" cy="3022600"/>
        </p:xfrm>
        <a:graphic>
          <a:graphicData uri="http://schemas.openxmlformats.org/drawingml/2006/table">
            <a:tbl>
              <a:tblPr rtl="1" firstRow="1" bandRow="1">
                <a:tableStyleId>{93296810-A885-4BE3-A3E7-6D5BEEA58F35}</a:tableStyleId>
              </a:tblPr>
              <a:tblGrid>
                <a:gridCol w="1354667">
                  <a:extLst>
                    <a:ext uri="{9D8B030D-6E8A-4147-A177-3AD203B41FA5}">
                      <a16:colId xmlns:a16="http://schemas.microsoft.com/office/drawing/2014/main" val="463507427"/>
                    </a:ext>
                  </a:extLst>
                </a:gridCol>
                <a:gridCol w="1354667">
                  <a:extLst>
                    <a:ext uri="{9D8B030D-6E8A-4147-A177-3AD203B41FA5}">
                      <a16:colId xmlns:a16="http://schemas.microsoft.com/office/drawing/2014/main" val="2240359317"/>
                    </a:ext>
                  </a:extLst>
                </a:gridCol>
                <a:gridCol w="1354667">
                  <a:extLst>
                    <a:ext uri="{9D8B030D-6E8A-4147-A177-3AD203B41FA5}">
                      <a16:colId xmlns:a16="http://schemas.microsoft.com/office/drawing/2014/main" val="622344040"/>
                    </a:ext>
                  </a:extLst>
                </a:gridCol>
                <a:gridCol w="1354667">
                  <a:extLst>
                    <a:ext uri="{9D8B030D-6E8A-4147-A177-3AD203B41FA5}">
                      <a16:colId xmlns:a16="http://schemas.microsoft.com/office/drawing/2014/main" val="2039098366"/>
                    </a:ext>
                  </a:extLst>
                </a:gridCol>
                <a:gridCol w="1354667">
                  <a:extLst>
                    <a:ext uri="{9D8B030D-6E8A-4147-A177-3AD203B41FA5}">
                      <a16:colId xmlns:a16="http://schemas.microsoft.com/office/drawing/2014/main" val="3556920821"/>
                    </a:ext>
                  </a:extLst>
                </a:gridCol>
              </a:tblGrid>
              <a:tr h="370840">
                <a:tc gridSpan="2">
                  <a:txBody>
                    <a:bodyPr/>
                    <a:lstStyle/>
                    <a:p>
                      <a:pPr algn="ctr" rtl="1"/>
                      <a:r>
                        <a:rPr lang="he-IL" dirty="0"/>
                        <a:t>ישראל</a:t>
                      </a:r>
                    </a:p>
                  </a:txBody>
                  <a:tcPr/>
                </a:tc>
                <a:tc hMerge="1">
                  <a:txBody>
                    <a:bodyPr/>
                    <a:lstStyle/>
                    <a:p>
                      <a:pPr rtl="1"/>
                      <a:endParaRPr lang="he-IL" dirty="0"/>
                    </a:p>
                  </a:txBody>
                  <a:tcPr/>
                </a:tc>
                <a:tc>
                  <a:txBody>
                    <a:bodyPr/>
                    <a:lstStyle/>
                    <a:p>
                      <a:pPr rtl="1"/>
                      <a:r>
                        <a:rPr lang="he-IL" dirty="0"/>
                        <a:t>יבוא</a:t>
                      </a:r>
                    </a:p>
                  </a:txBody>
                  <a:tcPr/>
                </a:tc>
                <a:tc gridSpan="2">
                  <a:txBody>
                    <a:bodyPr/>
                    <a:lstStyle/>
                    <a:p>
                      <a:pPr algn="ctr" rtl="1"/>
                      <a:r>
                        <a:rPr lang="he-IL" dirty="0"/>
                        <a:t>יצוא עולמי</a:t>
                      </a:r>
                    </a:p>
                  </a:txBody>
                  <a:tcPr/>
                </a:tc>
                <a:tc hMerge="1">
                  <a:txBody>
                    <a:bodyPr/>
                    <a:lstStyle/>
                    <a:p>
                      <a:pPr rtl="1"/>
                      <a:endParaRPr lang="he-IL" dirty="0"/>
                    </a:p>
                  </a:txBody>
                  <a:tcPr/>
                </a:tc>
                <a:extLst>
                  <a:ext uri="{0D108BD9-81ED-4DB2-BD59-A6C34878D82A}">
                    <a16:rowId xmlns:a16="http://schemas.microsoft.com/office/drawing/2014/main" val="1893992604"/>
                  </a:ext>
                </a:extLst>
              </a:tr>
              <a:tr h="370840">
                <a:tc>
                  <a:txBody>
                    <a:bodyPr/>
                    <a:lstStyle/>
                    <a:p>
                      <a:pPr rtl="1"/>
                      <a:r>
                        <a:rPr lang="he-IL" dirty="0"/>
                        <a:t>ציון חוסן אקלימי</a:t>
                      </a:r>
                    </a:p>
                  </a:txBody>
                  <a:tcPr/>
                </a:tc>
                <a:tc>
                  <a:txBody>
                    <a:bodyPr/>
                    <a:lstStyle/>
                    <a:p>
                      <a:pPr rtl="1"/>
                      <a:r>
                        <a:rPr lang="he-IL" dirty="0"/>
                        <a:t>אספקה זמינה (טון) 2020</a:t>
                      </a:r>
                    </a:p>
                  </a:txBody>
                  <a:tcPr/>
                </a:tc>
                <a:tc>
                  <a:txBody>
                    <a:bodyPr/>
                    <a:lstStyle/>
                    <a:p>
                      <a:pPr rtl="1"/>
                      <a:r>
                        <a:rPr lang="he-IL" dirty="0"/>
                        <a:t>יבוא לישראל (טון, %) 2020</a:t>
                      </a:r>
                    </a:p>
                  </a:txBody>
                  <a:tcPr/>
                </a:tc>
                <a:tc>
                  <a:txBody>
                    <a:bodyPr/>
                    <a:lstStyle/>
                    <a:p>
                      <a:pPr rtl="1"/>
                      <a:r>
                        <a:rPr lang="he-IL" dirty="0"/>
                        <a:t>מס' המדינות המייצאות 80% מהיצוא העולמי</a:t>
                      </a:r>
                    </a:p>
                  </a:txBody>
                  <a:tcPr/>
                </a:tc>
                <a:tc>
                  <a:txBody>
                    <a:bodyPr/>
                    <a:lstStyle/>
                    <a:p>
                      <a:pPr rtl="1"/>
                      <a:r>
                        <a:rPr lang="he-IL" dirty="0"/>
                        <a:t>ממוצע ציון החוסן האקלימי של היצואניות</a:t>
                      </a:r>
                    </a:p>
                  </a:txBody>
                  <a:tcPr/>
                </a:tc>
                <a:extLst>
                  <a:ext uri="{0D108BD9-81ED-4DB2-BD59-A6C34878D82A}">
                    <a16:rowId xmlns:a16="http://schemas.microsoft.com/office/drawing/2014/main" val="1069145080"/>
                  </a:ext>
                </a:extLst>
              </a:tr>
              <a:tr h="370840">
                <a:tc>
                  <a:txBody>
                    <a:bodyPr/>
                    <a:lstStyle/>
                    <a:p>
                      <a:pPr rtl="1"/>
                      <a:r>
                        <a:rPr lang="he-IL" dirty="0"/>
                        <a:t>61.85</a:t>
                      </a:r>
                    </a:p>
                  </a:txBody>
                  <a:tcPr/>
                </a:tc>
                <a:tc>
                  <a:txBody>
                    <a:bodyPr/>
                    <a:lstStyle/>
                    <a:p>
                      <a:pPr rtl="1"/>
                      <a:r>
                        <a:rPr lang="he-IL" dirty="0"/>
                        <a:t>83,205</a:t>
                      </a:r>
                    </a:p>
                  </a:txBody>
                  <a:tcPr/>
                </a:tc>
                <a:tc>
                  <a:txBody>
                    <a:bodyPr/>
                    <a:lstStyle/>
                    <a:p>
                      <a:pPr rtl="1"/>
                      <a:r>
                        <a:rPr lang="he-IL" dirty="0"/>
                        <a:t>0</a:t>
                      </a:r>
                    </a:p>
                  </a:txBody>
                  <a:tcPr/>
                </a:tc>
                <a:tc>
                  <a:txBody>
                    <a:bodyPr/>
                    <a:lstStyle/>
                    <a:p>
                      <a:pPr rtl="1"/>
                      <a:r>
                        <a:rPr lang="he-IL" dirty="0"/>
                        <a:t>6 (מקסיקו, פרו, ספרד, צ'ילה, קולומביה, קניה)</a:t>
                      </a:r>
                    </a:p>
                  </a:txBody>
                  <a:tcPr/>
                </a:tc>
                <a:tc>
                  <a:txBody>
                    <a:bodyPr/>
                    <a:lstStyle/>
                    <a:p>
                      <a:pPr rtl="1"/>
                      <a:r>
                        <a:rPr lang="he-IL" b="1" dirty="0">
                          <a:solidFill>
                            <a:srgbClr val="FF0000"/>
                          </a:solidFill>
                        </a:rPr>
                        <a:t>49.66</a:t>
                      </a:r>
                    </a:p>
                  </a:txBody>
                  <a:tcPr/>
                </a:tc>
                <a:extLst>
                  <a:ext uri="{0D108BD9-81ED-4DB2-BD59-A6C34878D82A}">
                    <a16:rowId xmlns:a16="http://schemas.microsoft.com/office/drawing/2014/main" val="3806542829"/>
                  </a:ext>
                </a:extLst>
              </a:tr>
            </a:tbl>
          </a:graphicData>
        </a:graphic>
      </p:graphicFrame>
      <p:sp>
        <p:nvSpPr>
          <p:cNvPr id="3" name="תיבת טקסט 2">
            <a:extLst>
              <a:ext uri="{FF2B5EF4-FFF2-40B4-BE49-F238E27FC236}">
                <a16:creationId xmlns:a16="http://schemas.microsoft.com/office/drawing/2014/main" id="{C1085369-3E67-92BC-4AAE-E0565F7975C4}"/>
              </a:ext>
            </a:extLst>
          </p:cNvPr>
          <p:cNvSpPr txBox="1"/>
          <p:nvPr/>
        </p:nvSpPr>
        <p:spPr>
          <a:xfrm>
            <a:off x="7443216" y="1731255"/>
            <a:ext cx="4593274" cy="3354765"/>
          </a:xfrm>
          <a:prstGeom prst="rect">
            <a:avLst/>
          </a:prstGeom>
          <a:noFill/>
        </p:spPr>
        <p:txBody>
          <a:bodyPr wrap="square" rtlCol="1">
            <a:spAutoFit/>
          </a:bodyPr>
          <a:lstStyle/>
          <a:p>
            <a:pPr>
              <a:spcBef>
                <a:spcPts val="1200"/>
              </a:spcBef>
            </a:pPr>
            <a:r>
              <a:rPr lang="he-IL" sz="2400" dirty="0"/>
              <a:t>ליצואניות האבוקדו הגדולות בעולם חוסן אקלימי </a:t>
            </a:r>
            <a:r>
              <a:rPr lang="he-IL" sz="2400" dirty="0">
                <a:solidFill>
                  <a:srgbClr val="FF0000"/>
                </a:solidFill>
              </a:rPr>
              <a:t>נמוך משמעותית </a:t>
            </a:r>
            <a:r>
              <a:rPr lang="he-IL" sz="2400" dirty="0"/>
              <a:t>משל ישראל</a:t>
            </a:r>
          </a:p>
          <a:p>
            <a:pPr>
              <a:spcBef>
                <a:spcPts val="1200"/>
              </a:spcBef>
            </a:pPr>
            <a:r>
              <a:rPr lang="he-IL" sz="2400" dirty="0"/>
              <a:t>יש רק 6 יצואניות משמעותיות של אבוקדו (ישראל ממוקמת במקום ה11 בעולם בהיקף יצוא האבוקדו)</a:t>
            </a:r>
          </a:p>
          <a:p>
            <a:pPr>
              <a:spcBef>
                <a:spcPts val="1200"/>
              </a:spcBef>
            </a:pPr>
            <a:r>
              <a:rPr lang="he-IL" sz="2400" dirty="0"/>
              <a:t>מתוכן רק 2 (ספרד וצ'ילה) הן מדינות מפותחות כלכלית</a:t>
            </a:r>
          </a:p>
        </p:txBody>
      </p:sp>
      <p:grpSp>
        <p:nvGrpSpPr>
          <p:cNvPr id="4" name="קבוצה 3">
            <a:extLst>
              <a:ext uri="{FF2B5EF4-FFF2-40B4-BE49-F238E27FC236}">
                <a16:creationId xmlns:a16="http://schemas.microsoft.com/office/drawing/2014/main" id="{1824FA4B-05D6-E2CA-4C5B-9941B7D29C3B}"/>
              </a:ext>
            </a:extLst>
          </p:cNvPr>
          <p:cNvGrpSpPr/>
          <p:nvPr/>
        </p:nvGrpSpPr>
        <p:grpSpPr>
          <a:xfrm>
            <a:off x="121819" y="6180891"/>
            <a:ext cx="2938039" cy="677109"/>
            <a:chOff x="6522619" y="6150015"/>
            <a:chExt cx="2938039" cy="677109"/>
          </a:xfrm>
        </p:grpSpPr>
        <p:pic>
          <p:nvPicPr>
            <p:cNvPr id="5" name="תמונה 4">
              <a:extLst>
                <a:ext uri="{FF2B5EF4-FFF2-40B4-BE49-F238E27FC236}">
                  <a16:creationId xmlns:a16="http://schemas.microsoft.com/office/drawing/2014/main" id="{1AF14740-375A-B041-C266-7BDAB9A0E36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6" name="תיבת טקסט 5">
              <a:extLst>
                <a:ext uri="{FF2B5EF4-FFF2-40B4-BE49-F238E27FC236}">
                  <a16:creationId xmlns:a16="http://schemas.microsoft.com/office/drawing/2014/main" id="{3DFE226D-58DB-EDB7-1AFD-F6E8FFF0D47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3407031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אבוקדו : מה הם כלי ההתמודדות ? האם הם מוכחים ומסחריים ?</a:t>
            </a:r>
          </a:p>
        </p:txBody>
      </p:sp>
      <p:sp>
        <p:nvSpPr>
          <p:cNvPr id="2" name="תיבת טקסט 1">
            <a:extLst>
              <a:ext uri="{FF2B5EF4-FFF2-40B4-BE49-F238E27FC236}">
                <a16:creationId xmlns:a16="http://schemas.microsoft.com/office/drawing/2014/main" id="{7AAFDF1A-D2D0-F0D6-3670-265B1D5AA7E7}"/>
              </a:ext>
            </a:extLst>
          </p:cNvPr>
          <p:cNvSpPr txBox="1"/>
          <p:nvPr/>
        </p:nvSpPr>
        <p:spPr>
          <a:xfrm>
            <a:off x="458287" y="896471"/>
            <a:ext cx="11136880" cy="4016484"/>
          </a:xfrm>
          <a:prstGeom prst="rect">
            <a:avLst/>
          </a:prstGeom>
          <a:noFill/>
        </p:spPr>
        <p:txBody>
          <a:bodyPr wrap="square" rtlCol="1">
            <a:spAutoFit/>
          </a:bodyPr>
          <a:lstStyle/>
          <a:p>
            <a:pPr>
              <a:spcBef>
                <a:spcPts val="600"/>
              </a:spcBef>
            </a:pPr>
            <a:r>
              <a:rPr lang="he-IL" sz="2000" dirty="0"/>
              <a:t>סל פתרונות, לבחירת החקלאי:</a:t>
            </a:r>
          </a:p>
          <a:p>
            <a:pPr>
              <a:spcBef>
                <a:spcPts val="600"/>
              </a:spcBef>
            </a:pPr>
            <a:endParaRPr lang="he-IL" sz="2000" u="sng" dirty="0"/>
          </a:p>
          <a:p>
            <a:pPr>
              <a:spcBef>
                <a:spcPts val="600"/>
              </a:spcBef>
            </a:pPr>
            <a:r>
              <a:rPr lang="he-IL" sz="2000" u="sng" dirty="0"/>
              <a:t>התמודדות עם קור:</a:t>
            </a:r>
          </a:p>
          <a:p>
            <a:pPr>
              <a:spcBef>
                <a:spcPts val="600"/>
              </a:spcBef>
            </a:pPr>
            <a:r>
              <a:rPr lang="he-IL" sz="2000" dirty="0"/>
              <a:t>א. צינון התנדפותי – </a:t>
            </a:r>
            <a:r>
              <a:rPr lang="he-IL" sz="2000" dirty="0" err="1"/>
              <a:t>מתזים</a:t>
            </a:r>
            <a:r>
              <a:rPr lang="he-IL" sz="2000" dirty="0"/>
              <a:t> בנוף העץ, להתמודדות עם עקת קרה. פרויקט מחקרי עם תוצאות טובות, כולל כלכליות. שתי בעיות:</a:t>
            </a:r>
          </a:p>
          <a:p>
            <a:pPr marL="985838" indent="-457200">
              <a:spcBef>
                <a:spcPts val="600"/>
              </a:spcBef>
              <a:buAutoNum type="arabicPeriod"/>
            </a:pPr>
            <a:r>
              <a:rPr lang="he-IL" sz="2000" dirty="0"/>
              <a:t>ספיקות המערכת, צריך הרבה מים לאורך זמן רב. זה פתרון נקודתי, לא לשטח גדול.</a:t>
            </a:r>
          </a:p>
          <a:p>
            <a:pPr marL="985838" indent="-457200">
              <a:spcBef>
                <a:spcPts val="600"/>
              </a:spcBef>
              <a:buAutoNum type="arabicPeriod"/>
            </a:pPr>
            <a:r>
              <a:rPr lang="he-IL" sz="2000" dirty="0"/>
              <a:t>בעיה להשתמש במים באיכות נמוכה, יוצר צריבות בנוף, ודורש אישור משרד הבריאות לשימוש במים מושבים בנוף העץ.</a:t>
            </a:r>
          </a:p>
          <a:p>
            <a:pPr>
              <a:spcBef>
                <a:spcPts val="600"/>
              </a:spcBef>
            </a:pPr>
            <a:r>
              <a:rPr lang="he-IL" sz="2000" dirty="0"/>
              <a:t>ב. מערבלי רוח, יעילים נגד חלק מסוגי הקרה.</a:t>
            </a:r>
          </a:p>
          <a:p>
            <a:pPr>
              <a:spcBef>
                <a:spcPts val="600"/>
              </a:spcBef>
            </a:pPr>
            <a:r>
              <a:rPr lang="he-IL" sz="2000" dirty="0"/>
              <a:t>ג. הכשרת קרקע – שהשורות ינקזו אוויר קר, שיהיה לאוויר לאן לזרום, לא לחסום עם קפלי קרקע, ללא שדרות ברושים.</a:t>
            </a:r>
          </a:p>
        </p:txBody>
      </p:sp>
      <p:grpSp>
        <p:nvGrpSpPr>
          <p:cNvPr id="3" name="קבוצה 2">
            <a:extLst>
              <a:ext uri="{FF2B5EF4-FFF2-40B4-BE49-F238E27FC236}">
                <a16:creationId xmlns:a16="http://schemas.microsoft.com/office/drawing/2014/main" id="{413DAD4E-382A-B322-AFA5-901BA8AAA477}"/>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FA019E54-785C-E22A-D4E6-AE0EB06E0ED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E4088013-6CE1-FF0F-5EF5-1629ED2E07CD}"/>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8545616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אבוקדו : מה הם כלי ההתמודדות ? האם הם מוכחים ומסחריים ?</a:t>
            </a:r>
          </a:p>
        </p:txBody>
      </p:sp>
      <p:sp>
        <p:nvSpPr>
          <p:cNvPr id="2" name="תיבת טקסט 1">
            <a:extLst>
              <a:ext uri="{FF2B5EF4-FFF2-40B4-BE49-F238E27FC236}">
                <a16:creationId xmlns:a16="http://schemas.microsoft.com/office/drawing/2014/main" id="{7AAFDF1A-D2D0-F0D6-3670-265B1D5AA7E7}"/>
              </a:ext>
            </a:extLst>
          </p:cNvPr>
          <p:cNvSpPr txBox="1"/>
          <p:nvPr/>
        </p:nvSpPr>
        <p:spPr>
          <a:xfrm>
            <a:off x="499514" y="1398494"/>
            <a:ext cx="11136880" cy="3785652"/>
          </a:xfrm>
          <a:prstGeom prst="rect">
            <a:avLst/>
          </a:prstGeom>
          <a:noFill/>
        </p:spPr>
        <p:txBody>
          <a:bodyPr wrap="square" rtlCol="1">
            <a:spAutoFit/>
          </a:bodyPr>
          <a:lstStyle/>
          <a:p>
            <a:pPr>
              <a:spcBef>
                <a:spcPts val="600"/>
              </a:spcBef>
            </a:pPr>
            <a:r>
              <a:rPr lang="he-IL" sz="2000" u="sng" dirty="0"/>
              <a:t>התמודדות עם חום:</a:t>
            </a:r>
          </a:p>
          <a:p>
            <a:pPr>
              <a:spcBef>
                <a:spcPts val="600"/>
              </a:spcBef>
            </a:pPr>
            <a:r>
              <a:rPr lang="he-IL" sz="2000" dirty="0"/>
              <a:t>ד. רשתות – יעילות, אבל צריך מערכת של פתיחת וסגירת רשתות בהתאם לעומס החום, כדי להגיע לאופטימיזציה של קיבוע פחמן על ידי הצמח.</a:t>
            </a:r>
          </a:p>
          <a:p>
            <a:pPr>
              <a:spcBef>
                <a:spcPts val="600"/>
              </a:spcBef>
            </a:pPr>
            <a:r>
              <a:rPr lang="he-IL" sz="2000" dirty="0"/>
              <a:t>ה. בניית עצים מלאי עלווה, באמצעות הזנה מתאימה, מסייע נגד עקת חום.</a:t>
            </a:r>
          </a:p>
          <a:p>
            <a:pPr>
              <a:spcBef>
                <a:spcPts val="600"/>
              </a:spcBef>
            </a:pPr>
            <a:r>
              <a:rPr lang="he-IL" sz="2000" dirty="0"/>
              <a:t>ו. למלא את הקרקע במים לקראת אירועי חום, ולהשקות היטב במהלך אירוע החום.</a:t>
            </a:r>
          </a:p>
          <a:p>
            <a:pPr>
              <a:spcBef>
                <a:spcPts val="600"/>
              </a:spcBef>
            </a:pPr>
            <a:endParaRPr lang="he-IL" sz="2000" dirty="0"/>
          </a:p>
          <a:p>
            <a:pPr>
              <a:spcBef>
                <a:spcPts val="600"/>
              </a:spcBef>
            </a:pPr>
            <a:r>
              <a:rPr lang="he-IL" sz="2000" u="sng" dirty="0"/>
              <a:t>כללי:</a:t>
            </a:r>
          </a:p>
          <a:p>
            <a:pPr>
              <a:spcBef>
                <a:spcPts val="600"/>
              </a:spcBef>
            </a:pPr>
            <a:r>
              <a:rPr lang="he-IL" sz="2000" dirty="0"/>
              <a:t>ז. זנים עמידים, שילובי כנה ורוכב – יש מחקר, עדיין אין תוצאות.</a:t>
            </a:r>
          </a:p>
          <a:p>
            <a:pPr>
              <a:spcBef>
                <a:spcPts val="600"/>
              </a:spcBef>
            </a:pPr>
            <a:r>
              <a:rPr lang="he-IL" sz="2000" dirty="0"/>
              <a:t>ח. שינוי אזורי הגידול – נוטעים אבוקדו בגליל העליון ובצפון הגולן, במקומות שבעבר לא התאימו לאבוקדו.</a:t>
            </a:r>
          </a:p>
          <a:p>
            <a:pPr>
              <a:spcBef>
                <a:spcPts val="600"/>
              </a:spcBef>
            </a:pPr>
            <a:r>
              <a:rPr lang="he-IL" sz="2000" dirty="0"/>
              <a:t>ט. הקפדה על מיקום חלקת הנטיעה, לאחר ניתוח טופו אקלימי, סף זהירות גבוה.</a:t>
            </a:r>
          </a:p>
        </p:txBody>
      </p:sp>
      <p:grpSp>
        <p:nvGrpSpPr>
          <p:cNvPr id="3" name="קבוצה 2">
            <a:extLst>
              <a:ext uri="{FF2B5EF4-FFF2-40B4-BE49-F238E27FC236}">
                <a16:creationId xmlns:a16="http://schemas.microsoft.com/office/drawing/2014/main" id="{A5012EA2-E083-483F-11E2-25F5F6828645}"/>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5977723C-1215-F1B9-FCB4-BE03645F42D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FD9921A4-BC64-6DA9-7D9B-2B272924374E}"/>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7419784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ענבי יין ומאכל : מה הוא הפרמטר המשפיע אקלימית, על מה הוא משפיע ?</a:t>
            </a:r>
          </a:p>
        </p:txBody>
      </p:sp>
      <p:sp>
        <p:nvSpPr>
          <p:cNvPr id="2" name="תיבת טקסט 1">
            <a:extLst>
              <a:ext uri="{FF2B5EF4-FFF2-40B4-BE49-F238E27FC236}">
                <a16:creationId xmlns:a16="http://schemas.microsoft.com/office/drawing/2014/main" id="{50EEC274-9D69-E00E-2211-C640197C6F16}"/>
              </a:ext>
            </a:extLst>
          </p:cNvPr>
          <p:cNvSpPr txBox="1"/>
          <p:nvPr/>
        </p:nvSpPr>
        <p:spPr>
          <a:xfrm>
            <a:off x="573741" y="1039906"/>
            <a:ext cx="10901083" cy="3170099"/>
          </a:xfrm>
          <a:prstGeom prst="rect">
            <a:avLst/>
          </a:prstGeom>
          <a:noFill/>
        </p:spPr>
        <p:txBody>
          <a:bodyPr wrap="square" rtlCol="1">
            <a:spAutoFit/>
          </a:bodyPr>
          <a:lstStyle/>
          <a:p>
            <a:pPr>
              <a:spcBef>
                <a:spcPts val="1200"/>
              </a:spcBef>
            </a:pPr>
            <a:r>
              <a:rPr lang="he-IL" sz="2000" dirty="0"/>
              <a:t>הדברים להלן מתייחסים לכרם יין כמותי ולכרם ענבי מאכל בלבד.</a:t>
            </a:r>
          </a:p>
          <a:p>
            <a:pPr>
              <a:spcBef>
                <a:spcPts val="1200"/>
              </a:spcBef>
            </a:pPr>
            <a:r>
              <a:rPr lang="he-IL" sz="2000" dirty="0"/>
              <a:t>חורף חם יכול להשפיע על התעוררות לא טובה של הגפן, לא כל הפקעים מתעוררים, היבול יותר נמוך.</a:t>
            </a:r>
          </a:p>
          <a:p>
            <a:pPr>
              <a:spcBef>
                <a:spcPts val="1200"/>
              </a:spcBef>
            </a:pPr>
            <a:r>
              <a:rPr lang="he-IL" sz="2000" dirty="0"/>
              <a:t>קיץ חם יכול להשפיע על איכות היין. אבל באזור העמקים הנטיעות הן ליין כמותי והאיכות פחות חשובה.</a:t>
            </a:r>
          </a:p>
          <a:p>
            <a:pPr>
              <a:spcBef>
                <a:spcPts val="1200"/>
              </a:spcBef>
            </a:pPr>
            <a:r>
              <a:rPr lang="he-IL" sz="2000" dirty="0"/>
              <a:t>בענבי מאכל אולי יושפע גודל הפרי, הפרי יהיה יותר קטן.</a:t>
            </a:r>
          </a:p>
          <a:p>
            <a:pPr>
              <a:spcBef>
                <a:spcPts val="1200"/>
              </a:spcBef>
            </a:pPr>
            <a:r>
              <a:rPr lang="he-IL" sz="2000" dirty="0"/>
              <a:t>אבל : מגדלים ענבי מאכל בבקעה, שם חם הרבה יותר ממה שיהיה בעמקים, גם בעתיד הרחוק....</a:t>
            </a:r>
          </a:p>
          <a:p>
            <a:pPr>
              <a:spcBef>
                <a:spcPts val="1200"/>
              </a:spcBef>
            </a:pPr>
            <a:r>
              <a:rPr lang="he-IL" sz="2000" b="1" dirty="0"/>
              <a:t>בנוגע לכרם יין כמותי וכרם ענבי מאכל אין סיבה לדאוג משינוי האקלים.</a:t>
            </a:r>
          </a:p>
          <a:p>
            <a:pPr>
              <a:spcBef>
                <a:spcPts val="1200"/>
              </a:spcBef>
            </a:pPr>
            <a:r>
              <a:rPr lang="he-IL" sz="2000" dirty="0"/>
              <a:t>הבעיה היא עם כרם יין איכותי, שלא מגדלים בעמקים.</a:t>
            </a:r>
          </a:p>
        </p:txBody>
      </p:sp>
      <p:grpSp>
        <p:nvGrpSpPr>
          <p:cNvPr id="3" name="קבוצה 2">
            <a:extLst>
              <a:ext uri="{FF2B5EF4-FFF2-40B4-BE49-F238E27FC236}">
                <a16:creationId xmlns:a16="http://schemas.microsoft.com/office/drawing/2014/main" id="{072A0A47-3AAA-1DFA-B80E-4D94A6122995}"/>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D54F3B66-18FD-0761-3C06-89DE94A826E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A695C37B-1FBD-BACD-73FA-1B0A5A80776A}"/>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9972904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ענבי יין ומאכל : מה צפוי לקרות ליבול ? האם הגידול יהיה כדאי כלכלית ?</a:t>
            </a:r>
          </a:p>
        </p:txBody>
      </p:sp>
      <p:sp>
        <p:nvSpPr>
          <p:cNvPr id="2" name="תיבת טקסט 1">
            <a:extLst>
              <a:ext uri="{FF2B5EF4-FFF2-40B4-BE49-F238E27FC236}">
                <a16:creationId xmlns:a16="http://schemas.microsoft.com/office/drawing/2014/main" id="{D649D13A-903A-6534-852C-FDB6772FFBA0}"/>
              </a:ext>
            </a:extLst>
          </p:cNvPr>
          <p:cNvSpPr txBox="1"/>
          <p:nvPr/>
        </p:nvSpPr>
        <p:spPr>
          <a:xfrm>
            <a:off x="573741" y="1039906"/>
            <a:ext cx="10901083" cy="707886"/>
          </a:xfrm>
          <a:prstGeom prst="rect">
            <a:avLst/>
          </a:prstGeom>
          <a:noFill/>
        </p:spPr>
        <p:txBody>
          <a:bodyPr wrap="square" rtlCol="1">
            <a:spAutoFit/>
          </a:bodyPr>
          <a:lstStyle/>
          <a:p>
            <a:pPr>
              <a:spcBef>
                <a:spcPts val="1200"/>
              </a:spcBef>
            </a:pPr>
            <a:r>
              <a:rPr lang="he-IL" sz="2000" dirty="0"/>
              <a:t>שינוי האקלים לא צפוי לשנות דרמטית את היבולים או האיכות בכרם יין כמותי וענבי מאכל, ולכן לא צפויה השפעה כלכלית מהותית של שינוי האקלים.</a:t>
            </a:r>
          </a:p>
        </p:txBody>
      </p:sp>
      <p:grpSp>
        <p:nvGrpSpPr>
          <p:cNvPr id="3" name="קבוצה 2">
            <a:extLst>
              <a:ext uri="{FF2B5EF4-FFF2-40B4-BE49-F238E27FC236}">
                <a16:creationId xmlns:a16="http://schemas.microsoft.com/office/drawing/2014/main" id="{8DC2DBA0-9499-8DB8-E06E-B64C3E0D7F60}"/>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F6DD6EC6-476B-7B04-1DC3-2E6F52AF3AC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9603A24F-CEC6-DA66-C2E5-91D89511ED78}"/>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5381563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ענבי יין ומאכל : מי הן המתחרות ? מה צפוי לקרות בהן אקלימית ?</a:t>
            </a:r>
          </a:p>
        </p:txBody>
      </p:sp>
      <p:pic>
        <p:nvPicPr>
          <p:cNvPr id="3" name="תמונה 2">
            <a:extLst>
              <a:ext uri="{FF2B5EF4-FFF2-40B4-BE49-F238E27FC236}">
                <a16:creationId xmlns:a16="http://schemas.microsoft.com/office/drawing/2014/main" id="{E57B6303-9800-5E5D-3F4E-8EE6B9121907}"/>
              </a:ext>
            </a:extLst>
          </p:cNvPr>
          <p:cNvPicPr>
            <a:picLocks noChangeAspect="1"/>
          </p:cNvPicPr>
          <p:nvPr/>
        </p:nvPicPr>
        <p:blipFill>
          <a:blip r:embed="rId3"/>
          <a:stretch>
            <a:fillRect/>
          </a:stretch>
        </p:blipFill>
        <p:spPr>
          <a:xfrm>
            <a:off x="0" y="858168"/>
            <a:ext cx="7178040" cy="5779964"/>
          </a:xfrm>
          <a:prstGeom prst="rect">
            <a:avLst/>
          </a:prstGeom>
        </p:spPr>
      </p:pic>
      <p:sp>
        <p:nvSpPr>
          <p:cNvPr id="4" name="תיבת טקסט 3">
            <a:extLst>
              <a:ext uri="{FF2B5EF4-FFF2-40B4-BE49-F238E27FC236}">
                <a16:creationId xmlns:a16="http://schemas.microsoft.com/office/drawing/2014/main" id="{1EE41C39-65B5-7435-C813-D7A2EFD211FD}"/>
              </a:ext>
            </a:extLst>
          </p:cNvPr>
          <p:cNvSpPr txBox="1"/>
          <p:nvPr/>
        </p:nvSpPr>
        <p:spPr>
          <a:xfrm>
            <a:off x="7443216" y="1731255"/>
            <a:ext cx="4593274" cy="2092881"/>
          </a:xfrm>
          <a:prstGeom prst="rect">
            <a:avLst/>
          </a:prstGeom>
          <a:noFill/>
        </p:spPr>
        <p:txBody>
          <a:bodyPr wrap="square" rtlCol="1">
            <a:spAutoFit/>
          </a:bodyPr>
          <a:lstStyle/>
          <a:p>
            <a:pPr>
              <a:spcBef>
                <a:spcPts val="1200"/>
              </a:spcBef>
            </a:pPr>
            <a:r>
              <a:rPr lang="he-IL" sz="2400" dirty="0"/>
              <a:t>ליצואניות הענבים הגדולות בעולם חוסן אקלימי </a:t>
            </a:r>
            <a:r>
              <a:rPr lang="he-IL" sz="2400" dirty="0">
                <a:solidFill>
                  <a:srgbClr val="FF0000"/>
                </a:solidFill>
              </a:rPr>
              <a:t>נמוך</a:t>
            </a:r>
            <a:r>
              <a:rPr lang="he-IL" sz="2400" dirty="0"/>
              <a:t> משל ישראל</a:t>
            </a:r>
          </a:p>
          <a:p>
            <a:pPr>
              <a:spcBef>
                <a:spcPts val="1200"/>
              </a:spcBef>
            </a:pPr>
            <a:r>
              <a:rPr lang="he-IL" sz="2400" dirty="0"/>
              <a:t>יש 13 יצואניות ענבים גדולות בעולם.</a:t>
            </a:r>
          </a:p>
          <a:p>
            <a:pPr>
              <a:spcBef>
                <a:spcPts val="1200"/>
              </a:spcBef>
            </a:pPr>
            <a:r>
              <a:rPr lang="he-IL" sz="2400" dirty="0"/>
              <a:t>חמש מהן מפותחות ויציבות כלכלית </a:t>
            </a:r>
            <a:r>
              <a:rPr lang="he-IL" sz="1400" dirty="0"/>
              <a:t>(מדד </a:t>
            </a:r>
            <a:r>
              <a:rPr lang="en-US" sz="1400" dirty="0"/>
              <a:t>HDI</a:t>
            </a:r>
            <a:r>
              <a:rPr lang="he-IL" sz="1400" dirty="0"/>
              <a:t>).</a:t>
            </a:r>
            <a:endParaRPr lang="he-IL" sz="2400" dirty="0"/>
          </a:p>
        </p:txBody>
      </p:sp>
      <p:sp>
        <p:nvSpPr>
          <p:cNvPr id="5" name="מלבן 4">
            <a:extLst>
              <a:ext uri="{FF2B5EF4-FFF2-40B4-BE49-F238E27FC236}">
                <a16:creationId xmlns:a16="http://schemas.microsoft.com/office/drawing/2014/main" id="{0F8BF258-CCF1-69E5-8E54-2B1D58807DBB}"/>
              </a:ext>
            </a:extLst>
          </p:cNvPr>
          <p:cNvSpPr/>
          <p:nvPr/>
        </p:nvSpPr>
        <p:spPr>
          <a:xfrm>
            <a:off x="1391502" y="5103875"/>
            <a:ext cx="411480" cy="228599"/>
          </a:xfrm>
          <a:prstGeom prst="rect">
            <a:avLst/>
          </a:prstGeom>
          <a:solidFill>
            <a:srgbClr val="C8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43CB2781-B5FF-720B-B2A3-BCBF28E2FE68}"/>
              </a:ext>
            </a:extLst>
          </p:cNvPr>
          <p:cNvSpPr/>
          <p:nvPr/>
        </p:nvSpPr>
        <p:spPr>
          <a:xfrm>
            <a:off x="2036064" y="5332474"/>
            <a:ext cx="411480" cy="228599"/>
          </a:xfrm>
          <a:prstGeom prst="rect">
            <a:avLst/>
          </a:prstGeom>
          <a:solidFill>
            <a:srgbClr val="C8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תיבת טקסט 1">
            <a:extLst>
              <a:ext uri="{FF2B5EF4-FFF2-40B4-BE49-F238E27FC236}">
                <a16:creationId xmlns:a16="http://schemas.microsoft.com/office/drawing/2014/main" id="{951F9F70-AD24-1F17-7BDE-E482D3597ECE}"/>
              </a:ext>
            </a:extLst>
          </p:cNvPr>
          <p:cNvSpPr txBox="1"/>
          <p:nvPr/>
        </p:nvSpPr>
        <p:spPr>
          <a:xfrm>
            <a:off x="0" y="6536829"/>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Tree>
    <p:extLst>
      <p:ext uri="{BB962C8B-B14F-4D97-AF65-F5344CB8AC3E}">
        <p14:creationId xmlns:p14="http://schemas.microsoft.com/office/powerpoint/2010/main" val="1816897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ענבי יין ומאכל : מה הם כלי ההתמודדות ? האם הם מוכחים ומסחריים ?</a:t>
            </a:r>
          </a:p>
        </p:txBody>
      </p:sp>
      <p:sp>
        <p:nvSpPr>
          <p:cNvPr id="2" name="תיבת טקסט 1">
            <a:extLst>
              <a:ext uri="{FF2B5EF4-FFF2-40B4-BE49-F238E27FC236}">
                <a16:creationId xmlns:a16="http://schemas.microsoft.com/office/drawing/2014/main" id="{31F3FAC9-DF7C-E935-A9D2-257A93AA3876}"/>
              </a:ext>
            </a:extLst>
          </p:cNvPr>
          <p:cNvSpPr txBox="1"/>
          <p:nvPr/>
        </p:nvSpPr>
        <p:spPr>
          <a:xfrm>
            <a:off x="573741" y="1039906"/>
            <a:ext cx="10901083" cy="861774"/>
          </a:xfrm>
          <a:prstGeom prst="rect">
            <a:avLst/>
          </a:prstGeom>
          <a:noFill/>
        </p:spPr>
        <p:txBody>
          <a:bodyPr wrap="square" rtlCol="1">
            <a:spAutoFit/>
          </a:bodyPr>
          <a:lstStyle/>
          <a:p>
            <a:pPr>
              <a:spcBef>
                <a:spcPts val="1200"/>
              </a:spcBef>
            </a:pPr>
            <a:r>
              <a:rPr lang="he-IL" sz="2000" dirty="0"/>
              <a:t>פתרונות כימיים :</a:t>
            </a:r>
          </a:p>
          <a:p>
            <a:pPr>
              <a:spcBef>
                <a:spcPts val="1200"/>
              </a:spcBef>
            </a:pPr>
            <a:r>
              <a:rPr lang="he-IL" sz="2000" dirty="0"/>
              <a:t>ריסוס שמשפר את התעוררות הכרם. פתרון מסחרי ומוכח.</a:t>
            </a:r>
          </a:p>
        </p:txBody>
      </p:sp>
      <p:grpSp>
        <p:nvGrpSpPr>
          <p:cNvPr id="3" name="קבוצה 2">
            <a:extLst>
              <a:ext uri="{FF2B5EF4-FFF2-40B4-BE49-F238E27FC236}">
                <a16:creationId xmlns:a16="http://schemas.microsoft.com/office/drawing/2014/main" id="{2B49396B-154E-FEE5-EBE8-94136255F0B0}"/>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0AD354D0-A016-62C2-2CED-DB5DC7791CC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2A449A2E-D993-6AF7-3E4A-03DFB0054284}"/>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3557036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385291"/>
            <a:ext cx="9467273" cy="1446550"/>
          </a:xfrm>
          <a:prstGeom prst="rect">
            <a:avLst/>
          </a:prstGeom>
          <a:noFill/>
        </p:spPr>
        <p:txBody>
          <a:bodyPr wrap="square" rtlCol="1">
            <a:spAutoFit/>
          </a:bodyPr>
          <a:lstStyle/>
          <a:p>
            <a:pPr algn="ctr"/>
            <a:r>
              <a:rPr lang="he-IL" sz="4800" b="1" dirty="0"/>
              <a:t>תודה!</a:t>
            </a:r>
          </a:p>
          <a:p>
            <a:pPr algn="ctr"/>
            <a:endParaRPr lang="he-IL" sz="4000" b="1" dirty="0"/>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9108958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נספח : מומחים שרואיינו</a:t>
            </a:r>
          </a:p>
        </p:txBody>
      </p:sp>
      <p:sp>
        <p:nvSpPr>
          <p:cNvPr id="2" name="תיבת טקסט 1">
            <a:extLst>
              <a:ext uri="{FF2B5EF4-FFF2-40B4-BE49-F238E27FC236}">
                <a16:creationId xmlns:a16="http://schemas.microsoft.com/office/drawing/2014/main" id="{FD441810-D569-73BD-73C6-3FD8FFE029C7}"/>
              </a:ext>
            </a:extLst>
          </p:cNvPr>
          <p:cNvSpPr txBox="1"/>
          <p:nvPr/>
        </p:nvSpPr>
        <p:spPr>
          <a:xfrm>
            <a:off x="6750425" y="1165412"/>
            <a:ext cx="4778188" cy="4678204"/>
          </a:xfrm>
          <a:prstGeom prst="rect">
            <a:avLst/>
          </a:prstGeom>
          <a:noFill/>
        </p:spPr>
        <p:txBody>
          <a:bodyPr wrap="square" rtlCol="1">
            <a:spAutoFit/>
          </a:bodyPr>
          <a:lstStyle/>
          <a:p>
            <a:pPr>
              <a:spcBef>
                <a:spcPts val="1200"/>
              </a:spcBef>
            </a:pPr>
            <a:r>
              <a:rPr lang="he-IL" u="sng" dirty="0"/>
              <a:t>מומחים לגידולי שדה</a:t>
            </a:r>
          </a:p>
          <a:p>
            <a:pPr>
              <a:spcBef>
                <a:spcPts val="1200"/>
              </a:spcBef>
            </a:pPr>
            <a:r>
              <a:rPr lang="he-IL" dirty="0"/>
              <a:t>רואי בן דוד, מכון וולקני</a:t>
            </a:r>
          </a:p>
          <a:p>
            <a:pPr>
              <a:spcBef>
                <a:spcPts val="1200"/>
              </a:spcBef>
            </a:pPr>
            <a:r>
              <a:rPr lang="he-IL" dirty="0"/>
              <a:t>איציק אברבנאל, </a:t>
            </a:r>
            <a:r>
              <a:rPr lang="he-IL" dirty="0" err="1"/>
              <a:t>שהמ</a:t>
            </a:r>
            <a:r>
              <a:rPr lang="he-IL" dirty="0"/>
              <a:t>, מדריך ראשי לדגנים</a:t>
            </a:r>
          </a:p>
          <a:p>
            <a:pPr>
              <a:spcBef>
                <a:spcPts val="1200"/>
              </a:spcBef>
            </a:pPr>
            <a:r>
              <a:rPr lang="he-IL" dirty="0"/>
              <a:t>יואב גולן, </a:t>
            </a:r>
            <a:r>
              <a:rPr lang="he-IL" dirty="0" err="1"/>
              <a:t>שהמ</a:t>
            </a:r>
            <a:r>
              <a:rPr lang="he-IL" dirty="0"/>
              <a:t>, מדריך גידולי שדה</a:t>
            </a:r>
          </a:p>
          <a:p>
            <a:pPr>
              <a:spcBef>
                <a:spcPts val="1200"/>
              </a:spcBef>
            </a:pPr>
            <a:r>
              <a:rPr lang="he-IL" dirty="0"/>
              <a:t>דוד </a:t>
            </a:r>
            <a:r>
              <a:rPr lang="he-IL" dirty="0" err="1"/>
              <a:t>בונפיל</a:t>
            </a:r>
            <a:r>
              <a:rPr lang="he-IL" dirty="0"/>
              <a:t>, חוקר גד"ש, גילת</a:t>
            </a:r>
          </a:p>
          <a:p>
            <a:pPr>
              <a:spcBef>
                <a:spcPts val="1200"/>
              </a:spcBef>
            </a:pPr>
            <a:r>
              <a:rPr lang="he-IL" dirty="0"/>
              <a:t>גלי טל, גד"ש מגידו</a:t>
            </a:r>
          </a:p>
          <a:p>
            <a:pPr>
              <a:spcBef>
                <a:spcPts val="1200"/>
              </a:spcBef>
            </a:pPr>
            <a:r>
              <a:rPr lang="he-IL" dirty="0"/>
              <a:t>אור רם, מדריך גד"ש אזורי</a:t>
            </a:r>
          </a:p>
          <a:p>
            <a:pPr>
              <a:spcBef>
                <a:spcPts val="1200"/>
              </a:spcBef>
            </a:pPr>
            <a:r>
              <a:rPr lang="he-IL" dirty="0"/>
              <a:t>צבי פלג, חוקר גד"ש, הפקולטה לחקלאות, רחובות</a:t>
            </a:r>
          </a:p>
          <a:p>
            <a:pPr>
              <a:spcBef>
                <a:spcPts val="1200"/>
              </a:spcBef>
            </a:pPr>
            <a:r>
              <a:rPr lang="he-IL" dirty="0"/>
              <a:t>יואל רובין, מדריך גד"ש אזורי</a:t>
            </a:r>
          </a:p>
          <a:p>
            <a:pPr>
              <a:spcBef>
                <a:spcPts val="1200"/>
              </a:spcBef>
            </a:pPr>
            <a:r>
              <a:rPr lang="he-IL" dirty="0"/>
              <a:t>אבישי עמרם, זרעים דליה</a:t>
            </a:r>
          </a:p>
          <a:p>
            <a:pPr>
              <a:spcBef>
                <a:spcPts val="1200"/>
              </a:spcBef>
            </a:pPr>
            <a:endParaRPr lang="he-IL" dirty="0"/>
          </a:p>
        </p:txBody>
      </p:sp>
      <p:sp>
        <p:nvSpPr>
          <p:cNvPr id="3" name="תיבת טקסט 2">
            <a:extLst>
              <a:ext uri="{FF2B5EF4-FFF2-40B4-BE49-F238E27FC236}">
                <a16:creationId xmlns:a16="http://schemas.microsoft.com/office/drawing/2014/main" id="{97E409DD-9508-E4B0-7B5A-FC4038035CD6}"/>
              </a:ext>
            </a:extLst>
          </p:cNvPr>
          <p:cNvSpPr txBox="1"/>
          <p:nvPr/>
        </p:nvSpPr>
        <p:spPr>
          <a:xfrm>
            <a:off x="797861" y="1165410"/>
            <a:ext cx="4195483" cy="3385542"/>
          </a:xfrm>
          <a:prstGeom prst="rect">
            <a:avLst/>
          </a:prstGeom>
          <a:noFill/>
        </p:spPr>
        <p:txBody>
          <a:bodyPr wrap="square" rtlCol="1">
            <a:spAutoFit/>
          </a:bodyPr>
          <a:lstStyle/>
          <a:p>
            <a:pPr>
              <a:spcBef>
                <a:spcPts val="1200"/>
              </a:spcBef>
            </a:pPr>
            <a:r>
              <a:rPr lang="he-IL" u="sng" dirty="0"/>
              <a:t>מומחים למטעים</a:t>
            </a:r>
          </a:p>
          <a:p>
            <a:pPr>
              <a:spcBef>
                <a:spcPts val="1200"/>
              </a:spcBef>
            </a:pPr>
            <a:r>
              <a:rPr lang="he-IL" dirty="0"/>
              <a:t>ארגנון דג, מומחה לזית, גילת</a:t>
            </a:r>
          </a:p>
          <a:p>
            <a:pPr>
              <a:spcBef>
                <a:spcPts val="1200"/>
              </a:spcBef>
            </a:pPr>
            <a:r>
              <a:rPr lang="he-IL" dirty="0"/>
              <a:t>גיורא בן ארי, מומחה לזית, מכון וולקני</a:t>
            </a:r>
          </a:p>
          <a:p>
            <a:pPr>
              <a:spcBef>
                <a:spcPts val="1200"/>
              </a:spcBef>
            </a:pPr>
            <a:r>
              <a:rPr lang="he-IL" dirty="0"/>
              <a:t>הדר כהן, מדריך אבוקדו גליל מערבי</a:t>
            </a:r>
          </a:p>
          <a:p>
            <a:pPr>
              <a:spcBef>
                <a:spcPts val="1200"/>
              </a:spcBef>
            </a:pPr>
            <a:r>
              <a:rPr lang="he-IL" dirty="0"/>
              <a:t>ליאור </a:t>
            </a:r>
            <a:r>
              <a:rPr lang="he-IL" dirty="0" err="1"/>
              <a:t>רובונוביץ</a:t>
            </a:r>
            <a:r>
              <a:rPr lang="he-IL" dirty="0"/>
              <a:t>, מומחה אבוקדו, </a:t>
            </a:r>
            <a:r>
              <a:rPr lang="he-IL" dirty="0" err="1"/>
              <a:t>מיג"ל</a:t>
            </a:r>
            <a:endParaRPr lang="he-IL" dirty="0"/>
          </a:p>
          <a:p>
            <a:pPr>
              <a:spcBef>
                <a:spcPts val="1200"/>
              </a:spcBef>
            </a:pPr>
            <a:r>
              <a:rPr lang="he-IL" dirty="0"/>
              <a:t>אמיר מעגן, מומחה לשקד, מרכז חקלאי העמק</a:t>
            </a:r>
          </a:p>
          <a:p>
            <a:pPr>
              <a:spcBef>
                <a:spcPts val="1200"/>
              </a:spcBef>
            </a:pPr>
            <a:r>
              <a:rPr lang="he-IL" dirty="0"/>
              <a:t>תרצה זהבי, </a:t>
            </a:r>
            <a:r>
              <a:rPr lang="he-IL" dirty="0" err="1"/>
              <a:t>שהמ</a:t>
            </a:r>
            <a:r>
              <a:rPr lang="he-IL" dirty="0"/>
              <a:t>, מדריכת כרם</a:t>
            </a:r>
          </a:p>
          <a:p>
            <a:pPr>
              <a:spcBef>
                <a:spcPts val="1200"/>
              </a:spcBef>
            </a:pPr>
            <a:endParaRPr lang="he-IL" dirty="0"/>
          </a:p>
        </p:txBody>
      </p:sp>
    </p:spTree>
    <p:extLst>
      <p:ext uri="{BB962C8B-B14F-4D97-AF65-F5344CB8AC3E}">
        <p14:creationId xmlns:p14="http://schemas.microsoft.com/office/powerpoint/2010/main" val="78291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1723549"/>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מגמות עולמיות</a:t>
            </a:r>
          </a:p>
          <a:p>
            <a:pPr algn="ctr" rtl="1">
              <a:lnSpc>
                <a:spcPct val="100000"/>
              </a:lnSpc>
              <a:spcAft>
                <a:spcPts val="1200"/>
              </a:spcAft>
            </a:pPr>
            <a:r>
              <a:rPr lang="he-IL" sz="4800" b="1" dirty="0">
                <a:solidFill>
                  <a:schemeClr val="tx1"/>
                </a:solidFill>
                <a:effectLst/>
              </a:rPr>
              <a:t>משבר האקלים ומשבר המזון</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78967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מגמות עולמיות : שינוי האקלים פוגע בחקלאות ובביטחון המזון</a:t>
            </a:r>
          </a:p>
        </p:txBody>
      </p:sp>
      <p:pic>
        <p:nvPicPr>
          <p:cNvPr id="2" name="תמונה 1">
            <a:extLst>
              <a:ext uri="{FF2B5EF4-FFF2-40B4-BE49-F238E27FC236}">
                <a16:creationId xmlns:a16="http://schemas.microsoft.com/office/drawing/2014/main" id="{20FFB7D5-CF03-5CBD-BA1A-862B8546EB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433" r="838"/>
          <a:stretch/>
        </p:blipFill>
        <p:spPr>
          <a:xfrm>
            <a:off x="0" y="1099131"/>
            <a:ext cx="7176655" cy="4948157"/>
          </a:xfrm>
          <a:prstGeom prst="rect">
            <a:avLst/>
          </a:prstGeom>
        </p:spPr>
      </p:pic>
      <p:sp>
        <p:nvSpPr>
          <p:cNvPr id="5" name="תיבת טקסט 4">
            <a:extLst>
              <a:ext uri="{FF2B5EF4-FFF2-40B4-BE49-F238E27FC236}">
                <a16:creationId xmlns:a16="http://schemas.microsoft.com/office/drawing/2014/main" id="{2F52115F-FD2A-40ED-59DF-4AF850000D8C}"/>
              </a:ext>
            </a:extLst>
          </p:cNvPr>
          <p:cNvSpPr txBox="1"/>
          <p:nvPr/>
        </p:nvSpPr>
        <p:spPr>
          <a:xfrm>
            <a:off x="7546109" y="1099131"/>
            <a:ext cx="4221018" cy="954107"/>
          </a:xfrm>
          <a:prstGeom prst="rect">
            <a:avLst/>
          </a:prstGeom>
          <a:noFill/>
        </p:spPr>
        <p:txBody>
          <a:bodyPr wrap="square" rtlCol="1">
            <a:spAutoFit/>
          </a:bodyPr>
          <a:lstStyle/>
          <a:p>
            <a:r>
              <a:rPr lang="he-IL" sz="2800" dirty="0"/>
              <a:t>שינוי האקלים מקטין את היבולים החקלאיים העולמיים</a:t>
            </a:r>
          </a:p>
        </p:txBody>
      </p:sp>
    </p:spTree>
    <p:extLst>
      <p:ext uri="{BB962C8B-B14F-4D97-AF65-F5344CB8AC3E}">
        <p14:creationId xmlns:p14="http://schemas.microsoft.com/office/powerpoint/2010/main" val="213712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מגמות עולמיות : שינוי האקלים פוגע במדינות שונות באופן שונה</a:t>
            </a:r>
          </a:p>
        </p:txBody>
      </p:sp>
      <p:pic>
        <p:nvPicPr>
          <p:cNvPr id="2050" name="Picture 2" descr="Country Index">
            <a:extLst>
              <a:ext uri="{FF2B5EF4-FFF2-40B4-BE49-F238E27FC236}">
                <a16:creationId xmlns:a16="http://schemas.microsoft.com/office/drawing/2014/main" id="{F7F9AD31-CD2E-2CC3-F19B-1019949F08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62" y="858167"/>
            <a:ext cx="6136939" cy="4602704"/>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ACB5D75D-CD86-5FFC-A012-838ED3AFF9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43709" y="5319767"/>
            <a:ext cx="5055894" cy="1538233"/>
          </a:xfrm>
          <a:prstGeom prst="rect">
            <a:avLst/>
          </a:prstGeom>
        </p:spPr>
      </p:pic>
      <p:pic>
        <p:nvPicPr>
          <p:cNvPr id="12" name="תמונה 11">
            <a:extLst>
              <a:ext uri="{FF2B5EF4-FFF2-40B4-BE49-F238E27FC236}">
                <a16:creationId xmlns:a16="http://schemas.microsoft.com/office/drawing/2014/main" id="{8B035955-21F9-D94B-6175-990FB962B4A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082118" y="1841228"/>
            <a:ext cx="4410635" cy="3528435"/>
          </a:xfrm>
          <a:prstGeom prst="rect">
            <a:avLst/>
          </a:prstGeom>
        </p:spPr>
      </p:pic>
      <p:sp>
        <p:nvSpPr>
          <p:cNvPr id="5" name="תיבת טקסט 4">
            <a:extLst>
              <a:ext uri="{FF2B5EF4-FFF2-40B4-BE49-F238E27FC236}">
                <a16:creationId xmlns:a16="http://schemas.microsoft.com/office/drawing/2014/main" id="{2F52115F-FD2A-40ED-59DF-4AF850000D8C}"/>
              </a:ext>
            </a:extLst>
          </p:cNvPr>
          <p:cNvSpPr txBox="1"/>
          <p:nvPr/>
        </p:nvSpPr>
        <p:spPr>
          <a:xfrm>
            <a:off x="6265431" y="884862"/>
            <a:ext cx="5684522" cy="707886"/>
          </a:xfrm>
          <a:prstGeom prst="rect">
            <a:avLst/>
          </a:prstGeom>
          <a:noFill/>
        </p:spPr>
        <p:txBody>
          <a:bodyPr wrap="square" rtlCol="1">
            <a:spAutoFit/>
          </a:bodyPr>
          <a:lstStyle/>
          <a:p>
            <a:r>
              <a:rPr lang="he-IL" sz="2000" dirty="0"/>
              <a:t>מדד </a:t>
            </a:r>
            <a:r>
              <a:rPr lang="en-US" sz="2000" dirty="0"/>
              <a:t>ND-GAIN</a:t>
            </a:r>
            <a:r>
              <a:rPr lang="he-IL" sz="2000" dirty="0"/>
              <a:t> – מדד בינלאומי של חוסן אקלימי</a:t>
            </a:r>
          </a:p>
          <a:p>
            <a:r>
              <a:rPr lang="he-IL" sz="2000" dirty="0"/>
              <a:t>ישראל מוגדרת בעלת חוסן אקלימי גבוה, מקום 27 בעולם </a:t>
            </a:r>
          </a:p>
        </p:txBody>
      </p:sp>
      <p:sp>
        <p:nvSpPr>
          <p:cNvPr id="13" name="תיבת טקסט 12">
            <a:extLst>
              <a:ext uri="{FF2B5EF4-FFF2-40B4-BE49-F238E27FC236}">
                <a16:creationId xmlns:a16="http://schemas.microsoft.com/office/drawing/2014/main" id="{25A5C720-78C5-883C-4907-8EC8D647C6A2}"/>
              </a:ext>
            </a:extLst>
          </p:cNvPr>
          <p:cNvSpPr txBox="1"/>
          <p:nvPr/>
        </p:nvSpPr>
        <p:spPr>
          <a:xfrm>
            <a:off x="8123671" y="1701652"/>
            <a:ext cx="3731032" cy="246221"/>
          </a:xfrm>
          <a:prstGeom prst="rect">
            <a:avLst/>
          </a:prstGeom>
          <a:noFill/>
        </p:spPr>
        <p:txBody>
          <a:bodyPr wrap="square" rtlCol="1">
            <a:spAutoFit/>
          </a:bodyPr>
          <a:lstStyle/>
          <a:p>
            <a:r>
              <a:rPr lang="en-US" sz="1000" dirty="0">
                <a:hlinkClick r:id="rId6"/>
              </a:rPr>
              <a:t>https://gain.nd.edu/our-work/country-index/rankings/</a:t>
            </a:r>
            <a:r>
              <a:rPr lang="he-IL" sz="1000" dirty="0"/>
              <a:t> </a:t>
            </a:r>
          </a:p>
        </p:txBody>
      </p:sp>
    </p:spTree>
    <p:extLst>
      <p:ext uri="{BB962C8B-B14F-4D97-AF65-F5344CB8AC3E}">
        <p14:creationId xmlns:p14="http://schemas.microsoft.com/office/powerpoint/2010/main" val="315972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מגבלות השימוש במדד </a:t>
            </a:r>
            <a:r>
              <a:rPr lang="en-US" sz="2800" b="1" dirty="0"/>
              <a:t>ND-GAIN</a:t>
            </a:r>
            <a:endParaRPr lang="he-IL" sz="2800" b="1" dirty="0"/>
          </a:p>
        </p:txBody>
      </p:sp>
      <p:sp>
        <p:nvSpPr>
          <p:cNvPr id="5" name="תיבת טקסט 4">
            <a:extLst>
              <a:ext uri="{FF2B5EF4-FFF2-40B4-BE49-F238E27FC236}">
                <a16:creationId xmlns:a16="http://schemas.microsoft.com/office/drawing/2014/main" id="{2F52115F-FD2A-40ED-59DF-4AF850000D8C}"/>
              </a:ext>
            </a:extLst>
          </p:cNvPr>
          <p:cNvSpPr txBox="1"/>
          <p:nvPr/>
        </p:nvSpPr>
        <p:spPr>
          <a:xfrm>
            <a:off x="3962401" y="944126"/>
            <a:ext cx="7804726" cy="5555367"/>
          </a:xfrm>
          <a:prstGeom prst="rect">
            <a:avLst/>
          </a:prstGeom>
          <a:noFill/>
        </p:spPr>
        <p:txBody>
          <a:bodyPr wrap="square" rtlCol="1">
            <a:spAutoFit/>
          </a:bodyPr>
          <a:lstStyle/>
          <a:p>
            <a:pPr>
              <a:spcBef>
                <a:spcPts val="600"/>
              </a:spcBef>
            </a:pPr>
            <a:r>
              <a:rPr lang="he-IL" sz="2200" dirty="0"/>
              <a:t>המתודולוגיה מתבססת על מדד </a:t>
            </a:r>
            <a:r>
              <a:rPr lang="en-US" sz="2200" dirty="0"/>
              <a:t> ND-GAIN</a:t>
            </a:r>
            <a:r>
              <a:rPr lang="he-IL" sz="2200" dirty="0"/>
              <a:t>שאוסף נתונים על מוכנות לשינוי האקלים עבור מדינות שלמות. </a:t>
            </a:r>
          </a:p>
          <a:p>
            <a:pPr>
              <a:spcBef>
                <a:spcPts val="600"/>
              </a:spcBef>
            </a:pPr>
            <a:r>
              <a:rPr lang="he-IL" sz="2200" dirty="0"/>
              <a:t>מדובר במדד מפורט ומקיף הכולל 45 פרמטרים, עבורם נאספו נתונים לאורך כ-30 שנה.</a:t>
            </a:r>
          </a:p>
          <a:p>
            <a:pPr>
              <a:spcBef>
                <a:spcPts val="600"/>
              </a:spcBef>
            </a:pPr>
            <a:r>
              <a:rPr lang="he-IL" sz="2200" dirty="0"/>
              <a:t>המדד נותן משקל גדול לאמצעי התמודדות עם שינוי האקלים, למשל לעוצמה כלכלית או עוצמת המו"פ במדינה; זאת בצד התייחסות להשפעה האקלימית עצמה.</a:t>
            </a:r>
          </a:p>
          <a:p>
            <a:pPr>
              <a:spcBef>
                <a:spcPts val="600"/>
              </a:spcBef>
            </a:pPr>
            <a:r>
              <a:rPr lang="he-IL" sz="2200" dirty="0"/>
              <a:t>מדובר במדד כללי, ולא במדד שמתייחס באופן ספציפי לתנאי יצור חקלאיים.</a:t>
            </a:r>
          </a:p>
          <a:p>
            <a:pPr>
              <a:spcBef>
                <a:spcPts val="600"/>
              </a:spcBef>
            </a:pPr>
            <a:r>
              <a:rPr lang="he-IL" sz="2200" dirty="0"/>
              <a:t>כמו כן, הוא מתייחס למדינות כיחידה אחת; ישנן מדינות הכוללות מספר רב של אזורי אקלים (למשל ארצות הברית) והשפעת האקלים תהיה שונה באזורים שונים.</a:t>
            </a:r>
          </a:p>
          <a:p>
            <a:pPr>
              <a:spcBef>
                <a:spcPts val="600"/>
              </a:spcBef>
            </a:pPr>
            <a:r>
              <a:rPr lang="he-IL" sz="2200" dirty="0"/>
              <a:t>מכיוון שמדובר על מדד מקיף המתייחס לכל מדינות העולם, אנו מתבססים עליו בעבודה הנוכחית; יש לקחת בחשבון את המגבלות שלו, ובמידת הצורך לערוך ניתוח ממוקד יותר עבור גידולים ספציפיים.</a:t>
            </a:r>
          </a:p>
        </p:txBody>
      </p:sp>
      <p:sp>
        <p:nvSpPr>
          <p:cNvPr id="2" name="תיבת טקסט 1">
            <a:extLst>
              <a:ext uri="{FF2B5EF4-FFF2-40B4-BE49-F238E27FC236}">
                <a16:creationId xmlns:a16="http://schemas.microsoft.com/office/drawing/2014/main" id="{6B2BF5F8-463D-815C-1C5F-79F0B428C7EF}"/>
              </a:ext>
            </a:extLst>
          </p:cNvPr>
          <p:cNvSpPr txBox="1"/>
          <p:nvPr/>
        </p:nvSpPr>
        <p:spPr>
          <a:xfrm>
            <a:off x="286327" y="5729746"/>
            <a:ext cx="3989294" cy="307777"/>
          </a:xfrm>
          <a:prstGeom prst="rect">
            <a:avLst/>
          </a:prstGeom>
          <a:noFill/>
        </p:spPr>
        <p:txBody>
          <a:bodyPr wrap="square" rtlCol="1">
            <a:spAutoFit/>
          </a:bodyPr>
          <a:lstStyle/>
          <a:p>
            <a:pPr algn="l"/>
            <a:r>
              <a:rPr lang="en-US" sz="1400" dirty="0">
                <a:hlinkClick r:id="rId3"/>
              </a:rPr>
              <a:t>https://gain.nd.edu/our-work/country-index/</a:t>
            </a:r>
            <a:r>
              <a:rPr lang="en-US" sz="1400" dirty="0"/>
              <a:t> </a:t>
            </a:r>
            <a:endParaRPr lang="he-IL" sz="1400" dirty="0"/>
          </a:p>
        </p:txBody>
      </p:sp>
      <p:pic>
        <p:nvPicPr>
          <p:cNvPr id="10" name="תמונה 9">
            <a:extLst>
              <a:ext uri="{FF2B5EF4-FFF2-40B4-BE49-F238E27FC236}">
                <a16:creationId xmlns:a16="http://schemas.microsoft.com/office/drawing/2014/main" id="{A5AAEDB2-739C-43FB-913A-9E2E2D96F0E0}"/>
              </a:ext>
            </a:extLst>
          </p:cNvPr>
          <p:cNvPicPr>
            <a:picLocks noChangeAspect="1"/>
          </p:cNvPicPr>
          <p:nvPr/>
        </p:nvPicPr>
        <p:blipFill rotWithShape="1">
          <a:blip r:embed="rId4"/>
          <a:srcRect l="10831" t="17950" b="14227"/>
          <a:stretch/>
        </p:blipFill>
        <p:spPr>
          <a:xfrm>
            <a:off x="291798" y="4877507"/>
            <a:ext cx="2832847" cy="852239"/>
          </a:xfrm>
          <a:prstGeom prst="rect">
            <a:avLst/>
          </a:prstGeom>
        </p:spPr>
      </p:pic>
      <p:pic>
        <p:nvPicPr>
          <p:cNvPr id="12" name="תמונה 11">
            <a:extLst>
              <a:ext uri="{FF2B5EF4-FFF2-40B4-BE49-F238E27FC236}">
                <a16:creationId xmlns:a16="http://schemas.microsoft.com/office/drawing/2014/main" id="{A9A1139F-2FF0-975A-3403-81FDBAA8BEEB}"/>
              </a:ext>
            </a:extLst>
          </p:cNvPr>
          <p:cNvPicPr>
            <a:picLocks noChangeAspect="1"/>
          </p:cNvPicPr>
          <p:nvPr/>
        </p:nvPicPr>
        <p:blipFill rotWithShape="1">
          <a:blip r:embed="rId5"/>
          <a:srcRect l="3668" t="3471" r="3133"/>
          <a:stretch/>
        </p:blipFill>
        <p:spPr>
          <a:xfrm>
            <a:off x="286327" y="898039"/>
            <a:ext cx="3271960" cy="4066589"/>
          </a:xfrm>
          <a:prstGeom prst="rect">
            <a:avLst/>
          </a:prstGeom>
        </p:spPr>
      </p:pic>
    </p:spTree>
    <p:extLst>
      <p:ext uri="{BB962C8B-B14F-4D97-AF65-F5344CB8AC3E}">
        <p14:creationId xmlns:p14="http://schemas.microsoft.com/office/powerpoint/2010/main" val="366605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השפעת שינוי האקלים על מתחרות בעולם</a:t>
            </a:r>
          </a:p>
        </p:txBody>
      </p:sp>
      <p:sp>
        <p:nvSpPr>
          <p:cNvPr id="5" name="תיבת טקסט 4">
            <a:extLst>
              <a:ext uri="{FF2B5EF4-FFF2-40B4-BE49-F238E27FC236}">
                <a16:creationId xmlns:a16="http://schemas.microsoft.com/office/drawing/2014/main" id="{2F52115F-FD2A-40ED-59DF-4AF850000D8C}"/>
              </a:ext>
            </a:extLst>
          </p:cNvPr>
          <p:cNvSpPr txBox="1"/>
          <p:nvPr/>
        </p:nvSpPr>
        <p:spPr>
          <a:xfrm>
            <a:off x="286327" y="880685"/>
            <a:ext cx="11480800" cy="461665"/>
          </a:xfrm>
          <a:prstGeom prst="rect">
            <a:avLst/>
          </a:prstGeom>
          <a:noFill/>
        </p:spPr>
        <p:txBody>
          <a:bodyPr wrap="square" rtlCol="1">
            <a:spAutoFit/>
          </a:bodyPr>
          <a:lstStyle/>
          <a:p>
            <a:r>
              <a:rPr lang="he-IL" sz="2400" dirty="0"/>
              <a:t>החוסן האקלימי של היצואניות הגדולות של הגידולים הבאים – ביחס לחוסן האקלימי של ישראל</a:t>
            </a:r>
          </a:p>
        </p:txBody>
      </p:sp>
      <p:graphicFrame>
        <p:nvGraphicFramePr>
          <p:cNvPr id="6" name="דיאגרמה 5">
            <a:extLst>
              <a:ext uri="{FF2B5EF4-FFF2-40B4-BE49-F238E27FC236}">
                <a16:creationId xmlns:a16="http://schemas.microsoft.com/office/drawing/2014/main" id="{D7BF9BF1-5D4C-9168-B0EE-617CD27B2F85}"/>
              </a:ext>
            </a:extLst>
          </p:cNvPr>
          <p:cNvGraphicFramePr/>
          <p:nvPr/>
        </p:nvGraphicFramePr>
        <p:xfrm>
          <a:off x="127590" y="2528321"/>
          <a:ext cx="11936819" cy="4316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תיבת טקסט 9">
            <a:extLst>
              <a:ext uri="{FF2B5EF4-FFF2-40B4-BE49-F238E27FC236}">
                <a16:creationId xmlns:a16="http://schemas.microsoft.com/office/drawing/2014/main" id="{697100C5-8D3F-387D-6243-912E5CB17F22}"/>
              </a:ext>
            </a:extLst>
          </p:cNvPr>
          <p:cNvSpPr txBox="1"/>
          <p:nvPr/>
        </p:nvSpPr>
        <p:spPr>
          <a:xfrm>
            <a:off x="9790545" y="1674668"/>
            <a:ext cx="2273864" cy="646331"/>
          </a:xfrm>
          <a:prstGeom prst="rect">
            <a:avLst/>
          </a:prstGeom>
          <a:solidFill>
            <a:srgbClr val="689B40"/>
          </a:solidFill>
        </p:spPr>
        <p:txBody>
          <a:bodyPr wrap="square" rtlCol="1">
            <a:spAutoFit/>
          </a:bodyPr>
          <a:lstStyle/>
          <a:p>
            <a:r>
              <a:rPr lang="he-IL" dirty="0">
                <a:solidFill>
                  <a:schemeClr val="bg1"/>
                </a:solidFill>
              </a:rPr>
              <a:t>המתחרות לא פגיעות לשינוי האקלים</a:t>
            </a:r>
          </a:p>
        </p:txBody>
      </p:sp>
      <p:sp>
        <p:nvSpPr>
          <p:cNvPr id="11" name="תיבת טקסט 10">
            <a:extLst>
              <a:ext uri="{FF2B5EF4-FFF2-40B4-BE49-F238E27FC236}">
                <a16:creationId xmlns:a16="http://schemas.microsoft.com/office/drawing/2014/main" id="{BAC37378-3335-08FF-08D5-56B24E085907}"/>
              </a:ext>
            </a:extLst>
          </p:cNvPr>
          <p:cNvSpPr txBox="1"/>
          <p:nvPr/>
        </p:nvSpPr>
        <p:spPr>
          <a:xfrm>
            <a:off x="7610763" y="1312201"/>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
        <p:nvSpPr>
          <p:cNvPr id="12" name="תיבת טקסט 11">
            <a:extLst>
              <a:ext uri="{FF2B5EF4-FFF2-40B4-BE49-F238E27FC236}">
                <a16:creationId xmlns:a16="http://schemas.microsoft.com/office/drawing/2014/main" id="{14BCF388-6FDE-2D77-313C-4C9B602EEFB4}"/>
              </a:ext>
            </a:extLst>
          </p:cNvPr>
          <p:cNvSpPr txBox="1"/>
          <p:nvPr/>
        </p:nvSpPr>
        <p:spPr>
          <a:xfrm>
            <a:off x="7410450" y="1676554"/>
            <a:ext cx="2160375" cy="646331"/>
          </a:xfrm>
          <a:prstGeom prst="rect">
            <a:avLst/>
          </a:prstGeom>
          <a:solidFill>
            <a:srgbClr val="CF7C0D"/>
          </a:solidFill>
        </p:spPr>
        <p:txBody>
          <a:bodyPr wrap="square" rtlCol="1">
            <a:spAutoFit/>
          </a:bodyPr>
          <a:lstStyle/>
          <a:p>
            <a:r>
              <a:rPr lang="he-IL" dirty="0">
                <a:solidFill>
                  <a:schemeClr val="bg1"/>
                </a:solidFill>
              </a:rPr>
              <a:t>למתחרות פגיעות בינונית לשינוי האקלים</a:t>
            </a:r>
          </a:p>
        </p:txBody>
      </p:sp>
      <p:sp>
        <p:nvSpPr>
          <p:cNvPr id="13" name="תיבת טקסט 12">
            <a:extLst>
              <a:ext uri="{FF2B5EF4-FFF2-40B4-BE49-F238E27FC236}">
                <a16:creationId xmlns:a16="http://schemas.microsoft.com/office/drawing/2014/main" id="{A295200C-8BE9-30A7-789D-2007952BCD13}"/>
              </a:ext>
            </a:extLst>
          </p:cNvPr>
          <p:cNvSpPr txBox="1"/>
          <p:nvPr/>
        </p:nvSpPr>
        <p:spPr>
          <a:xfrm>
            <a:off x="5061271" y="1672782"/>
            <a:ext cx="2069456" cy="646331"/>
          </a:xfrm>
          <a:prstGeom prst="rect">
            <a:avLst/>
          </a:prstGeom>
          <a:solidFill>
            <a:srgbClr val="FF0000"/>
          </a:solidFill>
        </p:spPr>
        <p:txBody>
          <a:bodyPr wrap="square" rtlCol="1">
            <a:spAutoFit/>
          </a:bodyPr>
          <a:lstStyle/>
          <a:p>
            <a:r>
              <a:rPr lang="he-IL" dirty="0">
                <a:solidFill>
                  <a:schemeClr val="bg1"/>
                </a:solidFill>
              </a:rPr>
              <a:t>למתחרות פגיעות גבוהה לשינוי האקלים</a:t>
            </a:r>
          </a:p>
        </p:txBody>
      </p:sp>
      <p:sp>
        <p:nvSpPr>
          <p:cNvPr id="2" name="תיבת טקסט 1">
            <a:extLst>
              <a:ext uri="{FF2B5EF4-FFF2-40B4-BE49-F238E27FC236}">
                <a16:creationId xmlns:a16="http://schemas.microsoft.com/office/drawing/2014/main" id="{B5997B5E-8D5F-E7A1-6A1A-395493027E24}"/>
              </a:ext>
            </a:extLst>
          </p:cNvPr>
          <p:cNvSpPr txBox="1"/>
          <p:nvPr/>
        </p:nvSpPr>
        <p:spPr>
          <a:xfrm>
            <a:off x="207476" y="1892249"/>
            <a:ext cx="2273864" cy="369332"/>
          </a:xfrm>
          <a:prstGeom prst="rect">
            <a:avLst/>
          </a:prstGeom>
          <a:solidFill>
            <a:schemeClr val="bg1"/>
          </a:solidFill>
          <a:ln w="57150">
            <a:solidFill>
              <a:srgbClr val="FFFF00"/>
            </a:solidFill>
          </a:ln>
        </p:spPr>
        <p:txBody>
          <a:bodyPr wrap="square" rtlCol="1">
            <a:spAutoFit/>
          </a:bodyPr>
          <a:lstStyle/>
          <a:p>
            <a:pPr algn="ctr"/>
            <a:r>
              <a:rPr lang="he-IL" dirty="0"/>
              <a:t>גידול אופייני לעמקים</a:t>
            </a:r>
          </a:p>
        </p:txBody>
      </p:sp>
    </p:spTree>
    <p:extLst>
      <p:ext uri="{BB962C8B-B14F-4D97-AF65-F5344CB8AC3E}">
        <p14:creationId xmlns:p14="http://schemas.microsoft.com/office/powerpoint/2010/main" val="406929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62C5D0F2-4AA3-447A-8515-FC8D20F43D07}"/>
                                            </p:graphicEl>
                                          </p:spTgt>
                                        </p:tgtEl>
                                        <p:attrNameLst>
                                          <p:attrName>style.visibility</p:attrName>
                                        </p:attrNameLst>
                                      </p:cBhvr>
                                      <p:to>
                                        <p:strVal val="visible"/>
                                      </p:to>
                                    </p:set>
                                    <p:animEffect transition="in" filter="wipe(up)">
                                      <p:cBhvr>
                                        <p:cTn id="7" dur="500"/>
                                        <p:tgtEl>
                                          <p:spTgt spid="6">
                                            <p:graphicEl>
                                              <a:dgm id="{62C5D0F2-4AA3-447A-8515-FC8D20F43D07}"/>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graphicEl>
                                              <a:dgm id="{DD6C7F44-D2FA-45CE-841E-4B17016BFF64}"/>
                                            </p:graphicEl>
                                          </p:spTgt>
                                        </p:tgtEl>
                                        <p:attrNameLst>
                                          <p:attrName>style.visibility</p:attrName>
                                        </p:attrNameLst>
                                      </p:cBhvr>
                                      <p:to>
                                        <p:strVal val="visible"/>
                                      </p:to>
                                    </p:set>
                                    <p:animEffect transition="in" filter="wipe(up)">
                                      <p:cBhvr>
                                        <p:cTn id="10" dur="500"/>
                                        <p:tgtEl>
                                          <p:spTgt spid="6">
                                            <p:graphicEl>
                                              <a:dgm id="{DD6C7F44-D2FA-45CE-841E-4B17016BFF64}"/>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graphicEl>
                                              <a:dgm id="{A3E56653-5CB1-4DB3-B74D-C7257B355528}"/>
                                            </p:graphicEl>
                                          </p:spTgt>
                                        </p:tgtEl>
                                        <p:attrNameLst>
                                          <p:attrName>style.visibility</p:attrName>
                                        </p:attrNameLst>
                                      </p:cBhvr>
                                      <p:to>
                                        <p:strVal val="visible"/>
                                      </p:to>
                                    </p:set>
                                    <p:animEffect transition="in" filter="wipe(up)">
                                      <p:cBhvr>
                                        <p:cTn id="13" dur="500"/>
                                        <p:tgtEl>
                                          <p:spTgt spid="6">
                                            <p:graphicEl>
                                              <a:dgm id="{A3E56653-5CB1-4DB3-B74D-C7257B355528}"/>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graphicEl>
                                              <a:dgm id="{9D03C846-F4E1-433C-822E-948299582A74}"/>
                                            </p:graphicEl>
                                          </p:spTgt>
                                        </p:tgtEl>
                                        <p:attrNameLst>
                                          <p:attrName>style.visibility</p:attrName>
                                        </p:attrNameLst>
                                      </p:cBhvr>
                                      <p:to>
                                        <p:strVal val="visible"/>
                                      </p:to>
                                    </p:set>
                                    <p:animEffect transition="in" filter="wipe(up)">
                                      <p:cBhvr>
                                        <p:cTn id="16" dur="500"/>
                                        <p:tgtEl>
                                          <p:spTgt spid="6">
                                            <p:graphicEl>
                                              <a:dgm id="{9D03C846-F4E1-433C-822E-948299582A74}"/>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graphicEl>
                                              <a:dgm id="{ED8F105B-DC2E-4156-AF29-F5C360B4750D}"/>
                                            </p:graphicEl>
                                          </p:spTgt>
                                        </p:tgtEl>
                                        <p:attrNameLst>
                                          <p:attrName>style.visibility</p:attrName>
                                        </p:attrNameLst>
                                      </p:cBhvr>
                                      <p:to>
                                        <p:strVal val="visible"/>
                                      </p:to>
                                    </p:set>
                                    <p:animEffect transition="in" filter="wipe(up)">
                                      <p:cBhvr>
                                        <p:cTn id="19" dur="500"/>
                                        <p:tgtEl>
                                          <p:spTgt spid="6">
                                            <p:graphicEl>
                                              <a:dgm id="{ED8F105B-DC2E-4156-AF29-F5C360B4750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graphicEl>
                                              <a:dgm id="{8FBCBEF6-7AC1-4208-BA64-4C96CDCE9C8C}"/>
                                            </p:graphicEl>
                                          </p:spTgt>
                                        </p:tgtEl>
                                        <p:attrNameLst>
                                          <p:attrName>style.visibility</p:attrName>
                                        </p:attrNameLst>
                                      </p:cBhvr>
                                      <p:to>
                                        <p:strVal val="visible"/>
                                      </p:to>
                                    </p:set>
                                    <p:animEffect transition="in" filter="wipe(up)">
                                      <p:cBhvr>
                                        <p:cTn id="24" dur="500"/>
                                        <p:tgtEl>
                                          <p:spTgt spid="6">
                                            <p:graphicEl>
                                              <a:dgm id="{8FBCBEF6-7AC1-4208-BA64-4C96CDCE9C8C}"/>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
                                            <p:graphicEl>
                                              <a:dgm id="{007B4796-10D4-42C6-869B-6CE07E4BF568}"/>
                                            </p:graphicEl>
                                          </p:spTgt>
                                        </p:tgtEl>
                                        <p:attrNameLst>
                                          <p:attrName>style.visibility</p:attrName>
                                        </p:attrNameLst>
                                      </p:cBhvr>
                                      <p:to>
                                        <p:strVal val="visible"/>
                                      </p:to>
                                    </p:set>
                                    <p:animEffect transition="in" filter="wipe(up)">
                                      <p:cBhvr>
                                        <p:cTn id="27" dur="500"/>
                                        <p:tgtEl>
                                          <p:spTgt spid="6">
                                            <p:graphicEl>
                                              <a:dgm id="{007B4796-10D4-42C6-869B-6CE07E4BF568}"/>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6">
                                            <p:graphicEl>
                                              <a:dgm id="{16CE74BF-CE17-497B-B3AD-4D7CADFC32E0}"/>
                                            </p:graphicEl>
                                          </p:spTgt>
                                        </p:tgtEl>
                                        <p:attrNameLst>
                                          <p:attrName>style.visibility</p:attrName>
                                        </p:attrNameLst>
                                      </p:cBhvr>
                                      <p:to>
                                        <p:strVal val="visible"/>
                                      </p:to>
                                    </p:set>
                                    <p:animEffect transition="in" filter="wipe(up)">
                                      <p:cBhvr>
                                        <p:cTn id="30" dur="500"/>
                                        <p:tgtEl>
                                          <p:spTgt spid="6">
                                            <p:graphicEl>
                                              <a:dgm id="{16CE74BF-CE17-497B-B3AD-4D7CADFC32E0}"/>
                                            </p:graphic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graphicEl>
                                              <a:dgm id="{F79526CB-0BF7-4264-B228-779393CCE278}"/>
                                            </p:graphicEl>
                                          </p:spTgt>
                                        </p:tgtEl>
                                        <p:attrNameLst>
                                          <p:attrName>style.visibility</p:attrName>
                                        </p:attrNameLst>
                                      </p:cBhvr>
                                      <p:to>
                                        <p:strVal val="visible"/>
                                      </p:to>
                                    </p:set>
                                    <p:animEffect transition="in" filter="wipe(up)">
                                      <p:cBhvr>
                                        <p:cTn id="33" dur="500"/>
                                        <p:tgtEl>
                                          <p:spTgt spid="6">
                                            <p:graphicEl>
                                              <a:dgm id="{F79526CB-0BF7-4264-B228-779393CCE278}"/>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6">
                                            <p:graphicEl>
                                              <a:dgm id="{8E206A67-E371-4378-9D89-FE787EFEB825}"/>
                                            </p:graphicEl>
                                          </p:spTgt>
                                        </p:tgtEl>
                                        <p:attrNameLst>
                                          <p:attrName>style.visibility</p:attrName>
                                        </p:attrNameLst>
                                      </p:cBhvr>
                                      <p:to>
                                        <p:strVal val="visible"/>
                                      </p:to>
                                    </p:set>
                                    <p:animEffect transition="in" filter="wipe(up)">
                                      <p:cBhvr>
                                        <p:cTn id="36" dur="500"/>
                                        <p:tgtEl>
                                          <p:spTgt spid="6">
                                            <p:graphicEl>
                                              <a:dgm id="{8E206A67-E371-4378-9D89-FE787EFEB825}"/>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
                                            <p:graphicEl>
                                              <a:dgm id="{4E66A808-29BE-4B6E-BBFE-718AC3FFD7AB}"/>
                                            </p:graphicEl>
                                          </p:spTgt>
                                        </p:tgtEl>
                                        <p:attrNameLst>
                                          <p:attrName>style.visibility</p:attrName>
                                        </p:attrNameLst>
                                      </p:cBhvr>
                                      <p:to>
                                        <p:strVal val="visible"/>
                                      </p:to>
                                    </p:set>
                                    <p:animEffect transition="in" filter="wipe(up)">
                                      <p:cBhvr>
                                        <p:cTn id="39" dur="500"/>
                                        <p:tgtEl>
                                          <p:spTgt spid="6">
                                            <p:graphicEl>
                                              <a:dgm id="{4E66A808-29BE-4B6E-BBFE-718AC3FFD7AB}"/>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
                                            <p:graphicEl>
                                              <a:dgm id="{462EAAD5-D42E-407C-82DE-E04F21A91712}"/>
                                            </p:graphicEl>
                                          </p:spTgt>
                                        </p:tgtEl>
                                        <p:attrNameLst>
                                          <p:attrName>style.visibility</p:attrName>
                                        </p:attrNameLst>
                                      </p:cBhvr>
                                      <p:to>
                                        <p:strVal val="visible"/>
                                      </p:to>
                                    </p:set>
                                    <p:animEffect transition="in" filter="wipe(up)">
                                      <p:cBhvr>
                                        <p:cTn id="42" dur="500"/>
                                        <p:tgtEl>
                                          <p:spTgt spid="6">
                                            <p:graphicEl>
                                              <a:dgm id="{462EAAD5-D42E-407C-82DE-E04F21A91712}"/>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
                                            <p:graphicEl>
                                              <a:dgm id="{A28AF2D4-CEB7-4BAF-855B-96766FC1665E}"/>
                                            </p:graphicEl>
                                          </p:spTgt>
                                        </p:tgtEl>
                                        <p:attrNameLst>
                                          <p:attrName>style.visibility</p:attrName>
                                        </p:attrNameLst>
                                      </p:cBhvr>
                                      <p:to>
                                        <p:strVal val="visible"/>
                                      </p:to>
                                    </p:set>
                                    <p:animEffect transition="in" filter="wipe(up)">
                                      <p:cBhvr>
                                        <p:cTn id="45" dur="500"/>
                                        <p:tgtEl>
                                          <p:spTgt spid="6">
                                            <p:graphicEl>
                                              <a:dgm id="{A28AF2D4-CEB7-4BAF-855B-96766FC1665E}"/>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
                                            <p:graphicEl>
                                              <a:dgm id="{AF43FAF9-AE50-44A9-BB8D-23B001EB96C6}"/>
                                            </p:graphicEl>
                                          </p:spTgt>
                                        </p:tgtEl>
                                        <p:attrNameLst>
                                          <p:attrName>style.visibility</p:attrName>
                                        </p:attrNameLst>
                                      </p:cBhvr>
                                      <p:to>
                                        <p:strVal val="visible"/>
                                      </p:to>
                                    </p:set>
                                    <p:animEffect transition="in" filter="wipe(up)">
                                      <p:cBhvr>
                                        <p:cTn id="48" dur="500"/>
                                        <p:tgtEl>
                                          <p:spTgt spid="6">
                                            <p:graphicEl>
                                              <a:dgm id="{AF43FAF9-AE50-44A9-BB8D-23B001EB96C6}"/>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
                                            <p:graphicEl>
                                              <a:dgm id="{B74928DB-A05E-4153-B18A-E2552D369D6C}"/>
                                            </p:graphicEl>
                                          </p:spTgt>
                                        </p:tgtEl>
                                        <p:attrNameLst>
                                          <p:attrName>style.visibility</p:attrName>
                                        </p:attrNameLst>
                                      </p:cBhvr>
                                      <p:to>
                                        <p:strVal val="visible"/>
                                      </p:to>
                                    </p:set>
                                    <p:animEffect transition="in" filter="wipe(up)">
                                      <p:cBhvr>
                                        <p:cTn id="51" dur="500"/>
                                        <p:tgtEl>
                                          <p:spTgt spid="6">
                                            <p:graphicEl>
                                              <a:dgm id="{B74928DB-A05E-4153-B18A-E2552D369D6C}"/>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6">
                                            <p:graphicEl>
                                              <a:dgm id="{A4A3D810-220D-46AC-9FE7-415C16932D62}"/>
                                            </p:graphicEl>
                                          </p:spTgt>
                                        </p:tgtEl>
                                        <p:attrNameLst>
                                          <p:attrName>style.visibility</p:attrName>
                                        </p:attrNameLst>
                                      </p:cBhvr>
                                      <p:to>
                                        <p:strVal val="visible"/>
                                      </p:to>
                                    </p:set>
                                    <p:animEffect transition="in" filter="wipe(up)">
                                      <p:cBhvr>
                                        <p:cTn id="54" dur="500"/>
                                        <p:tgtEl>
                                          <p:spTgt spid="6">
                                            <p:graphicEl>
                                              <a:dgm id="{A4A3D810-220D-46AC-9FE7-415C16932D62}"/>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
                                            <p:graphicEl>
                                              <a:dgm id="{9557F612-CDE4-4D4B-BCD7-D490203C5DE8}"/>
                                            </p:graphicEl>
                                          </p:spTgt>
                                        </p:tgtEl>
                                        <p:attrNameLst>
                                          <p:attrName>style.visibility</p:attrName>
                                        </p:attrNameLst>
                                      </p:cBhvr>
                                      <p:to>
                                        <p:strVal val="visible"/>
                                      </p:to>
                                    </p:set>
                                    <p:animEffect transition="in" filter="wipe(up)">
                                      <p:cBhvr>
                                        <p:cTn id="57" dur="500"/>
                                        <p:tgtEl>
                                          <p:spTgt spid="6">
                                            <p:graphicEl>
                                              <a:dgm id="{9557F612-CDE4-4D4B-BCD7-D490203C5DE8}"/>
                                            </p:graphic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6">
                                            <p:graphicEl>
                                              <a:dgm id="{D9D3BAF8-9487-4D86-9BCD-0B0F900C0B33}"/>
                                            </p:graphicEl>
                                          </p:spTgt>
                                        </p:tgtEl>
                                        <p:attrNameLst>
                                          <p:attrName>style.visibility</p:attrName>
                                        </p:attrNameLst>
                                      </p:cBhvr>
                                      <p:to>
                                        <p:strVal val="visible"/>
                                      </p:to>
                                    </p:set>
                                    <p:animEffect transition="in" filter="wipe(up)">
                                      <p:cBhvr>
                                        <p:cTn id="60" dur="500"/>
                                        <p:tgtEl>
                                          <p:spTgt spid="6">
                                            <p:graphicEl>
                                              <a:dgm id="{D9D3BAF8-9487-4D86-9BCD-0B0F900C0B33}"/>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6">
                                            <p:graphicEl>
                                              <a:dgm id="{0B03F39B-F704-4AB6-A9AF-B2EC252F7F56}"/>
                                            </p:graphicEl>
                                          </p:spTgt>
                                        </p:tgtEl>
                                        <p:attrNameLst>
                                          <p:attrName>style.visibility</p:attrName>
                                        </p:attrNameLst>
                                      </p:cBhvr>
                                      <p:to>
                                        <p:strVal val="visible"/>
                                      </p:to>
                                    </p:set>
                                    <p:animEffect transition="in" filter="wipe(up)">
                                      <p:cBhvr>
                                        <p:cTn id="63" dur="500"/>
                                        <p:tgtEl>
                                          <p:spTgt spid="6">
                                            <p:graphicEl>
                                              <a:dgm id="{0B03F39B-F704-4AB6-A9AF-B2EC252F7F56}"/>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6">
                                            <p:graphicEl>
                                              <a:dgm id="{2ED1F730-A645-4A8B-9D3B-0DF0A4970A21}"/>
                                            </p:graphicEl>
                                          </p:spTgt>
                                        </p:tgtEl>
                                        <p:attrNameLst>
                                          <p:attrName>style.visibility</p:attrName>
                                        </p:attrNameLst>
                                      </p:cBhvr>
                                      <p:to>
                                        <p:strVal val="visible"/>
                                      </p:to>
                                    </p:set>
                                    <p:animEffect transition="in" filter="wipe(up)">
                                      <p:cBhvr>
                                        <p:cTn id="66" dur="500"/>
                                        <p:tgtEl>
                                          <p:spTgt spid="6">
                                            <p:graphicEl>
                                              <a:dgm id="{2ED1F730-A645-4A8B-9D3B-0DF0A4970A21}"/>
                                            </p:graphicEl>
                                          </p:spTgt>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graphicEl>
                                              <a:dgm id="{CA696578-8A78-436D-A58A-AAE23F10A163}"/>
                                            </p:graphicEl>
                                          </p:spTgt>
                                        </p:tgtEl>
                                        <p:attrNameLst>
                                          <p:attrName>style.visibility</p:attrName>
                                        </p:attrNameLst>
                                      </p:cBhvr>
                                      <p:to>
                                        <p:strVal val="visible"/>
                                      </p:to>
                                    </p:set>
                                    <p:animEffect transition="in" filter="wipe(up)">
                                      <p:cBhvr>
                                        <p:cTn id="69" dur="500"/>
                                        <p:tgtEl>
                                          <p:spTgt spid="6">
                                            <p:graphicEl>
                                              <a:dgm id="{CA696578-8A78-436D-A58A-AAE23F10A163}"/>
                                            </p:graphicEl>
                                          </p:spTgt>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6">
                                            <p:graphicEl>
                                              <a:dgm id="{35058ACC-FF1A-427D-829F-3879176D838B}"/>
                                            </p:graphicEl>
                                          </p:spTgt>
                                        </p:tgtEl>
                                        <p:attrNameLst>
                                          <p:attrName>style.visibility</p:attrName>
                                        </p:attrNameLst>
                                      </p:cBhvr>
                                      <p:to>
                                        <p:strVal val="visible"/>
                                      </p:to>
                                    </p:set>
                                    <p:animEffect transition="in" filter="wipe(up)">
                                      <p:cBhvr>
                                        <p:cTn id="72" dur="500"/>
                                        <p:tgtEl>
                                          <p:spTgt spid="6">
                                            <p:graphicEl>
                                              <a:dgm id="{35058ACC-FF1A-427D-829F-3879176D838B}"/>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
                                            <p:graphicEl>
                                              <a:dgm id="{756746D1-64A7-4A9B-BEC8-AF934F48F287}"/>
                                            </p:graphicEl>
                                          </p:spTgt>
                                        </p:tgtEl>
                                        <p:attrNameLst>
                                          <p:attrName>style.visibility</p:attrName>
                                        </p:attrNameLst>
                                      </p:cBhvr>
                                      <p:to>
                                        <p:strVal val="visible"/>
                                      </p:to>
                                    </p:set>
                                    <p:animEffect transition="in" filter="wipe(up)">
                                      <p:cBhvr>
                                        <p:cTn id="75" dur="500"/>
                                        <p:tgtEl>
                                          <p:spTgt spid="6">
                                            <p:graphicEl>
                                              <a:dgm id="{756746D1-64A7-4A9B-BEC8-AF934F48F287}"/>
                                            </p:graphic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6">
                                            <p:graphicEl>
                                              <a:dgm id="{E8E202C1-2B4C-4FDC-9F4C-C4B6FB805C36}"/>
                                            </p:graphicEl>
                                          </p:spTgt>
                                        </p:tgtEl>
                                        <p:attrNameLst>
                                          <p:attrName>style.visibility</p:attrName>
                                        </p:attrNameLst>
                                      </p:cBhvr>
                                      <p:to>
                                        <p:strVal val="visible"/>
                                      </p:to>
                                    </p:set>
                                    <p:animEffect transition="in" filter="wipe(up)">
                                      <p:cBhvr>
                                        <p:cTn id="78" dur="500"/>
                                        <p:tgtEl>
                                          <p:spTgt spid="6">
                                            <p:graphicEl>
                                              <a:dgm id="{E8E202C1-2B4C-4FDC-9F4C-C4B6FB805C36}"/>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
                                            <p:graphicEl>
                                              <a:dgm id="{981C0772-92B7-4706-B60E-DBBCF12A4E88}"/>
                                            </p:graphicEl>
                                          </p:spTgt>
                                        </p:tgtEl>
                                        <p:attrNameLst>
                                          <p:attrName>style.visibility</p:attrName>
                                        </p:attrNameLst>
                                      </p:cBhvr>
                                      <p:to>
                                        <p:strVal val="visible"/>
                                      </p:to>
                                    </p:set>
                                    <p:animEffect transition="in" filter="wipe(up)">
                                      <p:cBhvr>
                                        <p:cTn id="81" dur="500"/>
                                        <p:tgtEl>
                                          <p:spTgt spid="6">
                                            <p:graphicEl>
                                              <a:dgm id="{981C0772-92B7-4706-B60E-DBBCF12A4E88}"/>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6">
                                            <p:graphicEl>
                                              <a:dgm id="{C97A89AD-F282-4ABD-81D4-3CEA23A65D33}"/>
                                            </p:graphicEl>
                                          </p:spTgt>
                                        </p:tgtEl>
                                        <p:attrNameLst>
                                          <p:attrName>style.visibility</p:attrName>
                                        </p:attrNameLst>
                                      </p:cBhvr>
                                      <p:to>
                                        <p:strVal val="visible"/>
                                      </p:to>
                                    </p:set>
                                    <p:animEffect transition="in" filter="wipe(up)">
                                      <p:cBhvr>
                                        <p:cTn id="84" dur="500"/>
                                        <p:tgtEl>
                                          <p:spTgt spid="6">
                                            <p:graphicEl>
                                              <a:dgm id="{C97A89AD-F282-4ABD-81D4-3CEA23A65D33}"/>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6">
                                            <p:graphicEl>
                                              <a:dgm id="{D014E808-DB8F-4974-A1AC-ED3EFD284BAA}"/>
                                            </p:graphicEl>
                                          </p:spTgt>
                                        </p:tgtEl>
                                        <p:attrNameLst>
                                          <p:attrName>style.visibility</p:attrName>
                                        </p:attrNameLst>
                                      </p:cBhvr>
                                      <p:to>
                                        <p:strVal val="visible"/>
                                      </p:to>
                                    </p:set>
                                    <p:animEffect transition="in" filter="wipe(up)">
                                      <p:cBhvr>
                                        <p:cTn id="87" dur="500"/>
                                        <p:tgtEl>
                                          <p:spTgt spid="6">
                                            <p:graphicEl>
                                              <a:dgm id="{D014E808-DB8F-4974-A1AC-ED3EFD284BAA}"/>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6">
                                            <p:graphicEl>
                                              <a:dgm id="{A896C957-5468-43A9-93E7-2621693C184F}"/>
                                            </p:graphicEl>
                                          </p:spTgt>
                                        </p:tgtEl>
                                        <p:attrNameLst>
                                          <p:attrName>style.visibility</p:attrName>
                                        </p:attrNameLst>
                                      </p:cBhvr>
                                      <p:to>
                                        <p:strVal val="visible"/>
                                      </p:to>
                                    </p:set>
                                    <p:animEffect transition="in" filter="wipe(up)">
                                      <p:cBhvr>
                                        <p:cTn id="90" dur="500"/>
                                        <p:tgtEl>
                                          <p:spTgt spid="6">
                                            <p:graphicEl>
                                              <a:dgm id="{A896C957-5468-43A9-93E7-2621693C18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מגמות עולמיות : מחירי המזון</a:t>
            </a:r>
          </a:p>
        </p:txBody>
      </p:sp>
      <p:sp>
        <p:nvSpPr>
          <p:cNvPr id="5" name="תיבת טקסט 4">
            <a:extLst>
              <a:ext uri="{FF2B5EF4-FFF2-40B4-BE49-F238E27FC236}">
                <a16:creationId xmlns:a16="http://schemas.microsoft.com/office/drawing/2014/main" id="{2F52115F-FD2A-40ED-59DF-4AF850000D8C}"/>
              </a:ext>
            </a:extLst>
          </p:cNvPr>
          <p:cNvSpPr txBox="1"/>
          <p:nvPr/>
        </p:nvSpPr>
        <p:spPr>
          <a:xfrm>
            <a:off x="637953" y="1099131"/>
            <a:ext cx="11129174" cy="954107"/>
          </a:xfrm>
          <a:prstGeom prst="rect">
            <a:avLst/>
          </a:prstGeom>
          <a:noFill/>
        </p:spPr>
        <p:txBody>
          <a:bodyPr wrap="square" rtlCol="1">
            <a:spAutoFit/>
          </a:bodyPr>
          <a:lstStyle/>
          <a:p>
            <a:r>
              <a:rPr lang="he-IL" sz="2800" dirty="0"/>
              <a:t>בשנים 2000-2023 עלה מדד מחירי המזון העולמי של ה</a:t>
            </a:r>
            <a:r>
              <a:rPr lang="en-US" sz="2800" dirty="0"/>
              <a:t>FAO</a:t>
            </a:r>
            <a:r>
              <a:rPr lang="he-IL" sz="2800" dirty="0"/>
              <a:t> ב 82%</a:t>
            </a:r>
          </a:p>
          <a:p>
            <a:r>
              <a:rPr lang="he-IL" sz="2800" dirty="0"/>
              <a:t>עליה ממוצעת של 3.5% בשנה (במונחים ריאליים) </a:t>
            </a:r>
          </a:p>
        </p:txBody>
      </p:sp>
      <p:pic>
        <p:nvPicPr>
          <p:cNvPr id="1026" name="Picture 2">
            <a:extLst>
              <a:ext uri="{FF2B5EF4-FFF2-40B4-BE49-F238E27FC236}">
                <a16:creationId xmlns:a16="http://schemas.microsoft.com/office/drawing/2014/main" id="{48A5A0A3-0FDB-9F13-0882-38423E5CDB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476" y="2147167"/>
            <a:ext cx="9799190" cy="47108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מחבר חץ ישר 9">
            <a:extLst>
              <a:ext uri="{FF2B5EF4-FFF2-40B4-BE49-F238E27FC236}">
                <a16:creationId xmlns:a16="http://schemas.microsoft.com/office/drawing/2014/main" id="{133E3F7A-CA26-2DF8-37C6-EFC558B15931}"/>
              </a:ext>
            </a:extLst>
          </p:cNvPr>
          <p:cNvCxnSpPr/>
          <p:nvPr/>
        </p:nvCxnSpPr>
        <p:spPr>
          <a:xfrm flipV="1">
            <a:off x="6539909" y="3774558"/>
            <a:ext cx="3306726" cy="1030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09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מגמות נוספות בחקלאות לטווח הארוך</a:t>
            </a:r>
          </a:p>
        </p:txBody>
      </p:sp>
      <p:sp>
        <p:nvSpPr>
          <p:cNvPr id="5" name="תיבת טקסט 4">
            <a:extLst>
              <a:ext uri="{FF2B5EF4-FFF2-40B4-BE49-F238E27FC236}">
                <a16:creationId xmlns:a16="http://schemas.microsoft.com/office/drawing/2014/main" id="{2F52115F-FD2A-40ED-59DF-4AF850000D8C}"/>
              </a:ext>
            </a:extLst>
          </p:cNvPr>
          <p:cNvSpPr txBox="1"/>
          <p:nvPr/>
        </p:nvSpPr>
        <p:spPr>
          <a:xfrm>
            <a:off x="637953" y="1099131"/>
            <a:ext cx="11129174" cy="3108543"/>
          </a:xfrm>
          <a:prstGeom prst="rect">
            <a:avLst/>
          </a:prstGeom>
          <a:noFill/>
        </p:spPr>
        <p:txBody>
          <a:bodyPr wrap="square" rtlCol="1">
            <a:spAutoFit/>
          </a:bodyPr>
          <a:lstStyle/>
          <a:p>
            <a:r>
              <a:rPr lang="he-IL" sz="2800" dirty="0"/>
              <a:t>ניתן לזהות מגמות נוספות העלולות להשפיע על החקלאות לטווח הארוך:</a:t>
            </a:r>
          </a:p>
          <a:p>
            <a:r>
              <a:rPr lang="he-IL" sz="2800" dirty="0"/>
              <a:t>- התדרדרות הפוריות של הקרקע החקלאית, כתוצאה מניקוז לקוי, המלחת קרקעות, מדבור, סחף ועוד</a:t>
            </a:r>
          </a:p>
          <a:p>
            <a:r>
              <a:rPr lang="he-IL" sz="2800" dirty="0"/>
              <a:t>- אובדן קרקע חקלאית כפועל יוצא של בינוי, פיתוח תשתיות, מתקנים סולאריים</a:t>
            </a:r>
          </a:p>
          <a:p>
            <a:endParaRPr lang="he-IL" sz="2800" dirty="0"/>
          </a:p>
          <a:p>
            <a:r>
              <a:rPr lang="he-IL" sz="2800" dirty="0"/>
              <a:t>בעבודה הנוכחית ניקח בחשבון את שינוי האקלים כפרמטר מוביל בהתייחסות, אם כי אין לשכוח תהליכים נוספים המשפיעים על הפריון החקלאי.</a:t>
            </a:r>
          </a:p>
        </p:txBody>
      </p:sp>
    </p:spTree>
    <p:extLst>
      <p:ext uri="{BB962C8B-B14F-4D97-AF65-F5344CB8AC3E}">
        <p14:creationId xmlns:p14="http://schemas.microsoft.com/office/powerpoint/2010/main" val="76529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1569660"/>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בחינת הגידולים בעמקים על רקע שינוי האקלים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39983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חברי צוות העבודה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04981" y="869372"/>
            <a:ext cx="10982037" cy="3356688"/>
          </a:xfrm>
          <a:prstGeom prst="rect">
            <a:avLst/>
          </a:prstGeom>
          <a:noFill/>
        </p:spPr>
        <p:txBody>
          <a:bodyPr wrap="square" rtlCol="1">
            <a:spAutoFit/>
          </a:bodyPr>
          <a:lstStyle/>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נתי גלבוע, ואחיד </a:t>
            </a:r>
            <a:r>
              <a:rPr lang="he-IL" sz="2400" dirty="0" err="1">
                <a:latin typeface="Calibri" panose="020F0502020204030204" pitchFamily="34" charset="0"/>
                <a:ea typeface="Calibri" panose="020F0502020204030204" pitchFamily="34" charset="0"/>
                <a:cs typeface="Arial" panose="020B0604020202020204" pitchFamily="34" charset="0"/>
              </a:rPr>
              <a:t>קבלאן</a:t>
            </a:r>
            <a:r>
              <a:rPr lang="he-IL" sz="2400" dirty="0">
                <a:latin typeface="Calibri" panose="020F0502020204030204" pitchFamily="34" charset="0"/>
                <a:ea typeface="Calibri" panose="020F0502020204030204" pitchFamily="34" charset="0"/>
                <a:cs typeface="Arial" panose="020B0604020202020204" pitchFamily="34" charset="0"/>
              </a:rPr>
              <a:t> – משרד החקלאות, מחוז העמקים</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שחר אורן- מנהל יחידה כלכלית מוא"ז עמק יזרעאל</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כליל כנעני – מנהל יחידה אסטרטגית מוא"ז עמק יזרעאל</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הגר ראובני – מתאמת מרחב </a:t>
            </a:r>
            <a:r>
              <a:rPr lang="he-IL" sz="2400" dirty="0" err="1">
                <a:latin typeface="Calibri" panose="020F0502020204030204" pitchFamily="34" charset="0"/>
                <a:ea typeface="Calibri" panose="020F0502020204030204" pitchFamily="34" charset="0"/>
                <a:cs typeface="Arial" panose="020B0604020202020204" pitchFamily="34" charset="0"/>
              </a:rPr>
              <a:t>ביוספרי</a:t>
            </a:r>
            <a:r>
              <a:rPr lang="he-IL" sz="2400" dirty="0">
                <a:latin typeface="Calibri" panose="020F0502020204030204" pitchFamily="34" charset="0"/>
                <a:ea typeface="Calibri" panose="020F0502020204030204" pitchFamily="34" charset="0"/>
                <a:cs typeface="Arial" panose="020B0604020202020204" pitchFamily="34" charset="0"/>
              </a:rPr>
              <a:t> מוא"ז מגידו</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sz="2400" dirty="0" err="1">
                <a:latin typeface="Calibri" panose="020F0502020204030204" pitchFamily="34" charset="0"/>
                <a:ea typeface="Calibri" panose="020F0502020204030204" pitchFamily="34" charset="0"/>
                <a:cs typeface="Arial" panose="020B0604020202020204" pitchFamily="34" charset="0"/>
              </a:rPr>
              <a:t>טושקו</a:t>
            </a:r>
            <a:r>
              <a:rPr lang="he-IL" sz="2400" dirty="0">
                <a:latin typeface="Calibri" panose="020F0502020204030204" pitchFamily="34" charset="0"/>
                <a:ea typeface="Calibri" panose="020F0502020204030204" pitchFamily="34" charset="0"/>
                <a:cs typeface="Arial" panose="020B0604020202020204" pitchFamily="34" charset="0"/>
              </a:rPr>
              <a:t>, אמיר מעגן, שגיא מרק, זיו בן ארי – מרכז חקלאי העמק</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חגי רבן – נציג חקלאים</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313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שטחים חקלאיים בעמקים</a:t>
            </a:r>
          </a:p>
        </p:txBody>
      </p:sp>
      <p:pic>
        <p:nvPicPr>
          <p:cNvPr id="6" name="תמונה 5">
            <a:extLst>
              <a:ext uri="{FF2B5EF4-FFF2-40B4-BE49-F238E27FC236}">
                <a16:creationId xmlns:a16="http://schemas.microsoft.com/office/drawing/2014/main" id="{426BE912-192C-7EA7-112F-3D62D24615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8563" y="857906"/>
            <a:ext cx="8555573" cy="5994721"/>
          </a:xfrm>
          <a:prstGeom prst="rect">
            <a:avLst/>
          </a:prstGeom>
        </p:spPr>
      </p:pic>
      <p:pic>
        <p:nvPicPr>
          <p:cNvPr id="11" name="תמונה 10">
            <a:extLst>
              <a:ext uri="{FF2B5EF4-FFF2-40B4-BE49-F238E27FC236}">
                <a16:creationId xmlns:a16="http://schemas.microsoft.com/office/drawing/2014/main" id="{136E2CAD-0A50-ADE0-04F4-62C2308D14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65" y="849742"/>
            <a:ext cx="1821012" cy="3103154"/>
          </a:xfrm>
          <a:prstGeom prst="rect">
            <a:avLst/>
          </a:prstGeom>
        </p:spPr>
      </p:pic>
      <p:sp>
        <p:nvSpPr>
          <p:cNvPr id="12" name="תיבת טקסט 11">
            <a:extLst>
              <a:ext uri="{FF2B5EF4-FFF2-40B4-BE49-F238E27FC236}">
                <a16:creationId xmlns:a16="http://schemas.microsoft.com/office/drawing/2014/main" id="{F8C4110D-A518-F1DA-812D-16343DBCB677}"/>
              </a:ext>
            </a:extLst>
          </p:cNvPr>
          <p:cNvSpPr txBox="1"/>
          <p:nvPr/>
        </p:nvSpPr>
        <p:spPr>
          <a:xfrm>
            <a:off x="16865" y="3938568"/>
            <a:ext cx="1515064" cy="523220"/>
          </a:xfrm>
          <a:prstGeom prst="rect">
            <a:avLst/>
          </a:prstGeom>
          <a:solidFill>
            <a:schemeClr val="bg1"/>
          </a:solidFill>
        </p:spPr>
        <p:txBody>
          <a:bodyPr wrap="square" rtlCol="1">
            <a:spAutoFit/>
          </a:bodyPr>
          <a:lstStyle/>
          <a:p>
            <a:r>
              <a:rPr lang="he-IL" sz="1400" dirty="0"/>
              <a:t>מקור: </a:t>
            </a:r>
            <a:r>
              <a:rPr lang="he-IL" sz="1400" dirty="0" err="1"/>
              <a:t>ממ"ג</a:t>
            </a:r>
            <a:r>
              <a:rPr lang="he-IL" sz="1400" dirty="0"/>
              <a:t> משרד החקלאות 2023</a:t>
            </a:r>
          </a:p>
        </p:txBody>
      </p:sp>
      <p:graphicFrame>
        <p:nvGraphicFramePr>
          <p:cNvPr id="2" name="תרשים 1">
            <a:extLst>
              <a:ext uri="{FF2B5EF4-FFF2-40B4-BE49-F238E27FC236}">
                <a16:creationId xmlns:a16="http://schemas.microsoft.com/office/drawing/2014/main" id="{C49B58E9-1776-3BB0-1CDF-01E9B4567F02}"/>
              </a:ext>
            </a:extLst>
          </p:cNvPr>
          <p:cNvGraphicFramePr>
            <a:graphicFrameLocks/>
          </p:cNvGraphicFramePr>
          <p:nvPr>
            <p:extLst>
              <p:ext uri="{D42A27DB-BD31-4B8C-83A1-F6EECF244321}">
                <p14:modId xmlns:p14="http://schemas.microsoft.com/office/powerpoint/2010/main" val="4055550742"/>
              </p:ext>
            </p:extLst>
          </p:nvPr>
        </p:nvGraphicFramePr>
        <p:xfrm>
          <a:off x="7852084" y="849742"/>
          <a:ext cx="4812148" cy="33299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תרשים 4">
            <a:extLst>
              <a:ext uri="{FF2B5EF4-FFF2-40B4-BE49-F238E27FC236}">
                <a16:creationId xmlns:a16="http://schemas.microsoft.com/office/drawing/2014/main" id="{1A6E3A3B-5F9C-F3D7-2FC3-2C5CF1ACC13D}"/>
              </a:ext>
            </a:extLst>
          </p:cNvPr>
          <p:cNvGraphicFramePr>
            <a:graphicFrameLocks/>
          </p:cNvGraphicFramePr>
          <p:nvPr/>
        </p:nvGraphicFramePr>
        <p:xfrm>
          <a:off x="8065856" y="3837868"/>
          <a:ext cx="4936903" cy="3329958"/>
        </p:xfrm>
        <a:graphic>
          <a:graphicData uri="http://schemas.openxmlformats.org/drawingml/2006/chart">
            <c:chart xmlns:c="http://schemas.openxmlformats.org/drawingml/2006/chart" xmlns:r="http://schemas.openxmlformats.org/officeDocument/2006/relationships" r:id="rId6"/>
          </a:graphicData>
        </a:graphic>
      </p:graphicFrame>
      <p:cxnSp>
        <p:nvCxnSpPr>
          <p:cNvPr id="13" name="מחבר ישר 12">
            <a:extLst>
              <a:ext uri="{FF2B5EF4-FFF2-40B4-BE49-F238E27FC236}">
                <a16:creationId xmlns:a16="http://schemas.microsoft.com/office/drawing/2014/main" id="{051807D7-39EF-6B5C-5C72-1F54C753FD72}"/>
              </a:ext>
            </a:extLst>
          </p:cNvPr>
          <p:cNvCxnSpPr/>
          <p:nvPr/>
        </p:nvCxnSpPr>
        <p:spPr>
          <a:xfrm flipV="1">
            <a:off x="10058400" y="1376039"/>
            <a:ext cx="1065320" cy="133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C8EFFA82-6429-6C95-4876-A9DAD41D7F4E}"/>
              </a:ext>
            </a:extLst>
          </p:cNvPr>
          <p:cNvCxnSpPr>
            <a:cxnSpLocks/>
          </p:cNvCxnSpPr>
          <p:nvPr/>
        </p:nvCxnSpPr>
        <p:spPr>
          <a:xfrm>
            <a:off x="10534307" y="4497330"/>
            <a:ext cx="589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7" name="תרשים 16">
            <a:extLst>
              <a:ext uri="{FF2B5EF4-FFF2-40B4-BE49-F238E27FC236}">
                <a16:creationId xmlns:a16="http://schemas.microsoft.com/office/drawing/2014/main" id="{B3C27021-C563-A4BF-37A1-802270F96E29}"/>
              </a:ext>
            </a:extLst>
          </p:cNvPr>
          <p:cNvGraphicFramePr>
            <a:graphicFrameLocks/>
          </p:cNvGraphicFramePr>
          <p:nvPr>
            <p:extLst>
              <p:ext uri="{D42A27DB-BD31-4B8C-83A1-F6EECF244321}">
                <p14:modId xmlns:p14="http://schemas.microsoft.com/office/powerpoint/2010/main" val="1457982717"/>
              </p:ext>
            </p:extLst>
          </p:nvPr>
        </p:nvGraphicFramePr>
        <p:xfrm>
          <a:off x="2713831" y="1323975"/>
          <a:ext cx="6764337" cy="42100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7947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שטחים חקלאיים בעמקים</a:t>
            </a:r>
          </a:p>
        </p:txBody>
      </p:sp>
      <p:sp>
        <p:nvSpPr>
          <p:cNvPr id="12" name="תיבת טקסט 11">
            <a:extLst>
              <a:ext uri="{FF2B5EF4-FFF2-40B4-BE49-F238E27FC236}">
                <a16:creationId xmlns:a16="http://schemas.microsoft.com/office/drawing/2014/main" id="{F8C4110D-A518-F1DA-812D-16343DBCB677}"/>
              </a:ext>
            </a:extLst>
          </p:cNvPr>
          <p:cNvSpPr txBox="1"/>
          <p:nvPr/>
        </p:nvSpPr>
        <p:spPr>
          <a:xfrm>
            <a:off x="121819" y="5502847"/>
            <a:ext cx="1515064" cy="523220"/>
          </a:xfrm>
          <a:prstGeom prst="rect">
            <a:avLst/>
          </a:prstGeom>
          <a:solidFill>
            <a:schemeClr val="bg1"/>
          </a:solidFill>
        </p:spPr>
        <p:txBody>
          <a:bodyPr wrap="square" rtlCol="1">
            <a:spAutoFit/>
          </a:bodyPr>
          <a:lstStyle/>
          <a:p>
            <a:r>
              <a:rPr lang="he-IL" sz="1400" dirty="0"/>
              <a:t>מקור: </a:t>
            </a:r>
            <a:r>
              <a:rPr lang="he-IL" sz="1400" dirty="0" err="1"/>
              <a:t>ממ"ג</a:t>
            </a:r>
            <a:r>
              <a:rPr lang="he-IL" sz="1400" dirty="0"/>
              <a:t> משרד החקלאות 2023</a:t>
            </a:r>
          </a:p>
        </p:txBody>
      </p:sp>
      <p:graphicFrame>
        <p:nvGraphicFramePr>
          <p:cNvPr id="2" name="תרשים 1">
            <a:extLst>
              <a:ext uri="{FF2B5EF4-FFF2-40B4-BE49-F238E27FC236}">
                <a16:creationId xmlns:a16="http://schemas.microsoft.com/office/drawing/2014/main" id="{C49B58E9-1776-3BB0-1CDF-01E9B4567F02}"/>
              </a:ext>
            </a:extLst>
          </p:cNvPr>
          <p:cNvGraphicFramePr>
            <a:graphicFrameLocks/>
          </p:cNvGraphicFramePr>
          <p:nvPr/>
        </p:nvGraphicFramePr>
        <p:xfrm>
          <a:off x="7852084" y="849742"/>
          <a:ext cx="4812148" cy="3329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תרשים 4">
            <a:extLst>
              <a:ext uri="{FF2B5EF4-FFF2-40B4-BE49-F238E27FC236}">
                <a16:creationId xmlns:a16="http://schemas.microsoft.com/office/drawing/2014/main" id="{1A6E3A3B-5F9C-F3D7-2FC3-2C5CF1ACC13D}"/>
              </a:ext>
            </a:extLst>
          </p:cNvPr>
          <p:cNvGraphicFramePr>
            <a:graphicFrameLocks/>
          </p:cNvGraphicFramePr>
          <p:nvPr/>
        </p:nvGraphicFramePr>
        <p:xfrm>
          <a:off x="8065856" y="3837868"/>
          <a:ext cx="4936903" cy="3329958"/>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מחבר ישר 12">
            <a:extLst>
              <a:ext uri="{FF2B5EF4-FFF2-40B4-BE49-F238E27FC236}">
                <a16:creationId xmlns:a16="http://schemas.microsoft.com/office/drawing/2014/main" id="{051807D7-39EF-6B5C-5C72-1F54C753FD72}"/>
              </a:ext>
            </a:extLst>
          </p:cNvPr>
          <p:cNvCxnSpPr/>
          <p:nvPr/>
        </p:nvCxnSpPr>
        <p:spPr>
          <a:xfrm flipV="1">
            <a:off x="10058400" y="1376039"/>
            <a:ext cx="1065320" cy="133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C8EFFA82-6429-6C95-4876-A9DAD41D7F4E}"/>
              </a:ext>
            </a:extLst>
          </p:cNvPr>
          <p:cNvCxnSpPr>
            <a:cxnSpLocks/>
          </p:cNvCxnSpPr>
          <p:nvPr/>
        </p:nvCxnSpPr>
        <p:spPr>
          <a:xfrm>
            <a:off x="10534307" y="4497330"/>
            <a:ext cx="589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BD9B660A-E5F7-0117-6989-F59D446CCEDE}"/>
              </a:ext>
            </a:extLst>
          </p:cNvPr>
          <p:cNvSpPr txBox="1"/>
          <p:nvPr/>
        </p:nvSpPr>
        <p:spPr>
          <a:xfrm>
            <a:off x="6230851" y="849742"/>
            <a:ext cx="1963270" cy="307777"/>
          </a:xfrm>
          <a:prstGeom prst="rect">
            <a:avLst/>
          </a:prstGeom>
          <a:solidFill>
            <a:schemeClr val="bg1"/>
          </a:solidFill>
        </p:spPr>
        <p:txBody>
          <a:bodyPr wrap="square" rtlCol="1">
            <a:spAutoFit/>
          </a:bodyPr>
          <a:lstStyle/>
          <a:p>
            <a:r>
              <a:rPr lang="he-IL" sz="1400" b="1" dirty="0"/>
              <a:t>ענפים חקלאיים בישראל</a:t>
            </a:r>
          </a:p>
        </p:txBody>
      </p:sp>
      <p:graphicFrame>
        <p:nvGraphicFramePr>
          <p:cNvPr id="17" name="תרשים 16">
            <a:extLst>
              <a:ext uri="{FF2B5EF4-FFF2-40B4-BE49-F238E27FC236}">
                <a16:creationId xmlns:a16="http://schemas.microsoft.com/office/drawing/2014/main" id="{B3C27021-C563-A4BF-37A1-802270F96E29}"/>
              </a:ext>
            </a:extLst>
          </p:cNvPr>
          <p:cNvGraphicFramePr>
            <a:graphicFrameLocks/>
          </p:cNvGraphicFramePr>
          <p:nvPr>
            <p:extLst>
              <p:ext uri="{D42A27DB-BD31-4B8C-83A1-F6EECF244321}">
                <p14:modId xmlns:p14="http://schemas.microsoft.com/office/powerpoint/2010/main" val="3535460754"/>
              </p:ext>
            </p:extLst>
          </p:nvPr>
        </p:nvGraphicFramePr>
        <p:xfrm>
          <a:off x="5134246" y="1071833"/>
          <a:ext cx="3997760" cy="2822129"/>
        </p:xfrm>
        <a:graphic>
          <a:graphicData uri="http://schemas.openxmlformats.org/drawingml/2006/chart">
            <c:chart xmlns:c="http://schemas.openxmlformats.org/drawingml/2006/chart" xmlns:r="http://schemas.openxmlformats.org/officeDocument/2006/relationships" r:id="rId5"/>
          </a:graphicData>
        </a:graphic>
      </p:graphicFrame>
      <p:sp>
        <p:nvSpPr>
          <p:cNvPr id="10" name="תיבת טקסט 9">
            <a:extLst>
              <a:ext uri="{FF2B5EF4-FFF2-40B4-BE49-F238E27FC236}">
                <a16:creationId xmlns:a16="http://schemas.microsoft.com/office/drawing/2014/main" id="{092B6036-90BA-B2DF-F600-9DA25F56F13C}"/>
              </a:ext>
            </a:extLst>
          </p:cNvPr>
          <p:cNvSpPr txBox="1"/>
          <p:nvPr/>
        </p:nvSpPr>
        <p:spPr>
          <a:xfrm>
            <a:off x="2275468" y="3747428"/>
            <a:ext cx="5870195" cy="1754326"/>
          </a:xfrm>
          <a:prstGeom prst="rect">
            <a:avLst/>
          </a:prstGeom>
          <a:noFill/>
        </p:spPr>
        <p:txBody>
          <a:bodyPr wrap="square" rtlCol="1">
            <a:spAutoFit/>
          </a:bodyPr>
          <a:lstStyle/>
          <a:p>
            <a:r>
              <a:rPr lang="he-IL" dirty="0"/>
              <a:t>בהשוואה לישראל בעמק יזרעאל ומגידו יש:</a:t>
            </a:r>
          </a:p>
          <a:p>
            <a:r>
              <a:rPr lang="he-IL" dirty="0"/>
              <a:t>- שטחים נרחבים יחסית של גד"ש וירקות שטח פתוח</a:t>
            </a:r>
          </a:p>
          <a:p>
            <a:r>
              <a:rPr lang="he-IL" dirty="0"/>
              <a:t>- שטחים מעטים יחסית של מטעים והדרים</a:t>
            </a:r>
          </a:p>
          <a:p>
            <a:r>
              <a:rPr lang="he-IL" dirty="0"/>
              <a:t>- שטחים מועטים של ירקות ופרחים בכיסוי (חממות ובתי רשת)</a:t>
            </a:r>
          </a:p>
          <a:p>
            <a:endParaRPr lang="he-IL" dirty="0"/>
          </a:p>
          <a:p>
            <a:r>
              <a:rPr lang="he-IL" dirty="0"/>
              <a:t>התפלגות הגידולים דומה לעמק המעיינות.</a:t>
            </a:r>
          </a:p>
        </p:txBody>
      </p:sp>
      <p:graphicFrame>
        <p:nvGraphicFramePr>
          <p:cNvPr id="18" name="תרשים 17">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164331245"/>
              </p:ext>
            </p:extLst>
          </p:nvPr>
        </p:nvGraphicFramePr>
        <p:xfrm>
          <a:off x="937176" y="842261"/>
          <a:ext cx="4812147" cy="30035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134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5255491" y="157018"/>
            <a:ext cx="6419273" cy="523220"/>
          </a:xfrm>
          <a:prstGeom prst="rect">
            <a:avLst/>
          </a:prstGeom>
          <a:noFill/>
        </p:spPr>
        <p:txBody>
          <a:bodyPr wrap="square" rtlCol="1">
            <a:spAutoFit/>
          </a:bodyPr>
          <a:lstStyle/>
          <a:p>
            <a:r>
              <a:rPr lang="he-IL" sz="2800" b="1" dirty="0"/>
              <a:t>גידולים חקלאיים עיקריים</a:t>
            </a:r>
          </a:p>
        </p:txBody>
      </p:sp>
      <p:sp>
        <p:nvSpPr>
          <p:cNvPr id="14" name="תיבת טקסט 13">
            <a:extLst>
              <a:ext uri="{FF2B5EF4-FFF2-40B4-BE49-F238E27FC236}">
                <a16:creationId xmlns:a16="http://schemas.microsoft.com/office/drawing/2014/main" id="{1E7B2C88-2FAF-04FD-622C-20E8E2B35716}"/>
              </a:ext>
            </a:extLst>
          </p:cNvPr>
          <p:cNvSpPr txBox="1"/>
          <p:nvPr/>
        </p:nvSpPr>
        <p:spPr>
          <a:xfrm>
            <a:off x="7901138" y="880120"/>
            <a:ext cx="2595419" cy="369332"/>
          </a:xfrm>
          <a:prstGeom prst="rect">
            <a:avLst/>
          </a:prstGeom>
          <a:noFill/>
        </p:spPr>
        <p:txBody>
          <a:bodyPr wrap="square" rtlCol="1">
            <a:spAutoFit/>
          </a:bodyPr>
          <a:lstStyle/>
          <a:p>
            <a:r>
              <a:rPr lang="he-IL" dirty="0"/>
              <a:t>מועצה אזורית עמק יזרעאל</a:t>
            </a:r>
          </a:p>
        </p:txBody>
      </p:sp>
      <p:graphicFrame>
        <p:nvGraphicFramePr>
          <p:cNvPr id="16" name="טבלה 15">
            <a:extLst>
              <a:ext uri="{FF2B5EF4-FFF2-40B4-BE49-F238E27FC236}">
                <a16:creationId xmlns:a16="http://schemas.microsoft.com/office/drawing/2014/main" id="{823802F0-255F-5199-3D62-3F670C2CC6BE}"/>
              </a:ext>
            </a:extLst>
          </p:cNvPr>
          <p:cNvGraphicFramePr>
            <a:graphicFrameLocks noGrp="1"/>
          </p:cNvGraphicFramePr>
          <p:nvPr>
            <p:extLst>
              <p:ext uri="{D42A27DB-BD31-4B8C-83A1-F6EECF244321}">
                <p14:modId xmlns:p14="http://schemas.microsoft.com/office/powerpoint/2010/main" val="3942949681"/>
              </p:ext>
            </p:extLst>
          </p:nvPr>
        </p:nvGraphicFramePr>
        <p:xfrm>
          <a:off x="9217017" y="1259805"/>
          <a:ext cx="2837200" cy="3284220"/>
        </p:xfrm>
        <a:graphic>
          <a:graphicData uri="http://schemas.openxmlformats.org/drawingml/2006/table">
            <a:tbl>
              <a:tblPr rtl="1"/>
              <a:tblGrid>
                <a:gridCol w="360000">
                  <a:extLst>
                    <a:ext uri="{9D8B030D-6E8A-4147-A177-3AD203B41FA5}">
                      <a16:colId xmlns:a16="http://schemas.microsoft.com/office/drawing/2014/main" val="3721023361"/>
                    </a:ext>
                  </a:extLst>
                </a:gridCol>
                <a:gridCol w="1512000">
                  <a:extLst>
                    <a:ext uri="{9D8B030D-6E8A-4147-A177-3AD203B41FA5}">
                      <a16:colId xmlns:a16="http://schemas.microsoft.com/office/drawing/2014/main" val="2417537390"/>
                    </a:ext>
                  </a:extLst>
                </a:gridCol>
                <a:gridCol w="965200">
                  <a:extLst>
                    <a:ext uri="{9D8B030D-6E8A-4147-A177-3AD203B41FA5}">
                      <a16:colId xmlns:a16="http://schemas.microsoft.com/office/drawing/2014/main" val="1442471628"/>
                    </a:ext>
                  </a:extLst>
                </a:gridCol>
              </a:tblGrid>
              <a:tr h="276313">
                <a:tc>
                  <a:txBody>
                    <a:bodyPr/>
                    <a:lstStyle/>
                    <a:p>
                      <a:pPr algn="ctr" rtl="1" fontAlgn="ctr"/>
                      <a:endParaRPr lang="he-IL" sz="14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400" b="1" i="0" u="sng" strike="noStrike" dirty="0">
                          <a:solidFill>
                            <a:srgbClr val="000000"/>
                          </a:solidFill>
                          <a:effectLst/>
                          <a:latin typeface="Segoe UI" panose="020B0502040204020203" pitchFamily="34" charset="0"/>
                        </a:rPr>
                        <a:t>גד"ש וירקות בשטח פתוח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400" b="1" i="0" u="none" strike="noStrike">
                          <a:solidFill>
                            <a:srgbClr val="000000"/>
                          </a:solidFill>
                          <a:effectLst/>
                          <a:latin typeface="Segoe UI" panose="020B0502040204020203" pitchFamily="34" charset="0"/>
                        </a:rPr>
                        <a:t>שטח בדונם</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63485743"/>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1</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a:solidFill>
                            <a:srgbClr val="000000"/>
                          </a:solidFill>
                          <a:effectLst/>
                          <a:latin typeface="Segoe UI" panose="020B0502040204020203" pitchFamily="34" charset="0"/>
                        </a:rPr>
                        <a:t>חיטה לגרעינים</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30</a:t>
                      </a:r>
                      <a:r>
                        <a:rPr lang="en-US" sz="1400" b="0" i="0" u="none" strike="noStrike" dirty="0">
                          <a:solidFill>
                            <a:srgbClr val="000000"/>
                          </a:solidFill>
                          <a:effectLst/>
                          <a:latin typeface="Segoe UI" panose="020B0502040204020203" pitchFamily="34" charset="0"/>
                        </a:rPr>
                        <a:t>,</a:t>
                      </a:r>
                      <a:r>
                        <a:rPr lang="he-IL" sz="1400" b="0" i="0" u="none" strike="noStrike" dirty="0">
                          <a:solidFill>
                            <a:srgbClr val="000000"/>
                          </a:solidFill>
                          <a:effectLst/>
                          <a:latin typeface="Segoe UI" panose="020B0502040204020203" pitchFamily="34" charset="0"/>
                        </a:rPr>
                        <a:t>860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417987"/>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2</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גד"ש שונים לתחמיץ</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9</a:t>
                      </a:r>
                      <a:r>
                        <a:rPr lang="en-US" sz="1400" b="0" i="0" u="none" strike="noStrike" dirty="0">
                          <a:solidFill>
                            <a:srgbClr val="000000"/>
                          </a:solidFill>
                          <a:effectLst/>
                          <a:latin typeface="Segoe UI" panose="020B0502040204020203" pitchFamily="34" charset="0"/>
                        </a:rPr>
                        <a:t>,</a:t>
                      </a:r>
                      <a:r>
                        <a:rPr lang="he-IL" sz="1400" b="0" i="0" u="none" strike="noStrike" dirty="0">
                          <a:solidFill>
                            <a:srgbClr val="000000"/>
                          </a:solidFill>
                          <a:effectLst/>
                          <a:latin typeface="Segoe UI" panose="020B0502040204020203" pitchFamily="34" charset="0"/>
                        </a:rPr>
                        <a:t>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558473"/>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3</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a:solidFill>
                            <a:srgbClr val="000000"/>
                          </a:solidFill>
                          <a:effectLst/>
                          <a:latin typeface="Segoe UI" panose="020B0502040204020203" pitchFamily="34" charset="0"/>
                        </a:rPr>
                        <a:t>חיטה לתחמיץ</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6</a:t>
                      </a:r>
                      <a:r>
                        <a:rPr lang="en-US" sz="1400" b="0" i="0" u="none" strike="noStrike" dirty="0">
                          <a:solidFill>
                            <a:srgbClr val="000000"/>
                          </a:solidFill>
                          <a:effectLst/>
                          <a:latin typeface="Segoe UI" panose="020B0502040204020203" pitchFamily="34" charset="0"/>
                        </a:rPr>
                        <a:t>,</a:t>
                      </a:r>
                      <a:r>
                        <a:rPr lang="he-IL" sz="1400" b="0" i="0" u="none" strike="noStrike" dirty="0">
                          <a:solidFill>
                            <a:srgbClr val="000000"/>
                          </a:solidFill>
                          <a:effectLst/>
                          <a:latin typeface="Segoe UI" panose="020B0502040204020203" pitchFamily="34" charset="0"/>
                        </a:rPr>
                        <a:t>771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367016"/>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4</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a:solidFill>
                            <a:srgbClr val="000000"/>
                          </a:solidFill>
                          <a:effectLst/>
                          <a:latin typeface="Segoe UI" panose="020B0502040204020203" pitchFamily="34" charset="0"/>
                        </a:rPr>
                        <a:t>כותנה</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Segoe UI" panose="020B0502040204020203" pitchFamily="34" charset="0"/>
                        </a:rPr>
                        <a:t>5,500</a:t>
                      </a:r>
                      <a:endParaRPr lang="he-IL" sz="1400" b="0" i="0" u="none" strike="noStrike" dirty="0">
                        <a:solidFill>
                          <a:srgbClr val="000000"/>
                        </a:solidFill>
                        <a:effectLst/>
                        <a:latin typeface="Segoe UI" panose="020B0502040204020203"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9974649"/>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5</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a:solidFill>
                            <a:srgbClr val="000000"/>
                          </a:solidFill>
                          <a:effectLst/>
                          <a:latin typeface="Segoe UI" panose="020B0502040204020203" pitchFamily="34" charset="0"/>
                        </a:rPr>
                        <a:t>אפונה לתעשיה</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3</a:t>
                      </a:r>
                      <a:r>
                        <a:rPr lang="en-US" sz="1400" b="0" i="0" u="none" strike="noStrike" dirty="0">
                          <a:solidFill>
                            <a:srgbClr val="000000"/>
                          </a:solidFill>
                          <a:effectLst/>
                          <a:latin typeface="Segoe UI" panose="020B0502040204020203" pitchFamily="34" charset="0"/>
                        </a:rPr>
                        <a:t>,</a:t>
                      </a:r>
                      <a:r>
                        <a:rPr lang="he-IL" sz="1400" b="0" i="0" u="none" strike="noStrike" dirty="0">
                          <a:solidFill>
                            <a:srgbClr val="000000"/>
                          </a:solidFill>
                          <a:effectLst/>
                          <a:latin typeface="Segoe UI" panose="020B0502040204020203" pitchFamily="34" charset="0"/>
                        </a:rPr>
                        <a:t>724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435589"/>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6</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b" latinLnBrk="0" hangingPunct="1">
                        <a:lnSpc>
                          <a:spcPct val="100000"/>
                        </a:lnSpc>
                        <a:spcBef>
                          <a:spcPts val="0"/>
                        </a:spcBef>
                        <a:spcAft>
                          <a:spcPts val="0"/>
                        </a:spcAft>
                        <a:buClrTx/>
                        <a:buSzTx/>
                        <a:buFontTx/>
                        <a:buNone/>
                        <a:tabLst/>
                        <a:defRPr/>
                      </a:pPr>
                      <a:r>
                        <a:rPr lang="he-IL" sz="1400" b="0" i="0" u="none" strike="noStrike" dirty="0">
                          <a:solidFill>
                            <a:srgbClr val="000000"/>
                          </a:solidFill>
                          <a:effectLst/>
                          <a:latin typeface="Segoe UI" panose="020B0502040204020203" pitchFamily="34" charset="0"/>
                        </a:rPr>
                        <a:t>חיטה לשחת</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3</a:t>
                      </a:r>
                      <a:r>
                        <a:rPr lang="en-US" sz="1400" b="0" i="0" u="none" strike="noStrike" dirty="0">
                          <a:solidFill>
                            <a:srgbClr val="000000"/>
                          </a:solidFill>
                          <a:effectLst/>
                          <a:latin typeface="Segoe UI" panose="020B0502040204020203" pitchFamily="34" charset="0"/>
                        </a:rPr>
                        <a:t>,</a:t>
                      </a:r>
                      <a:r>
                        <a:rPr lang="he-IL" sz="1400" b="0" i="0" u="none" strike="noStrike" dirty="0">
                          <a:solidFill>
                            <a:srgbClr val="000000"/>
                          </a:solidFill>
                          <a:effectLst/>
                          <a:latin typeface="Segoe UI" panose="020B0502040204020203" pitchFamily="34" charset="0"/>
                        </a:rPr>
                        <a:t>552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66432"/>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7</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err="1">
                          <a:solidFill>
                            <a:srgbClr val="000000"/>
                          </a:solidFill>
                          <a:effectLst/>
                          <a:latin typeface="Segoe UI" panose="020B0502040204020203" pitchFamily="34" charset="0"/>
                        </a:rPr>
                        <a:t>חימצה</a:t>
                      </a:r>
                      <a:r>
                        <a:rPr lang="he-IL" sz="1400" b="0" i="0" u="none" strike="noStrike" dirty="0">
                          <a:solidFill>
                            <a:srgbClr val="000000"/>
                          </a:solidFill>
                          <a:effectLst/>
                          <a:latin typeface="Segoe UI" panose="020B0502040204020203" pitchFamily="34" charset="0"/>
                        </a:rPr>
                        <a:t> (חומוס)</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Segoe UI" panose="020B0502040204020203" pitchFamily="34" charset="0"/>
                        </a:rPr>
                        <a:t>3,402</a:t>
                      </a:r>
                      <a:endParaRPr lang="he-IL" sz="1400" b="0" i="0" u="none" strike="noStrike" dirty="0">
                        <a:solidFill>
                          <a:srgbClr val="000000"/>
                        </a:solidFill>
                        <a:effectLst/>
                        <a:latin typeface="Segoe UI" panose="020B0502040204020203"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583350"/>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8</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אבטיח לפיצוח</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3</a:t>
                      </a:r>
                      <a:r>
                        <a:rPr lang="en-US" sz="1400" b="0" i="0" u="none" strike="noStrike" dirty="0">
                          <a:solidFill>
                            <a:srgbClr val="000000"/>
                          </a:solidFill>
                          <a:effectLst/>
                          <a:latin typeface="Segoe UI" panose="020B0502040204020203" pitchFamily="34" charset="0"/>
                        </a:rPr>
                        <a:t>,</a:t>
                      </a:r>
                      <a:r>
                        <a:rPr lang="he-IL" sz="1400" b="0" i="0" u="none" strike="noStrike" dirty="0">
                          <a:solidFill>
                            <a:srgbClr val="000000"/>
                          </a:solidFill>
                          <a:effectLst/>
                          <a:latin typeface="Segoe UI" panose="020B0502040204020203" pitchFamily="34" charset="0"/>
                        </a:rPr>
                        <a:t>065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724655"/>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9</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b" latinLnBrk="0" hangingPunct="1">
                        <a:lnSpc>
                          <a:spcPct val="100000"/>
                        </a:lnSpc>
                        <a:spcBef>
                          <a:spcPts val="0"/>
                        </a:spcBef>
                        <a:spcAft>
                          <a:spcPts val="0"/>
                        </a:spcAft>
                        <a:buClrTx/>
                        <a:buSzTx/>
                        <a:buFontTx/>
                        <a:buNone/>
                        <a:tabLst/>
                        <a:defRPr/>
                      </a:pPr>
                      <a:r>
                        <a:rPr lang="he-IL" sz="1400" b="0" i="0" u="none" strike="noStrike" dirty="0">
                          <a:solidFill>
                            <a:srgbClr val="000000"/>
                          </a:solidFill>
                          <a:effectLst/>
                          <a:latin typeface="Segoe UI" panose="020B0502040204020203" pitchFamily="34" charset="0"/>
                        </a:rPr>
                        <a:t>תלתן לזרעים ושחת</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2</a:t>
                      </a:r>
                      <a:r>
                        <a:rPr lang="en-US" sz="1400" b="0" i="0" u="none" strike="noStrike" dirty="0">
                          <a:solidFill>
                            <a:srgbClr val="000000"/>
                          </a:solidFill>
                          <a:effectLst/>
                          <a:latin typeface="Segoe UI" panose="020B0502040204020203" pitchFamily="34" charset="0"/>
                        </a:rPr>
                        <a:t>,</a:t>
                      </a:r>
                      <a:r>
                        <a:rPr lang="he-IL" sz="1400" b="0" i="0" u="none" strike="noStrike" dirty="0">
                          <a:solidFill>
                            <a:srgbClr val="000000"/>
                          </a:solidFill>
                          <a:effectLst/>
                          <a:latin typeface="Segoe UI" panose="020B0502040204020203" pitchFamily="34" charset="0"/>
                        </a:rPr>
                        <a:t>739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088373"/>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10</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בצל</a:t>
                      </a:r>
                      <a:endParaRPr lang="en-US" sz="14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2,620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801581"/>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11</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אחר</a:t>
                      </a:r>
                      <a:endParaRPr lang="en-US" sz="14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92,220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49886"/>
                  </a:ext>
                </a:extLst>
              </a:tr>
            </a:tbl>
          </a:graphicData>
        </a:graphic>
      </p:graphicFrame>
      <p:graphicFrame>
        <p:nvGraphicFramePr>
          <p:cNvPr id="18" name="טבלה 17">
            <a:extLst>
              <a:ext uri="{FF2B5EF4-FFF2-40B4-BE49-F238E27FC236}">
                <a16:creationId xmlns:a16="http://schemas.microsoft.com/office/drawing/2014/main" id="{87D27476-141A-B5AF-3B86-072429458331}"/>
              </a:ext>
            </a:extLst>
          </p:cNvPr>
          <p:cNvGraphicFramePr>
            <a:graphicFrameLocks noGrp="1"/>
          </p:cNvGraphicFramePr>
          <p:nvPr>
            <p:extLst>
              <p:ext uri="{D42A27DB-BD31-4B8C-83A1-F6EECF244321}">
                <p14:modId xmlns:p14="http://schemas.microsoft.com/office/powerpoint/2010/main" val="904034780"/>
              </p:ext>
            </p:extLst>
          </p:nvPr>
        </p:nvGraphicFramePr>
        <p:xfrm>
          <a:off x="6190270" y="1259805"/>
          <a:ext cx="2952000" cy="1729740"/>
        </p:xfrm>
        <a:graphic>
          <a:graphicData uri="http://schemas.openxmlformats.org/drawingml/2006/table">
            <a:tbl>
              <a:tblPr rtl="1"/>
              <a:tblGrid>
                <a:gridCol w="360000">
                  <a:extLst>
                    <a:ext uri="{9D8B030D-6E8A-4147-A177-3AD203B41FA5}">
                      <a16:colId xmlns:a16="http://schemas.microsoft.com/office/drawing/2014/main" val="508727192"/>
                    </a:ext>
                  </a:extLst>
                </a:gridCol>
                <a:gridCol w="1656000">
                  <a:extLst>
                    <a:ext uri="{9D8B030D-6E8A-4147-A177-3AD203B41FA5}">
                      <a16:colId xmlns:a16="http://schemas.microsoft.com/office/drawing/2014/main" val="185564914"/>
                    </a:ext>
                  </a:extLst>
                </a:gridCol>
                <a:gridCol w="936000">
                  <a:extLst>
                    <a:ext uri="{9D8B030D-6E8A-4147-A177-3AD203B41FA5}">
                      <a16:colId xmlns:a16="http://schemas.microsoft.com/office/drawing/2014/main" val="3824199635"/>
                    </a:ext>
                  </a:extLst>
                </a:gridCol>
              </a:tblGrid>
              <a:tr h="213112">
                <a:tc>
                  <a:txBody>
                    <a:bodyPr/>
                    <a:lstStyle/>
                    <a:p>
                      <a:pPr algn="ctr" rtl="1" fontAlgn="ctr"/>
                      <a:endParaRPr lang="he-IL" sz="14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400" b="1" i="0" u="sng" strike="noStrike" dirty="0">
                          <a:solidFill>
                            <a:srgbClr val="000000"/>
                          </a:solidFill>
                          <a:effectLst/>
                          <a:latin typeface="Segoe UI" panose="020B0502040204020203" pitchFamily="34" charset="0"/>
                        </a:rPr>
                        <a:t>מטעים והדרים בשטח פתוח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400" b="1" i="0" u="none" strike="noStrike">
                          <a:solidFill>
                            <a:srgbClr val="000000"/>
                          </a:solidFill>
                          <a:effectLst/>
                          <a:latin typeface="Segoe UI" panose="020B0502040204020203" pitchFamily="34" charset="0"/>
                        </a:rPr>
                        <a:t>שטח בדונם</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04290815"/>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זית לשמן שלחין ובעל</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10,325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999561"/>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a:solidFill>
                            <a:srgbClr val="000000"/>
                          </a:solidFill>
                          <a:effectLst/>
                          <a:latin typeface="Segoe UI" panose="020B0502040204020203" pitchFamily="34" charset="0"/>
                        </a:rPr>
                        <a:t>שקד שלחין ובעל</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3,618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878434"/>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זית למאכל שלחין ובעל</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792346"/>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אבוקדו</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964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8153"/>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אחר</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12,830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650524"/>
                  </a:ext>
                </a:extLst>
              </a:tr>
            </a:tbl>
          </a:graphicData>
        </a:graphic>
      </p:graphicFrame>
      <p:sp>
        <p:nvSpPr>
          <p:cNvPr id="19" name="תיבת טקסט 18">
            <a:extLst>
              <a:ext uri="{FF2B5EF4-FFF2-40B4-BE49-F238E27FC236}">
                <a16:creationId xmlns:a16="http://schemas.microsoft.com/office/drawing/2014/main" id="{E18744D3-B6A7-9751-CB9E-D4517CCF02D7}"/>
              </a:ext>
            </a:extLst>
          </p:cNvPr>
          <p:cNvSpPr txBox="1"/>
          <p:nvPr/>
        </p:nvSpPr>
        <p:spPr>
          <a:xfrm>
            <a:off x="1704490" y="878407"/>
            <a:ext cx="2595419" cy="369332"/>
          </a:xfrm>
          <a:prstGeom prst="rect">
            <a:avLst/>
          </a:prstGeom>
          <a:noFill/>
        </p:spPr>
        <p:txBody>
          <a:bodyPr wrap="square" rtlCol="1">
            <a:spAutoFit/>
          </a:bodyPr>
          <a:lstStyle/>
          <a:p>
            <a:pPr algn="ctr"/>
            <a:r>
              <a:rPr lang="he-IL" dirty="0"/>
              <a:t>מועצה אזורית מגידו</a:t>
            </a:r>
          </a:p>
        </p:txBody>
      </p:sp>
      <p:graphicFrame>
        <p:nvGraphicFramePr>
          <p:cNvPr id="20" name="טבלה 19">
            <a:extLst>
              <a:ext uri="{FF2B5EF4-FFF2-40B4-BE49-F238E27FC236}">
                <a16:creationId xmlns:a16="http://schemas.microsoft.com/office/drawing/2014/main" id="{1B90902B-FDF5-3C2F-7ACB-E8FAAA306533}"/>
              </a:ext>
            </a:extLst>
          </p:cNvPr>
          <p:cNvGraphicFramePr>
            <a:graphicFrameLocks noGrp="1"/>
          </p:cNvGraphicFramePr>
          <p:nvPr>
            <p:extLst>
              <p:ext uri="{D42A27DB-BD31-4B8C-83A1-F6EECF244321}">
                <p14:modId xmlns:p14="http://schemas.microsoft.com/office/powerpoint/2010/main" val="3363088549"/>
              </p:ext>
            </p:extLst>
          </p:nvPr>
        </p:nvGraphicFramePr>
        <p:xfrm>
          <a:off x="119787" y="1259805"/>
          <a:ext cx="2844000" cy="1653540"/>
        </p:xfrm>
        <a:graphic>
          <a:graphicData uri="http://schemas.openxmlformats.org/drawingml/2006/table">
            <a:tbl>
              <a:tblPr rtl="1"/>
              <a:tblGrid>
                <a:gridCol w="360000">
                  <a:extLst>
                    <a:ext uri="{9D8B030D-6E8A-4147-A177-3AD203B41FA5}">
                      <a16:colId xmlns:a16="http://schemas.microsoft.com/office/drawing/2014/main" val="520695371"/>
                    </a:ext>
                  </a:extLst>
                </a:gridCol>
                <a:gridCol w="1620000">
                  <a:extLst>
                    <a:ext uri="{9D8B030D-6E8A-4147-A177-3AD203B41FA5}">
                      <a16:colId xmlns:a16="http://schemas.microsoft.com/office/drawing/2014/main" val="3932993480"/>
                    </a:ext>
                  </a:extLst>
                </a:gridCol>
                <a:gridCol w="864000">
                  <a:extLst>
                    <a:ext uri="{9D8B030D-6E8A-4147-A177-3AD203B41FA5}">
                      <a16:colId xmlns:a16="http://schemas.microsoft.com/office/drawing/2014/main" val="2813725762"/>
                    </a:ext>
                  </a:extLst>
                </a:gridCol>
              </a:tblGrid>
              <a:tr h="166283">
                <a:tc>
                  <a:txBody>
                    <a:bodyPr/>
                    <a:lstStyle/>
                    <a:p>
                      <a:pPr algn="ctr" rtl="1" fontAlgn="ctr"/>
                      <a:endParaRPr lang="he-IL" sz="1400" b="1" i="0" u="none" strike="noStrike" dirty="0">
                        <a:solidFill>
                          <a:srgbClr val="000000"/>
                        </a:solidFill>
                        <a:effectLst/>
                        <a:latin typeface="Segoe UI" panose="020B0502040204020203"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rtl="1" fontAlgn="ctr"/>
                      <a:r>
                        <a:rPr lang="he-IL" sz="1400" b="1" i="0" u="none" strike="noStrike" dirty="0">
                          <a:solidFill>
                            <a:srgbClr val="000000"/>
                          </a:solidFill>
                          <a:effectLst/>
                          <a:latin typeface="Segoe UI" panose="020B0502040204020203" pitchFamily="34" charset="0"/>
                        </a:rPr>
                        <a:t>הדרים ומטעים בשטח פתוח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1" fontAlgn="ctr"/>
                      <a:r>
                        <a:rPr lang="he-IL" sz="1400" b="1" i="0" u="none" strike="noStrike" dirty="0">
                          <a:solidFill>
                            <a:srgbClr val="000000"/>
                          </a:solidFill>
                          <a:effectLst/>
                          <a:latin typeface="Segoe UI" panose="020B0502040204020203" pitchFamily="34" charset="0"/>
                        </a:rPr>
                        <a:t>שטח בדונם</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001248050"/>
                  </a:ext>
                </a:extLst>
              </a:tr>
              <a:tr h="259080">
                <a:tc>
                  <a:txBody>
                    <a:bodyPr/>
                    <a:lstStyle/>
                    <a:p>
                      <a:pPr algn="ctr" rtl="0" fontAlgn="ctr"/>
                      <a:r>
                        <a:rPr lang="he-IL" sz="1400" b="0" i="0" u="none" strike="noStrike" dirty="0">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אבוקדו</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a:solidFill>
                            <a:srgbClr val="000000"/>
                          </a:solidFill>
                          <a:effectLst/>
                          <a:latin typeface="Segoe UI" panose="020B0502040204020203" pitchFamily="34" charset="0"/>
                        </a:rPr>
                        <a:t>4,569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192757"/>
                  </a:ext>
                </a:extLst>
              </a:tr>
              <a:tr h="259080">
                <a:tc>
                  <a:txBody>
                    <a:bodyPr/>
                    <a:lstStyle/>
                    <a:p>
                      <a:pPr algn="ctr" rtl="0" fontAlgn="ctr"/>
                      <a:r>
                        <a:rPr lang="he-IL" sz="1400" b="0" i="0" u="none" strike="noStrike">
                          <a:solidFill>
                            <a:srgbClr val="000000"/>
                          </a:solidFill>
                          <a:effectLst/>
                          <a:latin typeface="Segoe UI" panose="020B0502040204020203"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זית לשמן שלחין ובעל</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a:solidFill>
                            <a:srgbClr val="000000"/>
                          </a:solidFill>
                          <a:effectLst/>
                          <a:latin typeface="Segoe UI" panose="020B0502040204020203" pitchFamily="34" charset="0"/>
                        </a:rPr>
                        <a:t>4,556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643496"/>
                  </a:ext>
                </a:extLst>
              </a:tr>
              <a:tr h="259080">
                <a:tc>
                  <a:txBody>
                    <a:bodyPr/>
                    <a:lstStyle/>
                    <a:p>
                      <a:pPr algn="ctr" rtl="0" fontAlgn="ctr"/>
                      <a:r>
                        <a:rPr lang="he-IL" sz="1400" b="0" i="0" u="none" strike="noStrike">
                          <a:solidFill>
                            <a:srgbClr val="000000"/>
                          </a:solidFill>
                          <a:effectLst/>
                          <a:latin typeface="Segoe UI" panose="020B0502040204020203"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שקד שלחין ובעל</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a:solidFill>
                            <a:srgbClr val="000000"/>
                          </a:solidFill>
                          <a:effectLst/>
                          <a:latin typeface="Segoe UI" panose="020B0502040204020203" pitchFamily="34" charset="0"/>
                        </a:rPr>
                        <a:t>3,878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114499"/>
                  </a:ext>
                </a:extLst>
              </a:tr>
              <a:tr h="202819">
                <a:tc>
                  <a:txBody>
                    <a:bodyPr/>
                    <a:lstStyle/>
                    <a:p>
                      <a:pPr algn="ctr" rtl="0" fontAlgn="ctr"/>
                      <a:r>
                        <a:rPr lang="he-IL" sz="1400" b="0" i="0" u="none" strike="noStrike" dirty="0">
                          <a:solidFill>
                            <a:srgbClr val="000000"/>
                          </a:solidFill>
                          <a:effectLst/>
                          <a:latin typeface="Segoe UI" panose="020B0502040204020203"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זית למאכל בעל ושלחין</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29579"/>
                  </a:ext>
                </a:extLst>
              </a:tr>
              <a:tr h="202819">
                <a:tc>
                  <a:txBody>
                    <a:bodyPr/>
                    <a:lstStyle/>
                    <a:p>
                      <a:pPr algn="ctr" rtl="0" fontAlgn="ctr"/>
                      <a:r>
                        <a:rPr lang="he-IL" sz="1400" b="0" i="0" u="none" strike="noStrike" dirty="0">
                          <a:solidFill>
                            <a:srgbClr val="000000"/>
                          </a:solidFill>
                          <a:effectLst/>
                          <a:latin typeface="Segoe UI" panose="020B0502040204020203"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0" i="0" u="none" strike="noStrike" dirty="0">
                          <a:solidFill>
                            <a:srgbClr val="000000"/>
                          </a:solidFill>
                          <a:effectLst/>
                          <a:latin typeface="Segoe UI" panose="020B0502040204020203" pitchFamily="34" charset="0"/>
                        </a:rPr>
                        <a:t>אחר</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5,376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183820"/>
                  </a:ext>
                </a:extLst>
              </a:tr>
            </a:tbl>
          </a:graphicData>
        </a:graphic>
      </p:graphicFrame>
      <p:graphicFrame>
        <p:nvGraphicFramePr>
          <p:cNvPr id="22" name="טבלה 21">
            <a:extLst>
              <a:ext uri="{FF2B5EF4-FFF2-40B4-BE49-F238E27FC236}">
                <a16:creationId xmlns:a16="http://schemas.microsoft.com/office/drawing/2014/main" id="{9A79B187-5A5F-3834-7C47-F3668419E6A7}"/>
              </a:ext>
            </a:extLst>
          </p:cNvPr>
          <p:cNvGraphicFramePr>
            <a:graphicFrameLocks noGrp="1"/>
          </p:cNvGraphicFramePr>
          <p:nvPr>
            <p:extLst>
              <p:ext uri="{D42A27DB-BD31-4B8C-83A1-F6EECF244321}">
                <p14:modId xmlns:p14="http://schemas.microsoft.com/office/powerpoint/2010/main" val="2157219822"/>
              </p:ext>
            </p:extLst>
          </p:nvPr>
        </p:nvGraphicFramePr>
        <p:xfrm>
          <a:off x="3059858" y="1259805"/>
          <a:ext cx="2844000" cy="3183058"/>
        </p:xfrm>
        <a:graphic>
          <a:graphicData uri="http://schemas.openxmlformats.org/drawingml/2006/table">
            <a:tbl>
              <a:tblPr rtl="1"/>
              <a:tblGrid>
                <a:gridCol w="360000">
                  <a:extLst>
                    <a:ext uri="{9D8B030D-6E8A-4147-A177-3AD203B41FA5}">
                      <a16:colId xmlns:a16="http://schemas.microsoft.com/office/drawing/2014/main" val="2666087926"/>
                    </a:ext>
                  </a:extLst>
                </a:gridCol>
                <a:gridCol w="1476000">
                  <a:extLst>
                    <a:ext uri="{9D8B030D-6E8A-4147-A177-3AD203B41FA5}">
                      <a16:colId xmlns:a16="http://schemas.microsoft.com/office/drawing/2014/main" val="4108612107"/>
                    </a:ext>
                  </a:extLst>
                </a:gridCol>
                <a:gridCol w="1008000">
                  <a:extLst>
                    <a:ext uri="{9D8B030D-6E8A-4147-A177-3AD203B41FA5}">
                      <a16:colId xmlns:a16="http://schemas.microsoft.com/office/drawing/2014/main" val="942963193"/>
                    </a:ext>
                  </a:extLst>
                </a:gridCol>
              </a:tblGrid>
              <a:tr h="396252">
                <a:tc>
                  <a:txBody>
                    <a:bodyPr/>
                    <a:lstStyle/>
                    <a:p>
                      <a:pPr algn="ctr" rtl="1" fontAlgn="ctr"/>
                      <a:endParaRPr lang="he-IL" sz="1400" b="1" i="0" u="none" strike="noStrike" dirty="0">
                        <a:solidFill>
                          <a:srgbClr val="000000"/>
                        </a:solidFill>
                        <a:effectLst/>
                        <a:latin typeface="Segoe UI" panose="020B0502040204020203" pitchFamily="34" charset="0"/>
                      </a:endParaRP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rtl="1" fontAlgn="ctr"/>
                      <a:r>
                        <a:rPr lang="he-IL" sz="1400" b="1" i="0" u="none" strike="noStrike" dirty="0">
                          <a:solidFill>
                            <a:srgbClr val="000000"/>
                          </a:solidFill>
                          <a:effectLst/>
                          <a:latin typeface="Segoe UI" panose="020B0502040204020203" pitchFamily="34" charset="0"/>
                        </a:rPr>
                        <a:t>גד"ש וירקות בשטח פתוח</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1" fontAlgn="ctr"/>
                      <a:r>
                        <a:rPr lang="he-IL" sz="1400" b="1" i="0" u="none" strike="noStrike" dirty="0">
                          <a:solidFill>
                            <a:srgbClr val="000000"/>
                          </a:solidFill>
                          <a:effectLst/>
                          <a:latin typeface="Segoe UI" panose="020B0502040204020203" pitchFamily="34" charset="0"/>
                        </a:rPr>
                        <a:t>שטח בדונם</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520787533"/>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1</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he-IL" sz="1400" b="0" i="0" u="none" strike="noStrike" dirty="0">
                          <a:solidFill>
                            <a:srgbClr val="000000"/>
                          </a:solidFill>
                          <a:effectLst/>
                          <a:latin typeface="Segoe UI" panose="020B0502040204020203" pitchFamily="34" charset="0"/>
                        </a:rPr>
                        <a:t>חיטה לגרעינים</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27,462</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714146"/>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2</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he-IL" sz="1400" b="0" i="0" u="none" strike="noStrike">
                          <a:solidFill>
                            <a:srgbClr val="000000"/>
                          </a:solidFill>
                          <a:effectLst/>
                          <a:latin typeface="Segoe UI" panose="020B0502040204020203" pitchFamily="34" charset="0"/>
                        </a:rPr>
                        <a:t>חיטה לתחמיץ</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3,741</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006079"/>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3</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he-IL" sz="1400" b="0" i="0" u="none" strike="noStrike" dirty="0">
                          <a:solidFill>
                            <a:srgbClr val="000000"/>
                          </a:solidFill>
                          <a:effectLst/>
                          <a:latin typeface="Segoe UI" panose="020B0502040204020203" pitchFamily="34" charset="0"/>
                        </a:rPr>
                        <a:t>כותנה</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1,682</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110822"/>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4</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he-IL" sz="1400" b="0" i="0" u="none" strike="noStrike" dirty="0">
                          <a:solidFill>
                            <a:srgbClr val="000000"/>
                          </a:solidFill>
                          <a:effectLst/>
                          <a:latin typeface="Segoe UI" panose="020B0502040204020203" pitchFamily="34" charset="0"/>
                        </a:rPr>
                        <a:t>תירס תחמיץ</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1,564</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799839"/>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5</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he-IL" sz="1400" b="0" i="0" u="none" strike="noStrike" dirty="0">
                          <a:solidFill>
                            <a:srgbClr val="000000"/>
                          </a:solidFill>
                          <a:effectLst/>
                          <a:latin typeface="Segoe UI" panose="020B0502040204020203" pitchFamily="34" charset="0"/>
                        </a:rPr>
                        <a:t>בצל</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1,540</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154048"/>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6</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he-IL" sz="1400" b="0" i="0" u="none" strike="noStrike" dirty="0">
                          <a:solidFill>
                            <a:srgbClr val="000000"/>
                          </a:solidFill>
                          <a:effectLst/>
                          <a:latin typeface="Segoe UI" panose="020B0502040204020203" pitchFamily="34" charset="0"/>
                        </a:rPr>
                        <a:t>חיטה לשחת</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1,427</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385155"/>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7</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he-IL" sz="1400" b="0" i="0" u="none" strike="noStrike" dirty="0">
                          <a:solidFill>
                            <a:srgbClr val="000000"/>
                          </a:solidFill>
                          <a:effectLst/>
                          <a:latin typeface="Segoe UI" panose="020B0502040204020203" pitchFamily="34" charset="0"/>
                        </a:rPr>
                        <a:t>תירס מתוק</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1,340</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777438"/>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8</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he-IL" sz="1400" b="0" i="0" u="none" strike="noStrike" dirty="0" err="1">
                          <a:solidFill>
                            <a:srgbClr val="000000"/>
                          </a:solidFill>
                          <a:effectLst/>
                          <a:latin typeface="Segoe UI" panose="020B0502040204020203" pitchFamily="34" charset="0"/>
                        </a:rPr>
                        <a:t>חימצה</a:t>
                      </a:r>
                      <a:r>
                        <a:rPr lang="he-IL" sz="1400" b="0" i="0" u="none" strike="noStrike" dirty="0">
                          <a:solidFill>
                            <a:srgbClr val="000000"/>
                          </a:solidFill>
                          <a:effectLst/>
                          <a:latin typeface="Segoe UI" panose="020B0502040204020203" pitchFamily="34" charset="0"/>
                        </a:rPr>
                        <a:t> (חומוס)</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1,287</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284579"/>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9</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t" latinLnBrk="0" hangingPunct="1">
                        <a:lnSpc>
                          <a:spcPct val="100000"/>
                        </a:lnSpc>
                        <a:spcBef>
                          <a:spcPts val="0"/>
                        </a:spcBef>
                        <a:spcAft>
                          <a:spcPts val="0"/>
                        </a:spcAft>
                        <a:buClrTx/>
                        <a:buSzTx/>
                        <a:buFontTx/>
                        <a:buNone/>
                        <a:tabLst/>
                        <a:defRPr/>
                      </a:pPr>
                      <a:r>
                        <a:rPr lang="he-IL" sz="1400" b="0" i="0" u="none" strike="noStrike" dirty="0" err="1">
                          <a:solidFill>
                            <a:srgbClr val="000000"/>
                          </a:solidFill>
                          <a:effectLst/>
                          <a:latin typeface="Segoe UI" panose="020B0502040204020203" pitchFamily="34" charset="0"/>
                        </a:rPr>
                        <a:t>ברוקלי</a:t>
                      </a:r>
                      <a:r>
                        <a:rPr lang="he-IL" sz="1400" b="0" i="0" u="none" strike="noStrike" dirty="0">
                          <a:solidFill>
                            <a:srgbClr val="000000"/>
                          </a:solidFill>
                          <a:effectLst/>
                          <a:latin typeface="Segoe UI" panose="020B0502040204020203" pitchFamily="34" charset="0"/>
                        </a:rPr>
                        <a:t> לשוק הטרי</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1,113</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016557"/>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10</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he-IL" sz="1400" b="0" i="0" u="none" strike="noStrike">
                          <a:solidFill>
                            <a:srgbClr val="000000"/>
                          </a:solidFill>
                          <a:effectLst/>
                          <a:latin typeface="Segoe UI" panose="020B0502040204020203" pitchFamily="34" charset="0"/>
                        </a:rPr>
                        <a:t>חמניות לפיצוח</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1,101</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948564"/>
                  </a:ext>
                </a:extLst>
              </a:tr>
              <a:tr h="249908">
                <a:tc>
                  <a:txBody>
                    <a:bodyPr/>
                    <a:lstStyle/>
                    <a:p>
                      <a:pPr algn="ctr" rtl="0" fontAlgn="ctr"/>
                      <a:r>
                        <a:rPr lang="he-IL" sz="1400" b="0" i="0" u="none" strike="noStrike" dirty="0">
                          <a:solidFill>
                            <a:srgbClr val="000000"/>
                          </a:solidFill>
                          <a:effectLst/>
                          <a:latin typeface="Segoe UI" panose="020B0502040204020203" pitchFamily="34" charset="0"/>
                        </a:rPr>
                        <a:t>11</a:t>
                      </a:r>
                    </a:p>
                  </a:txBody>
                  <a:tcPr marL="5771" marR="5771" marT="5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he-IL" sz="1400" b="0" i="0" u="none" strike="noStrike" dirty="0">
                          <a:solidFill>
                            <a:srgbClr val="000000"/>
                          </a:solidFill>
                          <a:effectLst/>
                          <a:latin typeface="Segoe UI" panose="020B0502040204020203" pitchFamily="34" charset="0"/>
                        </a:rPr>
                        <a:t>אחר</a:t>
                      </a:r>
                    </a:p>
                  </a:txBody>
                  <a:tcPr marL="7350" marR="7350" marT="7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e-IL" sz="1400" b="0" i="0" u="none" strike="noStrike" dirty="0">
                          <a:solidFill>
                            <a:srgbClr val="000000"/>
                          </a:solidFill>
                          <a:effectLst/>
                          <a:latin typeface="Segoe UI" panose="020B0502040204020203" pitchFamily="34" charset="0"/>
                        </a:rPr>
                        <a:t>29,870</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738"/>
                  </a:ext>
                </a:extLst>
              </a:tr>
            </a:tbl>
          </a:graphicData>
        </a:graphic>
      </p:graphicFrame>
      <p:sp>
        <p:nvSpPr>
          <p:cNvPr id="2" name="תיבת טקסט 1">
            <a:extLst>
              <a:ext uri="{FF2B5EF4-FFF2-40B4-BE49-F238E27FC236}">
                <a16:creationId xmlns:a16="http://schemas.microsoft.com/office/drawing/2014/main" id="{742C8830-A611-4D36-D495-8871388179D9}"/>
              </a:ext>
            </a:extLst>
          </p:cNvPr>
          <p:cNvSpPr txBox="1"/>
          <p:nvPr/>
        </p:nvSpPr>
        <p:spPr>
          <a:xfrm>
            <a:off x="3059858" y="6562482"/>
            <a:ext cx="8994359" cy="276999"/>
          </a:xfrm>
          <a:prstGeom prst="rect">
            <a:avLst/>
          </a:prstGeom>
          <a:noFill/>
        </p:spPr>
        <p:txBody>
          <a:bodyPr wrap="square" rtlCol="1">
            <a:spAutoFit/>
          </a:bodyPr>
          <a:lstStyle/>
          <a:p>
            <a:r>
              <a:rPr lang="he-IL" sz="1200" dirty="0"/>
              <a:t>מוצגים </a:t>
            </a:r>
            <a:r>
              <a:rPr lang="he-IL" sz="1200" dirty="0" err="1"/>
              <a:t>בשיקופית</a:t>
            </a:r>
            <a:r>
              <a:rPr lang="he-IL" sz="1200" dirty="0"/>
              <a:t> זו רק הגידולים הגדולים ביותר במרחב, בנוסף ישנם גם גידולים רבים נוספים ששטחם קטן יותר.</a:t>
            </a:r>
          </a:p>
        </p:txBody>
      </p:sp>
      <p:sp>
        <p:nvSpPr>
          <p:cNvPr id="6" name="תיבת טקסט 5">
            <a:extLst>
              <a:ext uri="{FF2B5EF4-FFF2-40B4-BE49-F238E27FC236}">
                <a16:creationId xmlns:a16="http://schemas.microsoft.com/office/drawing/2014/main" id="{2645A139-5E36-53D4-C0A2-C5C4E327B29C}"/>
              </a:ext>
            </a:extLst>
          </p:cNvPr>
          <p:cNvSpPr txBox="1"/>
          <p:nvPr/>
        </p:nvSpPr>
        <p:spPr>
          <a:xfrm>
            <a:off x="2021212" y="4599018"/>
            <a:ext cx="8149576" cy="1938992"/>
          </a:xfrm>
          <a:prstGeom prst="rect">
            <a:avLst/>
          </a:prstGeom>
          <a:noFill/>
        </p:spPr>
        <p:txBody>
          <a:bodyPr wrap="square" rtlCol="1">
            <a:spAutoFit/>
          </a:bodyPr>
          <a:lstStyle/>
          <a:p>
            <a:pPr>
              <a:spcBef>
                <a:spcPts val="600"/>
              </a:spcBef>
            </a:pPr>
            <a:r>
              <a:rPr lang="he-IL" sz="2000" dirty="0"/>
              <a:t>השינויים העיקריים בתמהיל הגידולים לאחרונה:</a:t>
            </a:r>
          </a:p>
          <a:p>
            <a:pPr marL="457200" indent="-457200">
              <a:spcBef>
                <a:spcPts val="600"/>
              </a:spcBef>
              <a:buAutoNum type="arabicPeriod"/>
            </a:pPr>
            <a:r>
              <a:rPr lang="he-IL" sz="2000" dirty="0"/>
              <a:t>ניטעו כ-650 דונם כרמי יין (מגידו, כפר יהושע, הסוללים)</a:t>
            </a:r>
          </a:p>
          <a:p>
            <a:pPr marL="457200" indent="-457200">
              <a:spcBef>
                <a:spcPts val="600"/>
              </a:spcBef>
              <a:buAutoNum type="arabicPeriod"/>
            </a:pPr>
            <a:r>
              <a:rPr lang="he-IL" sz="2000" dirty="0"/>
              <a:t>תהליך נטיעה של כ-1300 דונם כרמי ענבים למאכל</a:t>
            </a:r>
          </a:p>
          <a:p>
            <a:pPr marL="457200" indent="-457200">
              <a:spcBef>
                <a:spcPts val="600"/>
              </a:spcBef>
              <a:buFontTx/>
              <a:buAutoNum type="arabicPeriod"/>
            </a:pPr>
            <a:r>
              <a:rPr lang="he-IL" sz="2000" dirty="0"/>
              <a:t>מתוכננת נטיעה של כ-250 דונם צבר, כחלק ממו"פ, וכ-50 דונם שסק</a:t>
            </a:r>
          </a:p>
          <a:p>
            <a:pPr marL="457200" indent="-457200">
              <a:spcBef>
                <a:spcPts val="600"/>
              </a:spcBef>
              <a:buAutoNum type="arabicPeriod"/>
            </a:pPr>
            <a:r>
              <a:rPr lang="he-IL" sz="2000" dirty="0"/>
              <a:t>הגדלה פי 2.5 של שטחי הכותנה מ-7,000 דונם לכ-20,000 דונם</a:t>
            </a:r>
          </a:p>
        </p:txBody>
      </p:sp>
    </p:spTree>
    <p:extLst>
      <p:ext uri="{BB962C8B-B14F-4D97-AF65-F5344CB8AC3E}">
        <p14:creationId xmlns:p14="http://schemas.microsoft.com/office/powerpoint/2010/main" val="398132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41582" y="235768"/>
            <a:ext cx="10741892" cy="523220"/>
          </a:xfrm>
          <a:prstGeom prst="rect">
            <a:avLst/>
          </a:prstGeom>
          <a:noFill/>
        </p:spPr>
        <p:txBody>
          <a:bodyPr wrap="square" rtlCol="1">
            <a:spAutoFit/>
          </a:bodyPr>
          <a:lstStyle/>
          <a:p>
            <a:r>
              <a:rPr lang="he-IL" sz="2800" b="1" dirty="0"/>
              <a:t>שינוי האקלים הצפוי בעמקים- פירוט מלא</a:t>
            </a:r>
          </a:p>
        </p:txBody>
      </p:sp>
      <p:graphicFrame>
        <p:nvGraphicFramePr>
          <p:cNvPr id="10" name="טבלה 9">
            <a:extLst>
              <a:ext uri="{FF2B5EF4-FFF2-40B4-BE49-F238E27FC236}">
                <a16:creationId xmlns:a16="http://schemas.microsoft.com/office/drawing/2014/main" id="{5F6188CB-2A76-6957-7FAA-5DFBF9690161}"/>
              </a:ext>
            </a:extLst>
          </p:cNvPr>
          <p:cNvGraphicFramePr>
            <a:graphicFrameLocks noGrp="1"/>
          </p:cNvGraphicFramePr>
          <p:nvPr>
            <p:extLst>
              <p:ext uri="{D42A27DB-BD31-4B8C-83A1-F6EECF244321}">
                <p14:modId xmlns:p14="http://schemas.microsoft.com/office/powerpoint/2010/main" val="975858094"/>
              </p:ext>
            </p:extLst>
          </p:nvPr>
        </p:nvGraphicFramePr>
        <p:xfrm>
          <a:off x="4061011" y="903559"/>
          <a:ext cx="7622463" cy="5918071"/>
        </p:xfrm>
        <a:graphic>
          <a:graphicData uri="http://schemas.openxmlformats.org/drawingml/2006/table">
            <a:tbl>
              <a:tblPr rtl="1" firstRow="1" bandRow="1"/>
              <a:tblGrid>
                <a:gridCol w="2567150">
                  <a:extLst>
                    <a:ext uri="{9D8B030D-6E8A-4147-A177-3AD203B41FA5}">
                      <a16:colId xmlns:a16="http://schemas.microsoft.com/office/drawing/2014/main" val="214952325"/>
                    </a:ext>
                  </a:extLst>
                </a:gridCol>
                <a:gridCol w="886724">
                  <a:extLst>
                    <a:ext uri="{9D8B030D-6E8A-4147-A177-3AD203B41FA5}">
                      <a16:colId xmlns:a16="http://schemas.microsoft.com/office/drawing/2014/main" val="12314761"/>
                    </a:ext>
                  </a:extLst>
                </a:gridCol>
                <a:gridCol w="959224">
                  <a:extLst>
                    <a:ext uri="{9D8B030D-6E8A-4147-A177-3AD203B41FA5}">
                      <a16:colId xmlns:a16="http://schemas.microsoft.com/office/drawing/2014/main" val="2872079297"/>
                    </a:ext>
                  </a:extLst>
                </a:gridCol>
                <a:gridCol w="1703294">
                  <a:extLst>
                    <a:ext uri="{9D8B030D-6E8A-4147-A177-3AD203B41FA5}">
                      <a16:colId xmlns:a16="http://schemas.microsoft.com/office/drawing/2014/main" val="3697190122"/>
                    </a:ext>
                  </a:extLst>
                </a:gridCol>
                <a:gridCol w="1506071">
                  <a:extLst>
                    <a:ext uri="{9D8B030D-6E8A-4147-A177-3AD203B41FA5}">
                      <a16:colId xmlns:a16="http://schemas.microsoft.com/office/drawing/2014/main" val="2270326960"/>
                    </a:ext>
                  </a:extLst>
                </a:gridCol>
              </a:tblGrid>
              <a:tr h="228501">
                <a:tc>
                  <a:txBody>
                    <a:bodyPr/>
                    <a:lstStyle/>
                    <a:p>
                      <a:pPr algn="r" rtl="1">
                        <a:lnSpc>
                          <a:spcPct val="107000"/>
                        </a:lnSpc>
                        <a:spcAft>
                          <a:spcPts val="800"/>
                        </a:spcAft>
                      </a:pPr>
                      <a:r>
                        <a:rPr lang="he-IL" sz="1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טמפרטורה</a:t>
                      </a: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פרמטר</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gridSpan="2">
                  <a:txBody>
                    <a:bodyPr/>
                    <a:lstStyle/>
                    <a:p>
                      <a:pPr algn="ctr" rtl="1">
                        <a:lnSpc>
                          <a:spcPct val="107000"/>
                        </a:lnSpc>
                        <a:spcAft>
                          <a:spcPts val="800"/>
                        </a:spcAft>
                      </a:pPr>
                      <a:r>
                        <a:rPr lang="he-IL" sz="1000" b="1" kern="100" dirty="0">
                          <a:effectLst/>
                          <a:latin typeface="Calibri" panose="020F0502020204030204" pitchFamily="34" charset="0"/>
                          <a:ea typeface="Calibri" panose="020F0502020204030204" pitchFamily="34" charset="0"/>
                          <a:cs typeface="Arial" panose="020B0604020202020204" pitchFamily="34" charset="0"/>
                        </a:rPr>
                        <a:t>המצב כיום</a:t>
                      </a:r>
                      <a:endParaRPr lang="en-US"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gridSpan="2">
                  <a:txBody>
                    <a:bodyPr/>
                    <a:lstStyle/>
                    <a:p>
                      <a:pPr algn="ctr" rtl="1">
                        <a:lnSpc>
                          <a:spcPct val="107000"/>
                        </a:lnSpc>
                        <a:spcAft>
                          <a:spcPts val="800"/>
                        </a:spcAft>
                      </a:pPr>
                      <a:r>
                        <a:rPr lang="he-IL" sz="1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השינוי הצפוי בעמקים עד שנת 2050</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392935175"/>
                  </a:ext>
                </a:extLst>
              </a:tr>
              <a:tr h="228501">
                <a:tc>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ctr" rtl="1">
                        <a:lnSpc>
                          <a:spcPct val="107000"/>
                        </a:lnSpc>
                        <a:spcAft>
                          <a:spcPts val="800"/>
                        </a:spcAft>
                      </a:pPr>
                      <a:r>
                        <a:rPr lang="he-IL" sz="1000" b="1" kern="100" dirty="0">
                          <a:effectLst/>
                          <a:latin typeface="Calibri" panose="020F0502020204030204" pitchFamily="34" charset="0"/>
                          <a:ea typeface="Calibri" panose="020F0502020204030204" pitchFamily="34" charset="0"/>
                          <a:cs typeface="Arial" panose="020B0604020202020204" pitchFamily="34" charset="0"/>
                        </a:rPr>
                        <a:t>מזרח העמק</a:t>
                      </a:r>
                      <a:endParaRPr lang="en-US"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ctr" rtl="1">
                        <a:lnSpc>
                          <a:spcPct val="107000"/>
                        </a:lnSpc>
                        <a:spcAft>
                          <a:spcPts val="800"/>
                        </a:spcAft>
                      </a:pPr>
                      <a:r>
                        <a:rPr lang="he-IL" sz="1000" b="1" kern="100" dirty="0">
                          <a:effectLst/>
                          <a:latin typeface="Calibri" panose="020F0502020204030204" pitchFamily="34" charset="0"/>
                          <a:ea typeface="Calibri" panose="020F0502020204030204" pitchFamily="34" charset="0"/>
                          <a:cs typeface="Arial" panose="020B0604020202020204" pitchFamily="34" charset="0"/>
                        </a:rPr>
                        <a:t>מערב העמק</a:t>
                      </a:r>
                      <a:endParaRPr lang="en-US"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ctr" rtl="1">
                        <a:lnSpc>
                          <a:spcPct val="107000"/>
                        </a:lnSpc>
                        <a:spcAft>
                          <a:spcPts val="800"/>
                        </a:spcAft>
                      </a:pPr>
                      <a:r>
                        <a:rPr lang="he-IL" sz="1000" b="1" kern="100" dirty="0">
                          <a:effectLst/>
                          <a:latin typeface="Calibri" panose="020F0502020204030204" pitchFamily="34" charset="0"/>
                          <a:ea typeface="Calibri" panose="020F0502020204030204" pitchFamily="34" charset="0"/>
                          <a:cs typeface="Arial" panose="020B0604020202020204" pitchFamily="34" charset="0"/>
                        </a:rPr>
                        <a:t>מזרח העמק</a:t>
                      </a:r>
                      <a:endParaRPr lang="en-US"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ctr" rtl="1">
                        <a:lnSpc>
                          <a:spcPct val="107000"/>
                        </a:lnSpc>
                        <a:spcAft>
                          <a:spcPts val="800"/>
                        </a:spcAft>
                      </a:pPr>
                      <a:r>
                        <a:rPr lang="he-IL" sz="1000" b="1" kern="100" dirty="0">
                          <a:effectLst/>
                          <a:latin typeface="Calibri" panose="020F0502020204030204" pitchFamily="34" charset="0"/>
                          <a:ea typeface="Calibri" panose="020F0502020204030204" pitchFamily="34" charset="0"/>
                          <a:cs typeface="Arial" panose="020B0604020202020204" pitchFamily="34" charset="0"/>
                        </a:rPr>
                        <a:t>מערב העמק</a:t>
                      </a:r>
                      <a:endParaRPr lang="en-US"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908622160"/>
                  </a:ext>
                </a:extLst>
              </a:tr>
              <a:tr h="296574">
                <a:tc>
                  <a:txBody>
                    <a:bodyPr/>
                    <a:lstStyle/>
                    <a:p>
                      <a:pPr algn="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מכסות צינון שנתיות</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547</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474</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119 מכסות (22%)</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ירידה של 93 מכסות (20%)</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233236926"/>
                  </a:ext>
                </a:extLst>
              </a:tr>
              <a:tr h="296574">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שעות שנתיות מעל 30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988</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916</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של 149 שעות (15%)</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תוספת של 170 שעות (19%)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866179965"/>
                  </a:ext>
                </a:extLst>
              </a:tr>
              <a:tr h="296574">
                <a:tc>
                  <a:txBody>
                    <a:bodyPr/>
                    <a:lstStyle/>
                    <a:p>
                      <a:pPr algn="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שעות שנתיות מעל 32 מ"צ</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539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465</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של 141 שעות (26%)</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תוספת של 144 שעות (31%)</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404233944"/>
                  </a:ext>
                </a:extLst>
              </a:tr>
              <a:tr h="296574">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שעות שנתיות מתחת ל-10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1158</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1029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216 שעות (19%)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ירידה של 187 שעות (18%)</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032393334"/>
                  </a:ext>
                </a:extLst>
              </a:tr>
              <a:tr h="296574">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שעות שנתיות מתחת ל-18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3759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3693</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184 שעות (5%)</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ירידה של 201 שעות (5%)</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247010643"/>
                  </a:ext>
                </a:extLst>
              </a:tr>
              <a:tr h="296574">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שעות שנתיות מתחת ל-21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4827</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4768</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215 שעות (4%)</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ירידה של 234 שעות (5%)</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4220057274"/>
                  </a:ext>
                </a:extLst>
              </a:tr>
              <a:tr h="296574">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שעות שנתיות מתחת ל-24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5989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5960</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244 שעות (4%)</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ירידה של 293 שעות (5%)</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582961490"/>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משרעת הטמפרטורות היומיות</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13.5</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0.1 מ"צ (1%)</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316161000"/>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הימים מתחת ל0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0.9 ימים (5%)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217690065"/>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הימים מעל 15.5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248</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14.4 ימים (6%)</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689693811"/>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טמפרטורה יומית ממוצעת</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19.7 מ"צ</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התחממות של 1.2 מ"צ (6%)</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348855390"/>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טמפרטורת מינימום ממוצעת</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13 מ"צ</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1.2 מ"צ (9%)</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266681669"/>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מתחת ל3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14.4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5.3 ימים (37%)</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811636647"/>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מתחת ל5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68.1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10.7 ימים (16%)</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598705734"/>
                  </a:ext>
                </a:extLst>
              </a:tr>
              <a:tr h="0">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מתחת ל7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68.1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16.2 ימים ((24%), יהיו 51.9 ימים ב2050</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626907939"/>
                  </a:ext>
                </a:extLst>
              </a:tr>
              <a:tr h="0">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מתחת ל12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166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ירידה של 19.3 ימים (12%)</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704398907"/>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מעל 20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50.4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30.1 ימים (60%)</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40709683"/>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טמפרטורת מקסימום יומית</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26.5 מ"צ</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1.1 מ"צ (4%)</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270453348"/>
                  </a:ext>
                </a:extLst>
              </a:tr>
              <a:tr h="228501">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מעל 18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305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12.9 ימים (4%)</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91982545"/>
                  </a:ext>
                </a:extLst>
              </a:tr>
              <a:tr h="228501">
                <a:tc>
                  <a:txBody>
                    <a:bodyPr/>
                    <a:lstStyle/>
                    <a:p>
                      <a:pPr algn="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מעל 30 מ"צ</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149.7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16.4 ימים (11%)</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999410251"/>
                  </a:ext>
                </a:extLst>
              </a:tr>
              <a:tr h="0">
                <a:tc>
                  <a:txBody>
                    <a:bodyPr/>
                    <a:lstStyle/>
                    <a:p>
                      <a:pPr algn="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מעל 34 מ"צ</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55.9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29.4 ימים בשנה ((53%),  יהיו 85.3 ימים ב2050</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84898430"/>
                  </a:ext>
                </a:extLst>
              </a:tr>
              <a:tr h="0">
                <a:tc>
                  <a:txBody>
                    <a:bodyPr/>
                    <a:lstStyle/>
                    <a:p>
                      <a:pPr algn="r" rtl="1">
                        <a:lnSpc>
                          <a:spcPct val="107000"/>
                        </a:lnSpc>
                        <a:spcAft>
                          <a:spcPts val="800"/>
                        </a:spcAft>
                      </a:pPr>
                      <a:r>
                        <a:rPr lang="he-IL" sz="10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מספר ימים מעל 38 מ"צ</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gridSpan="2">
                  <a:txBody>
                    <a:bodyPr/>
                    <a:lstStyle/>
                    <a:p>
                      <a:pPr algn="ctr" rtl="1">
                        <a:lnSpc>
                          <a:spcPct val="107000"/>
                        </a:lnSpc>
                        <a:spcAft>
                          <a:spcPts val="800"/>
                        </a:spcAft>
                      </a:pPr>
                      <a:r>
                        <a:rPr lang="he-IL" sz="1000" kern="100" dirty="0">
                          <a:effectLst/>
                          <a:latin typeface="Calibri" panose="020F0502020204030204" pitchFamily="34" charset="0"/>
                          <a:ea typeface="Calibri" panose="020F0502020204030204" pitchFamily="34" charset="0"/>
                          <a:cs typeface="Arial" panose="020B0604020202020204" pitchFamily="34" charset="0"/>
                        </a:rPr>
                        <a:t>7.2 ימים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072" marR="63072" marT="31536" marB="315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gridSpan="2">
                  <a:txBody>
                    <a:bodyPr/>
                    <a:lstStyle/>
                    <a:p>
                      <a:pPr algn="ctr" rtl="1">
                        <a:lnSpc>
                          <a:spcPct val="107000"/>
                        </a:lnSpc>
                        <a:spcAft>
                          <a:spcPts val="800"/>
                        </a:spcAft>
                      </a:pPr>
                      <a:r>
                        <a:rPr lang="he-IL" sz="10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תוספת 8 ימים (111%)</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hMerge="1">
                  <a:txBody>
                    <a:bodyPr/>
                    <a:lstStyle/>
                    <a:p>
                      <a:pPr algn="r" rtl="1">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3453511183"/>
                  </a:ext>
                </a:extLst>
              </a:tr>
            </a:tbl>
          </a:graphicData>
        </a:graphic>
      </p:graphicFrame>
      <p:sp>
        <p:nvSpPr>
          <p:cNvPr id="2" name="תיבת טקסט 1">
            <a:extLst>
              <a:ext uri="{FF2B5EF4-FFF2-40B4-BE49-F238E27FC236}">
                <a16:creationId xmlns:a16="http://schemas.microsoft.com/office/drawing/2014/main" id="{19413AEE-E717-7F5B-30C9-F770475E34B7}"/>
              </a:ext>
            </a:extLst>
          </p:cNvPr>
          <p:cNvSpPr txBox="1"/>
          <p:nvPr/>
        </p:nvSpPr>
        <p:spPr>
          <a:xfrm>
            <a:off x="433969" y="4216225"/>
            <a:ext cx="3562675" cy="1600438"/>
          </a:xfrm>
          <a:prstGeom prst="rect">
            <a:avLst/>
          </a:prstGeom>
          <a:solidFill>
            <a:schemeClr val="bg1"/>
          </a:solidFill>
        </p:spPr>
        <p:txBody>
          <a:bodyPr wrap="square" rtlCol="1">
            <a:spAutoFit/>
          </a:bodyPr>
          <a:lstStyle/>
          <a:p>
            <a:r>
              <a:rPr lang="he-IL" sz="1400" dirty="0"/>
              <a:t>מקור: השירותים המטאורולוגיים, פרויקט </a:t>
            </a:r>
            <a:r>
              <a:rPr lang="he-IL" sz="1400" dirty="0" err="1"/>
              <a:t>מאמל</a:t>
            </a:r>
            <a:r>
              <a:rPr lang="he-IL" sz="1400" dirty="0"/>
              <a:t> 2017. הנתונים מתייחסים לתרחיש </a:t>
            </a:r>
            <a:r>
              <a:rPr lang="en-US" sz="1400" dirty="0"/>
              <a:t>RCP4.5</a:t>
            </a:r>
            <a:r>
              <a:rPr lang="he-IL" sz="1400" dirty="0"/>
              <a:t> המתון יחסית, בהנחה שיעשו כל המאמצים למיתון שינוי האקלים</a:t>
            </a:r>
          </a:p>
          <a:p>
            <a:r>
              <a:rPr lang="he-IL" sz="1400" dirty="0"/>
              <a:t>לעת עתה, בחלק מהמקרים, שינוי האקלים מתרחש יותר מהר מהתחזיות, ולא ברור שהמאמצים למיתון השינוי נושאים פרי</a:t>
            </a:r>
          </a:p>
        </p:txBody>
      </p:sp>
    </p:spTree>
    <p:extLst>
      <p:ext uri="{BB962C8B-B14F-4D97-AF65-F5344CB8AC3E}">
        <p14:creationId xmlns:p14="http://schemas.microsoft.com/office/powerpoint/2010/main" val="96036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41582" y="235768"/>
            <a:ext cx="10741892" cy="523220"/>
          </a:xfrm>
          <a:prstGeom prst="rect">
            <a:avLst/>
          </a:prstGeom>
          <a:noFill/>
        </p:spPr>
        <p:txBody>
          <a:bodyPr wrap="square" rtlCol="1">
            <a:spAutoFit/>
          </a:bodyPr>
          <a:lstStyle/>
          <a:p>
            <a:r>
              <a:rPr lang="he-IL" sz="2800" b="1" dirty="0"/>
              <a:t>שינוי האקלים הצפוי בעמקים- פירוט מלא</a:t>
            </a:r>
          </a:p>
        </p:txBody>
      </p:sp>
      <p:graphicFrame>
        <p:nvGraphicFramePr>
          <p:cNvPr id="11" name="טבלה 10">
            <a:extLst>
              <a:ext uri="{FF2B5EF4-FFF2-40B4-BE49-F238E27FC236}">
                <a16:creationId xmlns:a16="http://schemas.microsoft.com/office/drawing/2014/main" id="{89B66D35-E68D-733B-E859-BAD1791C8ADA}"/>
              </a:ext>
            </a:extLst>
          </p:cNvPr>
          <p:cNvGraphicFramePr>
            <a:graphicFrameLocks noGrp="1"/>
          </p:cNvGraphicFramePr>
          <p:nvPr>
            <p:extLst>
              <p:ext uri="{D42A27DB-BD31-4B8C-83A1-F6EECF244321}">
                <p14:modId xmlns:p14="http://schemas.microsoft.com/office/powerpoint/2010/main" val="2259921372"/>
              </p:ext>
            </p:extLst>
          </p:nvPr>
        </p:nvGraphicFramePr>
        <p:xfrm>
          <a:off x="5143127" y="934530"/>
          <a:ext cx="6624000" cy="4882133"/>
        </p:xfrm>
        <a:graphic>
          <a:graphicData uri="http://schemas.openxmlformats.org/drawingml/2006/table">
            <a:tbl>
              <a:tblPr rtl="1" firstRow="1" bandRow="1"/>
              <a:tblGrid>
                <a:gridCol w="4428000">
                  <a:extLst>
                    <a:ext uri="{9D8B030D-6E8A-4147-A177-3AD203B41FA5}">
                      <a16:colId xmlns:a16="http://schemas.microsoft.com/office/drawing/2014/main" val="2553067641"/>
                    </a:ext>
                  </a:extLst>
                </a:gridCol>
                <a:gridCol w="2196000">
                  <a:extLst>
                    <a:ext uri="{9D8B030D-6E8A-4147-A177-3AD203B41FA5}">
                      <a16:colId xmlns:a16="http://schemas.microsoft.com/office/drawing/2014/main" val="7846352"/>
                    </a:ext>
                  </a:extLst>
                </a:gridCol>
              </a:tblGrid>
              <a:tr h="198177">
                <a:tc>
                  <a:txBody>
                    <a:bodyPr/>
                    <a:lstStyle/>
                    <a:p>
                      <a:pPr algn="r" rtl="1">
                        <a:lnSpc>
                          <a:spcPct val="107000"/>
                        </a:lnSpc>
                        <a:spcAft>
                          <a:spcPts val="800"/>
                        </a:spcAft>
                      </a:pPr>
                      <a:r>
                        <a:rPr lang="he-IL" sz="1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משקעים</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gn="r" rtl="1">
                        <a:lnSpc>
                          <a:spcPct val="107000"/>
                        </a:lnSpc>
                        <a:spcAft>
                          <a:spcPts val="800"/>
                        </a:spcAft>
                      </a:pPr>
                      <a:r>
                        <a:rPr lang="he-IL" sz="1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בעמקים עד שנת 2050</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4255176556"/>
                  </a:ext>
                </a:extLst>
              </a:tr>
              <a:tr h="198177">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ימי גשם מעל 1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ירידה של 5-6 ימים בשנה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356252025"/>
                  </a:ext>
                </a:extLst>
              </a:tr>
              <a:tr h="198177">
                <a:tc>
                  <a:txBody>
                    <a:bodyPr/>
                    <a:lstStyle/>
                    <a:p>
                      <a:pPr algn="r" rtl="1">
                        <a:lnSpc>
                          <a:spcPct val="107000"/>
                        </a:lnSpc>
                        <a:spcAft>
                          <a:spcPts val="800"/>
                        </a:spcAft>
                      </a:pPr>
                      <a:r>
                        <a:rPr lang="he-IL"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ימי גשם מעל 5 מ"מ</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ירידה של 3-4 ימי גשם בשנה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366028010"/>
                  </a:ext>
                </a:extLst>
              </a:tr>
              <a:tr h="198177">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ימי גשם מעל 10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ירידה של 1-2 ימי גשם בשנה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4143191895"/>
                  </a:ext>
                </a:extLst>
              </a:tr>
              <a:tr h="198177">
                <a:tc>
                  <a:txBody>
                    <a:bodyPr/>
                    <a:lstStyle/>
                    <a:p>
                      <a:pPr algn="r" rtl="1">
                        <a:lnSpc>
                          <a:spcPct val="107000"/>
                        </a:lnSpc>
                        <a:spcAft>
                          <a:spcPts val="800"/>
                        </a:spcAft>
                      </a:pPr>
                      <a:r>
                        <a:rPr lang="he-IL"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ימי גשם מעל 20 מ"מ</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ירידה של 1-0.5 ימי גשם בשנה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949317375"/>
                  </a:ext>
                </a:extLst>
              </a:tr>
              <a:tr h="198177">
                <a:tc>
                  <a:txBody>
                    <a:bodyPr/>
                    <a:lstStyle/>
                    <a:p>
                      <a:pPr algn="r" rtl="1">
                        <a:lnSpc>
                          <a:spcPct val="107000"/>
                        </a:lnSpc>
                        <a:spcAft>
                          <a:spcPts val="800"/>
                        </a:spcAft>
                      </a:pPr>
                      <a:r>
                        <a:rPr lang="he-IL"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במספר ימי יובש רצופים בשנה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ירידה של 4-6 ימים בשנה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916594750"/>
                  </a:ext>
                </a:extLst>
              </a:tr>
              <a:tr h="198177">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במספר ימים יובש רצופים דצמ-פבר</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תוספת של 1-3 ימים בשנה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287810305"/>
                  </a:ext>
                </a:extLst>
              </a:tr>
              <a:tr h="198177">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במספר ימים יובש רצופים ינו-פבר</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תוספת 2-3 ימים בשנה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380277996"/>
                  </a:ext>
                </a:extLst>
              </a:tr>
              <a:tr h="0">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במספר ימים יובש רצופים נוב-דצמ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אין שינוי</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921451890"/>
                  </a:ext>
                </a:extLst>
              </a:tr>
              <a:tr h="198177">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במספר ימים יובש רצופים נוב-אפר</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תוספת 2-4 ימים לתקופות יובש רצופות</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3812321147"/>
                  </a:ext>
                </a:extLst>
              </a:tr>
              <a:tr h="0">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במספר הימים מ15.9 ועד קבלת כמות יומית או דו-יומית מצטברת של 20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תוספת 2-4 ימים</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719830007"/>
                  </a:ext>
                </a:extLst>
              </a:tr>
              <a:tr h="0">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בסך כמות הגשם המצטברת בשנה מימי גשם מאחוזון 95 ומעלה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16-25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780668314"/>
                  </a:ext>
                </a:extLst>
              </a:tr>
              <a:tr h="149726">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בסך כמות הגשם מאחוזון 95 מתוך הכמות השנתית</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208144769"/>
                  </a:ext>
                </a:extLst>
              </a:tr>
              <a:tr h="104522">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בסך כמות הגשם המצטברת בשנה מימי גשם מאחוזון 99 ומעלה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16-30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88003914"/>
                  </a:ext>
                </a:extLst>
              </a:tr>
              <a:tr h="131036">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בכמות הגשם המקסימאלית ב-5 ימים רצופים בכל 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11-15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545001065"/>
                  </a:ext>
                </a:extLst>
              </a:tr>
              <a:tr h="0">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בכמות הגשם המקסימאלית ב-7 ימים רצופים בכל שנה</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11-15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782339902"/>
                  </a:ext>
                </a:extLst>
              </a:tr>
              <a:tr h="0">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בכמות הגשם היומית הממוצעת</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תוספת 0.6-0.9 מ"מ</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749648889"/>
                  </a:ext>
                </a:extLst>
              </a:tr>
              <a:tr h="198177">
                <a:tc>
                  <a:txBody>
                    <a:bodyPr/>
                    <a:lstStyle/>
                    <a:p>
                      <a:pPr algn="r" rtl="1">
                        <a:lnSpc>
                          <a:spcPct val="107000"/>
                        </a:lnSpc>
                        <a:spcAft>
                          <a:spcPts val="800"/>
                        </a:spcAft>
                      </a:pPr>
                      <a:r>
                        <a:rPr lang="he-IL"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השינוי הצפוי בכמות המשקעים השנתית הממוצעת</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73286" marR="73286" marT="36643" marB="366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1">
                        <a:lnSpc>
                          <a:spcPct val="107000"/>
                        </a:lnSpc>
                        <a:spcAft>
                          <a:spcPts val="800"/>
                        </a:spcAft>
                      </a:pPr>
                      <a:r>
                        <a:rPr lang="he-IL"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ירידה של 26-50 מ"מ</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170795482"/>
                  </a:ext>
                </a:extLst>
              </a:tr>
            </a:tbl>
          </a:graphicData>
        </a:graphic>
      </p:graphicFrame>
      <p:sp>
        <p:nvSpPr>
          <p:cNvPr id="5" name="תיבת טקסט 4">
            <a:extLst>
              <a:ext uri="{FF2B5EF4-FFF2-40B4-BE49-F238E27FC236}">
                <a16:creationId xmlns:a16="http://schemas.microsoft.com/office/drawing/2014/main" id="{DD1CA11B-E660-48E8-F88C-763A3D826B73}"/>
              </a:ext>
            </a:extLst>
          </p:cNvPr>
          <p:cNvSpPr txBox="1"/>
          <p:nvPr/>
        </p:nvSpPr>
        <p:spPr>
          <a:xfrm>
            <a:off x="433969" y="4216225"/>
            <a:ext cx="3562675" cy="1600438"/>
          </a:xfrm>
          <a:prstGeom prst="rect">
            <a:avLst/>
          </a:prstGeom>
          <a:solidFill>
            <a:schemeClr val="bg1"/>
          </a:solidFill>
        </p:spPr>
        <p:txBody>
          <a:bodyPr wrap="square" rtlCol="1">
            <a:spAutoFit/>
          </a:bodyPr>
          <a:lstStyle/>
          <a:p>
            <a:r>
              <a:rPr lang="he-IL" sz="1400" dirty="0"/>
              <a:t>מקור: השירותים המטאורולוגיים, פרויקט </a:t>
            </a:r>
            <a:r>
              <a:rPr lang="he-IL" sz="1400" dirty="0" err="1"/>
              <a:t>מאמל</a:t>
            </a:r>
            <a:r>
              <a:rPr lang="he-IL" sz="1400" dirty="0"/>
              <a:t> 2017. הנתונים מתייחסים לתרחיש </a:t>
            </a:r>
            <a:r>
              <a:rPr lang="en-US" sz="1400" dirty="0"/>
              <a:t>RCP4.5</a:t>
            </a:r>
            <a:r>
              <a:rPr lang="he-IL" sz="1400" dirty="0"/>
              <a:t> המתון יחסית, בהנחה שיעשו כל המאמצים למיתון שינוי האקלים</a:t>
            </a:r>
          </a:p>
          <a:p>
            <a:r>
              <a:rPr lang="he-IL" sz="1400" dirty="0"/>
              <a:t>לעת עתה, בחלק מהמקרים, שינוי האקלים מתרחש יותר מהר מהתחזיות, ולא ברור שהמאמצים למיתון השינוי נושאים פרי</a:t>
            </a:r>
          </a:p>
        </p:txBody>
      </p:sp>
    </p:spTree>
    <p:extLst>
      <p:ext uri="{BB962C8B-B14F-4D97-AF65-F5344CB8AC3E}">
        <p14:creationId xmlns:p14="http://schemas.microsoft.com/office/powerpoint/2010/main" val="3699558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88D69CA3-8C88-5139-19B9-18F55B4087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18802" y="891865"/>
            <a:ext cx="6265762" cy="5314047"/>
          </a:xfrm>
          <a:prstGeom prst="rect">
            <a:avLst/>
          </a:prstGeom>
        </p:spPr>
      </p:pic>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822036" y="157018"/>
            <a:ext cx="10852729" cy="523220"/>
          </a:xfrm>
          <a:prstGeom prst="rect">
            <a:avLst/>
          </a:prstGeom>
          <a:noFill/>
        </p:spPr>
        <p:txBody>
          <a:bodyPr wrap="square" rtlCol="1">
            <a:spAutoFit/>
          </a:bodyPr>
          <a:lstStyle/>
          <a:p>
            <a:r>
              <a:rPr lang="he-IL" sz="2800" b="1" dirty="0"/>
              <a:t>תחזית אקלים ל-2050 : טמפרטורות - דוגמא</a:t>
            </a:r>
          </a:p>
        </p:txBody>
      </p:sp>
      <p:sp>
        <p:nvSpPr>
          <p:cNvPr id="2" name="תיבת טקסט 1">
            <a:extLst>
              <a:ext uri="{FF2B5EF4-FFF2-40B4-BE49-F238E27FC236}">
                <a16:creationId xmlns:a16="http://schemas.microsoft.com/office/drawing/2014/main" id="{7947DE4C-FB71-8268-B240-8FFA5BBECD56}"/>
              </a:ext>
            </a:extLst>
          </p:cNvPr>
          <p:cNvSpPr txBox="1"/>
          <p:nvPr/>
        </p:nvSpPr>
        <p:spPr>
          <a:xfrm>
            <a:off x="2337126" y="6492057"/>
            <a:ext cx="9733055" cy="338554"/>
          </a:xfrm>
          <a:prstGeom prst="rect">
            <a:avLst/>
          </a:prstGeom>
          <a:solidFill>
            <a:schemeClr val="bg1"/>
          </a:solidFill>
        </p:spPr>
        <p:txBody>
          <a:bodyPr wrap="square" rtlCol="1">
            <a:spAutoFit/>
          </a:bodyPr>
          <a:lstStyle/>
          <a:p>
            <a:r>
              <a:rPr lang="he-IL" sz="1600" dirty="0"/>
              <a:t>מקור: השירותים המטאורולוגיים, 2017. לפי מודל </a:t>
            </a:r>
            <a:r>
              <a:rPr lang="en-US" sz="1600" dirty="0"/>
              <a:t>RCP4.5</a:t>
            </a:r>
            <a:r>
              <a:rPr lang="he-IL" sz="1600" dirty="0"/>
              <a:t> המתון יחסית, בהנחה שיעשו כל המאמצים למיתון שינוי האקלים.</a:t>
            </a:r>
          </a:p>
        </p:txBody>
      </p:sp>
      <p:pic>
        <p:nvPicPr>
          <p:cNvPr id="18" name="תמונה 17">
            <a:extLst>
              <a:ext uri="{FF2B5EF4-FFF2-40B4-BE49-F238E27FC236}">
                <a16:creationId xmlns:a16="http://schemas.microsoft.com/office/drawing/2014/main" id="{E63E79F0-D1F3-F200-31B3-AE531660E6B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880711"/>
            <a:ext cx="6096000" cy="5325201"/>
          </a:xfrm>
          <a:prstGeom prst="rect">
            <a:avLst/>
          </a:prstGeom>
        </p:spPr>
      </p:pic>
      <p:sp>
        <p:nvSpPr>
          <p:cNvPr id="19" name="תיבת טקסט 18">
            <a:extLst>
              <a:ext uri="{FF2B5EF4-FFF2-40B4-BE49-F238E27FC236}">
                <a16:creationId xmlns:a16="http://schemas.microsoft.com/office/drawing/2014/main" id="{7E33CF7A-4338-0472-5F3E-9058452F8B95}"/>
              </a:ext>
            </a:extLst>
          </p:cNvPr>
          <p:cNvSpPr txBox="1"/>
          <p:nvPr/>
        </p:nvSpPr>
        <p:spPr>
          <a:xfrm>
            <a:off x="6151420" y="861839"/>
            <a:ext cx="4673598" cy="369332"/>
          </a:xfrm>
          <a:prstGeom prst="rect">
            <a:avLst/>
          </a:prstGeom>
          <a:solidFill>
            <a:schemeClr val="bg1"/>
          </a:solidFill>
        </p:spPr>
        <p:txBody>
          <a:bodyPr wrap="square" rtlCol="1">
            <a:spAutoFit/>
          </a:bodyPr>
          <a:lstStyle/>
          <a:p>
            <a:pPr algn="ctr"/>
            <a:r>
              <a:rPr lang="he-IL" b="1" dirty="0"/>
              <a:t>השינוי במספר הימים עם טמפ' מעל 34 מעלות</a:t>
            </a:r>
          </a:p>
        </p:txBody>
      </p:sp>
      <p:sp>
        <p:nvSpPr>
          <p:cNvPr id="20" name="תיבת טקסט 19">
            <a:extLst>
              <a:ext uri="{FF2B5EF4-FFF2-40B4-BE49-F238E27FC236}">
                <a16:creationId xmlns:a16="http://schemas.microsoft.com/office/drawing/2014/main" id="{3359011F-20EC-E790-7866-B3F57473FB22}"/>
              </a:ext>
            </a:extLst>
          </p:cNvPr>
          <p:cNvSpPr txBox="1"/>
          <p:nvPr/>
        </p:nvSpPr>
        <p:spPr>
          <a:xfrm>
            <a:off x="121819" y="853324"/>
            <a:ext cx="4673598" cy="369332"/>
          </a:xfrm>
          <a:prstGeom prst="rect">
            <a:avLst/>
          </a:prstGeom>
          <a:solidFill>
            <a:schemeClr val="bg1"/>
          </a:solidFill>
        </p:spPr>
        <p:txBody>
          <a:bodyPr wrap="square" rtlCol="1">
            <a:spAutoFit/>
          </a:bodyPr>
          <a:lstStyle/>
          <a:p>
            <a:pPr algn="ctr"/>
            <a:r>
              <a:rPr lang="he-IL" b="1" dirty="0"/>
              <a:t>השינוי במספר הימים עם טמפ' מתחת 7 מעלות</a:t>
            </a:r>
          </a:p>
        </p:txBody>
      </p:sp>
      <p:sp>
        <p:nvSpPr>
          <p:cNvPr id="5" name="תיבת טקסט 4">
            <a:extLst>
              <a:ext uri="{FF2B5EF4-FFF2-40B4-BE49-F238E27FC236}">
                <a16:creationId xmlns:a16="http://schemas.microsoft.com/office/drawing/2014/main" id="{23E8ED8D-8F0A-9ADC-6AD2-80D90C335757}"/>
              </a:ext>
            </a:extLst>
          </p:cNvPr>
          <p:cNvSpPr txBox="1"/>
          <p:nvPr/>
        </p:nvSpPr>
        <p:spPr>
          <a:xfrm>
            <a:off x="10095344" y="4735512"/>
            <a:ext cx="2096656" cy="1477328"/>
          </a:xfrm>
          <a:prstGeom prst="rect">
            <a:avLst/>
          </a:prstGeom>
          <a:solidFill>
            <a:schemeClr val="bg1"/>
          </a:solidFill>
        </p:spPr>
        <p:txBody>
          <a:bodyPr wrap="square" rtlCol="1">
            <a:spAutoFit/>
          </a:bodyPr>
          <a:lstStyle/>
          <a:p>
            <a:r>
              <a:rPr lang="he-IL" dirty="0"/>
              <a:t>באזור העמקים צפויה </a:t>
            </a:r>
            <a:r>
              <a:rPr lang="he-IL" b="1" dirty="0"/>
              <a:t>תוספת של 29.4 ימים בשנה (52%) עם טמפ' מעל 34 מעלות</a:t>
            </a:r>
          </a:p>
        </p:txBody>
      </p:sp>
      <p:sp>
        <p:nvSpPr>
          <p:cNvPr id="6" name="תיבת טקסט 5">
            <a:extLst>
              <a:ext uri="{FF2B5EF4-FFF2-40B4-BE49-F238E27FC236}">
                <a16:creationId xmlns:a16="http://schemas.microsoft.com/office/drawing/2014/main" id="{493E7809-F675-E98C-E70E-1871179D5C15}"/>
              </a:ext>
            </a:extLst>
          </p:cNvPr>
          <p:cNvSpPr txBox="1"/>
          <p:nvPr/>
        </p:nvSpPr>
        <p:spPr>
          <a:xfrm>
            <a:off x="3789114" y="4728584"/>
            <a:ext cx="2165893" cy="1477328"/>
          </a:xfrm>
          <a:prstGeom prst="rect">
            <a:avLst/>
          </a:prstGeom>
          <a:solidFill>
            <a:schemeClr val="bg1"/>
          </a:solidFill>
        </p:spPr>
        <p:txBody>
          <a:bodyPr wrap="square" rtlCol="1">
            <a:spAutoFit/>
          </a:bodyPr>
          <a:lstStyle/>
          <a:p>
            <a:r>
              <a:rPr lang="he-IL" dirty="0"/>
              <a:t>באזור העמקים צפויה </a:t>
            </a:r>
            <a:r>
              <a:rPr lang="he-IL" b="1" dirty="0"/>
              <a:t>ירידה של 16.2 ימים בשנה (24%) עם טמפ' מתחת 7 מעלות</a:t>
            </a:r>
          </a:p>
        </p:txBody>
      </p:sp>
    </p:spTree>
    <p:extLst>
      <p:ext uri="{BB962C8B-B14F-4D97-AF65-F5344CB8AC3E}">
        <p14:creationId xmlns:p14="http://schemas.microsoft.com/office/powerpoint/2010/main" val="286653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822036" y="157018"/>
            <a:ext cx="10852729" cy="523220"/>
          </a:xfrm>
          <a:prstGeom prst="rect">
            <a:avLst/>
          </a:prstGeom>
          <a:noFill/>
        </p:spPr>
        <p:txBody>
          <a:bodyPr wrap="square" rtlCol="1">
            <a:spAutoFit/>
          </a:bodyPr>
          <a:lstStyle/>
          <a:p>
            <a:r>
              <a:rPr lang="he-IL" sz="2800" b="1" dirty="0"/>
              <a:t>תחזית אקלים ל-2050 : משקעים - דוגמא</a:t>
            </a:r>
          </a:p>
        </p:txBody>
      </p:sp>
      <p:pic>
        <p:nvPicPr>
          <p:cNvPr id="6" name="תמונה 5">
            <a:extLst>
              <a:ext uri="{FF2B5EF4-FFF2-40B4-BE49-F238E27FC236}">
                <a16:creationId xmlns:a16="http://schemas.microsoft.com/office/drawing/2014/main" id="{D0F1A14B-3B22-690F-82E0-2CB645639B1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243782" y="876496"/>
            <a:ext cx="5929745" cy="5182336"/>
          </a:xfrm>
          <a:prstGeom prst="rect">
            <a:avLst/>
          </a:prstGeom>
        </p:spPr>
      </p:pic>
      <p:pic>
        <p:nvPicPr>
          <p:cNvPr id="10" name="תמונה 9">
            <a:extLst>
              <a:ext uri="{FF2B5EF4-FFF2-40B4-BE49-F238E27FC236}">
                <a16:creationId xmlns:a16="http://schemas.microsoft.com/office/drawing/2014/main" id="{BDB5598E-AC75-32DC-091B-1C3BF49F5FD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43782" y="851444"/>
            <a:ext cx="1325039" cy="2373744"/>
          </a:xfrm>
          <a:prstGeom prst="rect">
            <a:avLst/>
          </a:prstGeom>
        </p:spPr>
      </p:pic>
      <p:sp>
        <p:nvSpPr>
          <p:cNvPr id="11" name="תיבת טקסט 10">
            <a:extLst>
              <a:ext uri="{FF2B5EF4-FFF2-40B4-BE49-F238E27FC236}">
                <a16:creationId xmlns:a16="http://schemas.microsoft.com/office/drawing/2014/main" id="{10A84D8D-C984-3460-192D-D7C749002B7E}"/>
              </a:ext>
            </a:extLst>
          </p:cNvPr>
          <p:cNvSpPr txBox="1"/>
          <p:nvPr/>
        </p:nvSpPr>
        <p:spPr>
          <a:xfrm>
            <a:off x="9712164" y="5175592"/>
            <a:ext cx="2096656" cy="923330"/>
          </a:xfrm>
          <a:prstGeom prst="rect">
            <a:avLst/>
          </a:prstGeom>
          <a:solidFill>
            <a:schemeClr val="bg1"/>
          </a:solidFill>
        </p:spPr>
        <p:txBody>
          <a:bodyPr wrap="square" rtlCol="1">
            <a:spAutoFit/>
          </a:bodyPr>
          <a:lstStyle/>
          <a:p>
            <a:r>
              <a:rPr lang="he-IL" dirty="0"/>
              <a:t>באזור העמקים צפויה </a:t>
            </a:r>
            <a:r>
              <a:rPr lang="he-IL" b="1" dirty="0"/>
              <a:t>ירידה של 3-4 ימי גשם בשנה</a:t>
            </a:r>
          </a:p>
        </p:txBody>
      </p:sp>
      <p:pic>
        <p:nvPicPr>
          <p:cNvPr id="13" name="תמונה 12">
            <a:extLst>
              <a:ext uri="{FF2B5EF4-FFF2-40B4-BE49-F238E27FC236}">
                <a16:creationId xmlns:a16="http://schemas.microsoft.com/office/drawing/2014/main" id="{68CEEAD8-7D61-37D9-F1F5-1800F9893BB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8473" y="876495"/>
            <a:ext cx="6077527" cy="5218741"/>
          </a:xfrm>
          <a:prstGeom prst="rect">
            <a:avLst/>
          </a:prstGeom>
        </p:spPr>
      </p:pic>
      <p:pic>
        <p:nvPicPr>
          <p:cNvPr id="16" name="תמונה 15">
            <a:extLst>
              <a:ext uri="{FF2B5EF4-FFF2-40B4-BE49-F238E27FC236}">
                <a16:creationId xmlns:a16="http://schemas.microsoft.com/office/drawing/2014/main" id="{2C85F177-5C46-CFD5-D2D0-DD53E76EE6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4854" y="848616"/>
            <a:ext cx="1043709" cy="2379400"/>
          </a:xfrm>
          <a:prstGeom prst="rect">
            <a:avLst/>
          </a:prstGeom>
        </p:spPr>
      </p:pic>
      <p:sp>
        <p:nvSpPr>
          <p:cNvPr id="17" name="תיבת טקסט 16">
            <a:extLst>
              <a:ext uri="{FF2B5EF4-FFF2-40B4-BE49-F238E27FC236}">
                <a16:creationId xmlns:a16="http://schemas.microsoft.com/office/drawing/2014/main" id="{3E2D2BE3-003F-AFF1-BF9F-4FAF7557D481}"/>
              </a:ext>
            </a:extLst>
          </p:cNvPr>
          <p:cNvSpPr txBox="1"/>
          <p:nvPr/>
        </p:nvSpPr>
        <p:spPr>
          <a:xfrm>
            <a:off x="3352800" y="5246334"/>
            <a:ext cx="2743199" cy="923330"/>
          </a:xfrm>
          <a:prstGeom prst="rect">
            <a:avLst/>
          </a:prstGeom>
          <a:solidFill>
            <a:schemeClr val="bg1"/>
          </a:solidFill>
        </p:spPr>
        <p:txBody>
          <a:bodyPr wrap="square" rtlCol="1">
            <a:spAutoFit/>
          </a:bodyPr>
          <a:lstStyle/>
          <a:p>
            <a:r>
              <a:rPr lang="he-IL" dirty="0"/>
              <a:t>באזור העמקים צפויה </a:t>
            </a:r>
            <a:r>
              <a:rPr lang="he-IL" b="1" dirty="0"/>
              <a:t>תוספת של 2-4 ימים לתקופות היובש הרצופות בחורף</a:t>
            </a:r>
          </a:p>
        </p:txBody>
      </p:sp>
      <p:sp>
        <p:nvSpPr>
          <p:cNvPr id="18" name="תיבת טקסט 17">
            <a:extLst>
              <a:ext uri="{FF2B5EF4-FFF2-40B4-BE49-F238E27FC236}">
                <a16:creationId xmlns:a16="http://schemas.microsoft.com/office/drawing/2014/main" id="{01106B45-7C1A-A402-C91F-0D19D2D99541}"/>
              </a:ext>
            </a:extLst>
          </p:cNvPr>
          <p:cNvSpPr txBox="1"/>
          <p:nvPr/>
        </p:nvSpPr>
        <p:spPr>
          <a:xfrm>
            <a:off x="8118764" y="855646"/>
            <a:ext cx="4017816" cy="369332"/>
          </a:xfrm>
          <a:prstGeom prst="rect">
            <a:avLst/>
          </a:prstGeom>
          <a:solidFill>
            <a:schemeClr val="bg1"/>
          </a:solidFill>
        </p:spPr>
        <p:txBody>
          <a:bodyPr wrap="square" rtlCol="1">
            <a:spAutoFit/>
          </a:bodyPr>
          <a:lstStyle/>
          <a:p>
            <a:r>
              <a:rPr lang="he-IL" sz="1800" b="1" dirty="0"/>
              <a:t>מספר ימי גשם מעל 5 מ"מ, 2020-2050</a:t>
            </a:r>
            <a:endParaRPr lang="he-IL" dirty="0"/>
          </a:p>
        </p:txBody>
      </p:sp>
      <p:sp>
        <p:nvSpPr>
          <p:cNvPr id="19" name="תיבת טקסט 18">
            <a:extLst>
              <a:ext uri="{FF2B5EF4-FFF2-40B4-BE49-F238E27FC236}">
                <a16:creationId xmlns:a16="http://schemas.microsoft.com/office/drawing/2014/main" id="{A6FC932C-817A-F64A-68D3-CEDAE26E7B32}"/>
              </a:ext>
            </a:extLst>
          </p:cNvPr>
          <p:cNvSpPr txBox="1"/>
          <p:nvPr/>
        </p:nvSpPr>
        <p:spPr>
          <a:xfrm>
            <a:off x="1639076" y="876494"/>
            <a:ext cx="4387651" cy="369332"/>
          </a:xfrm>
          <a:prstGeom prst="rect">
            <a:avLst/>
          </a:prstGeom>
          <a:solidFill>
            <a:schemeClr val="bg1"/>
          </a:solidFill>
        </p:spPr>
        <p:txBody>
          <a:bodyPr wrap="square" rtlCol="1">
            <a:spAutoFit/>
          </a:bodyPr>
          <a:lstStyle/>
          <a:p>
            <a:r>
              <a:rPr lang="he-IL" sz="1800" b="1" dirty="0"/>
              <a:t>תקופת יובש בחורף, מספר ימים, 2020-2050</a:t>
            </a:r>
            <a:endParaRPr lang="he-IL" dirty="0"/>
          </a:p>
        </p:txBody>
      </p:sp>
      <p:sp>
        <p:nvSpPr>
          <p:cNvPr id="2" name="תיבת טקסט 1">
            <a:extLst>
              <a:ext uri="{FF2B5EF4-FFF2-40B4-BE49-F238E27FC236}">
                <a16:creationId xmlns:a16="http://schemas.microsoft.com/office/drawing/2014/main" id="{1AF90568-6C7F-8DB9-8CDB-9449017246CF}"/>
              </a:ext>
            </a:extLst>
          </p:cNvPr>
          <p:cNvSpPr txBox="1"/>
          <p:nvPr/>
        </p:nvSpPr>
        <p:spPr>
          <a:xfrm>
            <a:off x="2337126" y="6492057"/>
            <a:ext cx="9733055" cy="338554"/>
          </a:xfrm>
          <a:prstGeom prst="rect">
            <a:avLst/>
          </a:prstGeom>
          <a:solidFill>
            <a:schemeClr val="bg1"/>
          </a:solidFill>
        </p:spPr>
        <p:txBody>
          <a:bodyPr wrap="square" rtlCol="1">
            <a:spAutoFit/>
          </a:bodyPr>
          <a:lstStyle/>
          <a:p>
            <a:r>
              <a:rPr lang="he-IL" sz="1600" dirty="0"/>
              <a:t>מקור: השירותים המטאורולוגיים, 2017. לפי מודל </a:t>
            </a:r>
            <a:r>
              <a:rPr lang="en-US" sz="1600" dirty="0"/>
              <a:t>RCP4.5</a:t>
            </a:r>
            <a:r>
              <a:rPr lang="he-IL" sz="1600" dirty="0"/>
              <a:t> המתון יחסית, בהנחה שיעשו כל המאמצים למיתון שינוי האקלים.</a:t>
            </a:r>
          </a:p>
        </p:txBody>
      </p:sp>
    </p:spTree>
    <p:extLst>
      <p:ext uri="{BB962C8B-B14F-4D97-AF65-F5344CB8AC3E}">
        <p14:creationId xmlns:p14="http://schemas.microsoft.com/office/powerpoint/2010/main" val="376238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שינויי האקלים העיקריים בעמקים - לפי מומחי חקלאות אזוריים</a:t>
            </a:r>
          </a:p>
        </p:txBody>
      </p:sp>
      <p:sp>
        <p:nvSpPr>
          <p:cNvPr id="2" name="תיבת טקסט 1">
            <a:extLst>
              <a:ext uri="{FF2B5EF4-FFF2-40B4-BE49-F238E27FC236}">
                <a16:creationId xmlns:a16="http://schemas.microsoft.com/office/drawing/2014/main" id="{B792EA63-48E2-2218-4F5B-F58C0303210A}"/>
              </a:ext>
            </a:extLst>
          </p:cNvPr>
          <p:cNvSpPr txBox="1"/>
          <p:nvPr/>
        </p:nvSpPr>
        <p:spPr>
          <a:xfrm>
            <a:off x="484094" y="892614"/>
            <a:ext cx="11199381" cy="5532668"/>
          </a:xfrm>
          <a:prstGeom prst="rect">
            <a:avLst/>
          </a:prstGeom>
          <a:noFill/>
        </p:spPr>
        <p:txBody>
          <a:bodyPr wrap="square" rtlCol="1">
            <a:spAutoFit/>
          </a:bodyPr>
          <a:lstStyle/>
          <a:p>
            <a:pPr algn="r" rtl="1">
              <a:lnSpc>
                <a:spcPct val="107000"/>
              </a:lnSpc>
              <a:spcAft>
                <a:spcPts val="800"/>
              </a:spcAft>
            </a:pPr>
            <a:r>
              <a:rPr lang="he-IL" sz="2400" u="sng" kern="100" dirty="0">
                <a:latin typeface="Calibri" panose="020F0502020204030204" pitchFamily="34" charset="0"/>
                <a:ea typeface="Calibri" panose="020F0502020204030204" pitchFamily="34" charset="0"/>
                <a:cs typeface="Arial" panose="020B0604020202020204" pitchFamily="34" charset="0"/>
              </a:rPr>
              <a:t>טמפרטורות :</a:t>
            </a:r>
          </a:p>
          <a:p>
            <a:pPr marL="457200" indent="-457200" algn="r" rtl="1">
              <a:lnSpc>
                <a:spcPct val="107000"/>
              </a:lnSpc>
              <a:spcAft>
                <a:spcPts val="800"/>
              </a:spcAft>
              <a:buAutoNum type="arabicPeriod"/>
            </a:pPr>
            <a:r>
              <a:rPr lang="he-IL" sz="2400" kern="100" dirty="0">
                <a:latin typeface="Calibri" panose="020F0502020204030204" pitchFamily="34" charset="0"/>
                <a:ea typeface="Calibri" panose="020F0502020204030204" pitchFamily="34" charset="0"/>
                <a:cs typeface="Arial" panose="020B0604020202020204" pitchFamily="34" charset="0"/>
              </a:rPr>
              <a:t>יציאה מהנורמה – גם טמפרטורות חמות ממה שרגילים וגם קרות ממה שרגילים, אירועי קיצון לכיוון החם וגם לכיוון הקר.</a:t>
            </a:r>
          </a:p>
          <a:p>
            <a:pPr marL="457200" indent="-457200" algn="r" rtl="1">
              <a:lnSpc>
                <a:spcPct val="107000"/>
              </a:lnSpc>
              <a:spcAft>
                <a:spcPts val="800"/>
              </a:spcAf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הימשכות אירועי קיצון – </a:t>
            </a:r>
            <a:r>
              <a:rPr lang="he-IL" sz="2400" kern="100" dirty="0">
                <a:latin typeface="Calibri" panose="020F0502020204030204" pitchFamily="34" charset="0"/>
                <a:ea typeface="Calibri" panose="020F0502020204030204" pitchFamily="34" charset="0"/>
                <a:cs typeface="Arial" panose="020B0604020202020204" pitchFamily="34" charset="0"/>
              </a:rPr>
              <a:t>האירועים החריגים נמשכים מספר ימים ארוך. צמחים יודעים להתמודד עם אירועי קיצון רגעיים, אבל מתקשים להתמודד עם אירועי קיצון מתמשכים.</a:t>
            </a:r>
          </a:p>
          <a:p>
            <a:pPr algn="r" rtl="1">
              <a:lnSpc>
                <a:spcPct val="107000"/>
              </a:lnSpc>
              <a:spcAft>
                <a:spcPts val="800"/>
              </a:spcAft>
            </a:pPr>
            <a:r>
              <a:rPr lang="he-IL" sz="2400" u="sng" kern="100" dirty="0">
                <a:effectLst/>
                <a:latin typeface="Calibri" panose="020F0502020204030204" pitchFamily="34" charset="0"/>
                <a:ea typeface="Calibri" panose="020F0502020204030204" pitchFamily="34" charset="0"/>
                <a:cs typeface="Arial" panose="020B0604020202020204" pitchFamily="34" charset="0"/>
              </a:rPr>
              <a:t>משקעים :</a:t>
            </a:r>
          </a:p>
          <a:p>
            <a:pPr algn="r" rtl="1">
              <a:lnSpc>
                <a:spcPct val="107000"/>
              </a:lnSpc>
              <a:spcAft>
                <a:spcPts val="800"/>
              </a:spcAft>
            </a:pPr>
            <a:r>
              <a:rPr lang="he-IL" sz="2400" kern="100" dirty="0">
                <a:latin typeface="Calibri" panose="020F0502020204030204" pitchFamily="34" charset="0"/>
                <a:ea typeface="Calibri" panose="020F0502020204030204" pitchFamily="34" charset="0"/>
                <a:cs typeface="Arial" panose="020B0604020202020204" pitchFamily="34" charset="0"/>
              </a:rPr>
              <a:t>3. שינוי במועד העונה הגשומה – עונת הגשמים מתחילה יותר מאוחר (בסתיו) ומסתיימת יותר מאוחר (באביב).</a:t>
            </a:r>
          </a:p>
          <a:p>
            <a:pPr algn="r" rtl="1">
              <a:lnSpc>
                <a:spcPct val="107000"/>
              </a:lnSpc>
              <a:spcAft>
                <a:spcPts val="800"/>
              </a:spcAft>
            </a:pPr>
            <a:r>
              <a:rPr lang="he-IL" sz="2400" kern="100" dirty="0">
                <a:latin typeface="Calibri" panose="020F0502020204030204" pitchFamily="34" charset="0"/>
                <a:ea typeface="Calibri" panose="020F0502020204030204" pitchFamily="34" charset="0"/>
                <a:cs typeface="Arial" panose="020B0604020202020204" pitchFamily="34" charset="0"/>
              </a:rPr>
              <a:t>4. ירידה במספר ימי הגשם, שהיא משמעותית יותר מהשינוי בסך המשקעים. כלומר אותה כמות משקעים מרוכזת בפחות ימים, מה שעלול הביא להצפות, סופות </a:t>
            </a:r>
            <a:r>
              <a:rPr lang="he-IL" sz="2400" kern="100" dirty="0" err="1">
                <a:latin typeface="Calibri" panose="020F0502020204030204" pitchFamily="34" charset="0"/>
                <a:ea typeface="Calibri" panose="020F0502020204030204" pitchFamily="34" charset="0"/>
                <a:cs typeface="Arial" panose="020B0604020202020204" pitchFamily="34" charset="0"/>
              </a:rPr>
              <a:t>וכו</a:t>
            </a:r>
            <a:r>
              <a:rPr lang="he-IL" sz="2400" kern="100" dirty="0">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endParaRPr lang="he-IL" sz="24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400" kern="100" dirty="0">
                <a:effectLst/>
                <a:latin typeface="Calibri" panose="020F0502020204030204" pitchFamily="34" charset="0"/>
                <a:ea typeface="Calibri" panose="020F0502020204030204" pitchFamily="34" charset="0"/>
                <a:cs typeface="Arial" panose="020B0604020202020204" pitchFamily="34" charset="0"/>
              </a:rPr>
              <a:t>בינתיים השינוי האקלימי אינו עצום, אבל רצוי להתכונן מבעוד מועד</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5531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גידולים חקלאיים אופייניים לעמקים, לבדיקת השפעת שינוי האקלים</a:t>
            </a:r>
          </a:p>
        </p:txBody>
      </p:sp>
      <p:sp>
        <p:nvSpPr>
          <p:cNvPr id="2" name="תיבת טקסט 1">
            <a:extLst>
              <a:ext uri="{FF2B5EF4-FFF2-40B4-BE49-F238E27FC236}">
                <a16:creationId xmlns:a16="http://schemas.microsoft.com/office/drawing/2014/main" id="{B792EA63-48E2-2218-4F5B-F58C0303210A}"/>
              </a:ext>
            </a:extLst>
          </p:cNvPr>
          <p:cNvSpPr txBox="1"/>
          <p:nvPr/>
        </p:nvSpPr>
        <p:spPr>
          <a:xfrm>
            <a:off x="2434971" y="892614"/>
            <a:ext cx="9248503" cy="5430076"/>
          </a:xfrm>
          <a:prstGeom prst="rect">
            <a:avLst/>
          </a:prstGeom>
          <a:noFill/>
        </p:spPr>
        <p:txBody>
          <a:bodyPr wrap="square" rtlCol="1">
            <a:spAutoFit/>
          </a:bodyPr>
          <a:lstStyle/>
          <a:p>
            <a:pPr algn="r" rtl="1">
              <a:lnSpc>
                <a:spcPct val="107000"/>
              </a:lnSpc>
              <a:spcAft>
                <a:spcPts val="800"/>
              </a:spcAft>
            </a:pPr>
            <a:r>
              <a:rPr lang="he-IL" sz="2400" kern="100" dirty="0">
                <a:latin typeface="Calibri" panose="020F0502020204030204" pitchFamily="34" charset="0"/>
                <a:ea typeface="Calibri" panose="020F0502020204030204" pitchFamily="34" charset="0"/>
                <a:cs typeface="Arial" panose="020B0604020202020204" pitchFamily="34" charset="0"/>
              </a:rPr>
              <a:t>הגידולים העיקריים בעמקים :</a:t>
            </a:r>
            <a:endParaRPr lang="he-IL" sz="24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400" b="1" kern="100" dirty="0">
                <a:effectLst/>
                <a:latin typeface="Calibri" panose="020F0502020204030204" pitchFamily="34" charset="0"/>
                <a:ea typeface="Calibri" panose="020F0502020204030204" pitchFamily="34" charset="0"/>
                <a:cs typeface="Arial" panose="020B0604020202020204" pitchFamily="34" charset="0"/>
              </a:rPr>
              <a:t>גידולי שדה וירקות:</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חיטה לגרעינים / תחמיץ</a:t>
            </a:r>
            <a:endParaRPr lang="en-US"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אפונה </a:t>
            </a:r>
            <a:r>
              <a:rPr lang="he-IL" sz="2400" kern="100" dirty="0" err="1">
                <a:effectLst/>
                <a:latin typeface="Calibri" panose="020F0502020204030204" pitchFamily="34" charset="0"/>
                <a:ea typeface="Calibri" panose="020F0502020204030204" pitchFamily="34" charset="0"/>
                <a:cs typeface="Arial" panose="020B0604020202020204" pitchFamily="34" charset="0"/>
              </a:rPr>
              <a:t>לתעשיה</a:t>
            </a:r>
            <a:endParaRPr lang="he-IL"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err="1">
                <a:highlight>
                  <a:srgbClr val="FFFF00"/>
                </a:highlight>
                <a:latin typeface="Calibri" panose="020F0502020204030204" pitchFamily="34" charset="0"/>
                <a:ea typeface="Calibri" panose="020F0502020204030204" pitchFamily="34" charset="0"/>
                <a:cs typeface="Arial" panose="020B0604020202020204" pitchFamily="34" charset="0"/>
              </a:rPr>
              <a:t>חימצה</a:t>
            </a:r>
            <a:endParaRPr lang="en-US"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אבטיח לפיצוח</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תלתן לזרעים ולשחת</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בצל</a:t>
            </a:r>
          </a:p>
          <a:p>
            <a:pPr marL="342900" lvl="0" indent="-342900" algn="r" rtl="1">
              <a:lnSpc>
                <a:spcPct val="107000"/>
              </a:lnSpc>
              <a:spcAft>
                <a:spcPts val="800"/>
              </a:spcAft>
              <a:buFont typeface="+mj-lt"/>
              <a:buAutoNum type="arabicPeriod"/>
            </a:pPr>
            <a:r>
              <a:rPr lang="he-IL" sz="2400" kern="100" dirty="0">
                <a:latin typeface="Calibri" panose="020F0502020204030204" pitchFamily="34" charset="0"/>
                <a:ea typeface="Calibri" panose="020F0502020204030204" pitchFamily="34" charset="0"/>
                <a:cs typeface="Arial" panose="020B0604020202020204" pitchFamily="34" charset="0"/>
              </a:rPr>
              <a:t>תירס </a:t>
            </a:r>
            <a:r>
              <a:rPr lang="he-IL" sz="2400" kern="100" dirty="0" err="1">
                <a:latin typeface="Calibri" panose="020F0502020204030204" pitchFamily="34" charset="0"/>
                <a:ea typeface="Calibri" panose="020F0502020204030204" pitchFamily="34" charset="0"/>
                <a:cs typeface="Arial" panose="020B0604020202020204" pitchFamily="34" charset="0"/>
              </a:rPr>
              <a:t>לתעשיה</a:t>
            </a:r>
            <a:r>
              <a:rPr lang="he-IL" sz="2400" kern="100" dirty="0">
                <a:latin typeface="Calibri" panose="020F0502020204030204" pitchFamily="34" charset="0"/>
                <a:ea typeface="Calibri" panose="020F0502020204030204" pitchFamily="34" charset="0"/>
                <a:cs typeface="Arial" panose="020B0604020202020204" pitchFamily="34" charset="0"/>
              </a:rPr>
              <a:t>, גרעינים, פופקורן, תחמיץ</a:t>
            </a:r>
          </a:p>
          <a:p>
            <a:pPr marL="342900" lvl="0" indent="-342900" algn="r" rtl="1">
              <a:lnSpc>
                <a:spcPct val="107000"/>
              </a:lnSpc>
              <a:spcAft>
                <a:spcPts val="800"/>
              </a:spcAft>
              <a:buFont typeface="+mj-l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עגבניות </a:t>
            </a:r>
            <a:r>
              <a:rPr lang="he-IL" sz="2400" kern="100" dirty="0" err="1">
                <a:effectLst/>
                <a:latin typeface="Calibri" panose="020F0502020204030204" pitchFamily="34" charset="0"/>
                <a:ea typeface="Calibri" panose="020F0502020204030204" pitchFamily="34" charset="0"/>
                <a:cs typeface="Arial" panose="020B0604020202020204" pitchFamily="34" charset="0"/>
              </a:rPr>
              <a:t>לתעשיה</a:t>
            </a:r>
            <a:endParaRPr lang="he-IL" sz="2400"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endParaRPr lang="he-IL" sz="2400" kern="1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he-IL"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מסומנים בצהוב גידולים שנבדקים על ידי משרד החקלאות (עבודה בהכנה)</a:t>
            </a:r>
            <a:endParaRPr lang="en-US"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C1CD2DD0-52AE-52C7-3847-91FA7771213C}"/>
              </a:ext>
            </a:extLst>
          </p:cNvPr>
          <p:cNvSpPr txBox="1"/>
          <p:nvPr/>
        </p:nvSpPr>
        <p:spPr>
          <a:xfrm>
            <a:off x="286327" y="1447299"/>
            <a:ext cx="5869366" cy="2546082"/>
          </a:xfrm>
          <a:prstGeom prst="rect">
            <a:avLst/>
          </a:prstGeom>
          <a:noFill/>
        </p:spPr>
        <p:txBody>
          <a:bodyPr wrap="square" rtlCol="1">
            <a:spAutoFit/>
          </a:bodyPr>
          <a:lstStyle/>
          <a:p>
            <a:pPr algn="r" rtl="1">
              <a:lnSpc>
                <a:spcPct val="107000"/>
              </a:lnSpc>
              <a:spcAft>
                <a:spcPts val="800"/>
              </a:spcAft>
            </a:pPr>
            <a:r>
              <a:rPr lang="he-IL" sz="2400" b="1" kern="100" dirty="0">
                <a:effectLst/>
                <a:latin typeface="Calibri" panose="020F0502020204030204" pitchFamily="34" charset="0"/>
                <a:ea typeface="Calibri" panose="020F0502020204030204" pitchFamily="34" charset="0"/>
                <a:cs typeface="Arial" panose="020B0604020202020204" pitchFamily="34" charset="0"/>
              </a:rPr>
              <a:t>מטעים:</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זית לשמן ולמאכל</a:t>
            </a:r>
            <a:endParaRPr lang="en-US"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שקד</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אבוקדו</a:t>
            </a:r>
            <a:endParaRPr lang="en-US"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כרם יין / מאכל (נטיעות צעירות של כ-1,500 דונם, האם כדאי להמשיך?)</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3110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אפיון גידולי השדה בעמקים</a:t>
            </a:r>
          </a:p>
        </p:txBody>
      </p:sp>
      <p:graphicFrame>
        <p:nvGraphicFramePr>
          <p:cNvPr id="6" name="טבלה 9">
            <a:extLst>
              <a:ext uri="{FF2B5EF4-FFF2-40B4-BE49-F238E27FC236}">
                <a16:creationId xmlns:a16="http://schemas.microsoft.com/office/drawing/2014/main" id="{4DF2AD80-A359-3D6D-F416-65626973F0B7}"/>
              </a:ext>
            </a:extLst>
          </p:cNvPr>
          <p:cNvGraphicFramePr>
            <a:graphicFrameLocks noGrp="1"/>
          </p:cNvGraphicFramePr>
          <p:nvPr>
            <p:extLst>
              <p:ext uri="{D42A27DB-BD31-4B8C-83A1-F6EECF244321}">
                <p14:modId xmlns:p14="http://schemas.microsoft.com/office/powerpoint/2010/main" val="2040183911"/>
              </p:ext>
            </p:extLst>
          </p:nvPr>
        </p:nvGraphicFramePr>
        <p:xfrm>
          <a:off x="870988" y="903559"/>
          <a:ext cx="10896139" cy="5262880"/>
        </p:xfrm>
        <a:graphic>
          <a:graphicData uri="http://schemas.openxmlformats.org/drawingml/2006/table">
            <a:tbl>
              <a:tblPr rtl="1" firstRow="1" bandRow="1">
                <a:tableStyleId>{93296810-A885-4BE3-A3E7-6D5BEEA58F35}</a:tableStyleId>
              </a:tblPr>
              <a:tblGrid>
                <a:gridCol w="1591281">
                  <a:extLst>
                    <a:ext uri="{9D8B030D-6E8A-4147-A177-3AD203B41FA5}">
                      <a16:colId xmlns:a16="http://schemas.microsoft.com/office/drawing/2014/main" val="4220963271"/>
                    </a:ext>
                  </a:extLst>
                </a:gridCol>
                <a:gridCol w="3682767">
                  <a:extLst>
                    <a:ext uri="{9D8B030D-6E8A-4147-A177-3AD203B41FA5}">
                      <a16:colId xmlns:a16="http://schemas.microsoft.com/office/drawing/2014/main" val="1970525785"/>
                    </a:ext>
                  </a:extLst>
                </a:gridCol>
                <a:gridCol w="2936147">
                  <a:extLst>
                    <a:ext uri="{9D8B030D-6E8A-4147-A177-3AD203B41FA5}">
                      <a16:colId xmlns:a16="http://schemas.microsoft.com/office/drawing/2014/main" val="4176021114"/>
                    </a:ext>
                  </a:extLst>
                </a:gridCol>
                <a:gridCol w="1356246">
                  <a:extLst>
                    <a:ext uri="{9D8B030D-6E8A-4147-A177-3AD203B41FA5}">
                      <a16:colId xmlns:a16="http://schemas.microsoft.com/office/drawing/2014/main" val="2202659644"/>
                    </a:ext>
                  </a:extLst>
                </a:gridCol>
                <a:gridCol w="1329698">
                  <a:extLst>
                    <a:ext uri="{9D8B030D-6E8A-4147-A177-3AD203B41FA5}">
                      <a16:colId xmlns:a16="http://schemas.microsoft.com/office/drawing/2014/main" val="623103921"/>
                    </a:ext>
                  </a:extLst>
                </a:gridCol>
              </a:tblGrid>
              <a:tr h="370840">
                <a:tc>
                  <a:txBody>
                    <a:bodyPr/>
                    <a:lstStyle/>
                    <a:p>
                      <a:pPr rtl="1"/>
                      <a:r>
                        <a:rPr lang="he-IL" dirty="0"/>
                        <a:t>גידול</a:t>
                      </a:r>
                    </a:p>
                  </a:txBody>
                  <a:tcPr/>
                </a:tc>
                <a:tc>
                  <a:txBody>
                    <a:bodyPr/>
                    <a:lstStyle/>
                    <a:p>
                      <a:pPr rtl="1"/>
                      <a:r>
                        <a:rPr lang="he-IL" dirty="0"/>
                        <a:t>שימוש</a:t>
                      </a:r>
                    </a:p>
                  </a:txBody>
                  <a:tcPr/>
                </a:tc>
                <a:tc>
                  <a:txBody>
                    <a:bodyPr/>
                    <a:lstStyle/>
                    <a:p>
                      <a:pPr rtl="1"/>
                      <a:r>
                        <a:rPr lang="he-IL" dirty="0"/>
                        <a:t>השקיה</a:t>
                      </a:r>
                    </a:p>
                  </a:txBody>
                  <a:tcPr/>
                </a:tc>
                <a:tc>
                  <a:txBody>
                    <a:bodyPr/>
                    <a:lstStyle/>
                    <a:p>
                      <a:pPr rtl="1"/>
                      <a:r>
                        <a:rPr lang="he-IL" dirty="0"/>
                        <a:t>עונה</a:t>
                      </a:r>
                    </a:p>
                  </a:txBody>
                  <a:tcPr/>
                </a:tc>
                <a:tc>
                  <a:txBody>
                    <a:bodyPr/>
                    <a:lstStyle/>
                    <a:p>
                      <a:pPr rtl="1"/>
                      <a:r>
                        <a:rPr lang="he-IL" dirty="0"/>
                        <a:t>האם אפשרי בדו גידול</a:t>
                      </a:r>
                    </a:p>
                  </a:txBody>
                  <a:tcPr/>
                </a:tc>
                <a:extLst>
                  <a:ext uri="{0D108BD9-81ED-4DB2-BD59-A6C34878D82A}">
                    <a16:rowId xmlns:a16="http://schemas.microsoft.com/office/drawing/2014/main" val="667543483"/>
                  </a:ext>
                </a:extLst>
              </a:tr>
              <a:tr h="370840">
                <a:tc>
                  <a:txBody>
                    <a:bodyPr/>
                    <a:lstStyle/>
                    <a:p>
                      <a:pPr rtl="1"/>
                      <a:r>
                        <a:rPr lang="he-IL" dirty="0"/>
                        <a:t>חיטה לתחמיץ</a:t>
                      </a:r>
                    </a:p>
                  </a:txBody>
                  <a:tcPr/>
                </a:tc>
                <a:tc>
                  <a:txBody>
                    <a:bodyPr/>
                    <a:lstStyle/>
                    <a:p>
                      <a:pPr rtl="1"/>
                      <a:r>
                        <a:rPr lang="he-IL" dirty="0"/>
                        <a:t>הצמח דו תכליתי: למאכל אדם ולמספוא</a:t>
                      </a:r>
                    </a:p>
                  </a:txBody>
                  <a:tcPr/>
                </a:tc>
                <a:tc>
                  <a:txBody>
                    <a:bodyPr/>
                    <a:lstStyle/>
                    <a:p>
                      <a:pPr rtl="1"/>
                      <a:r>
                        <a:rPr lang="he-IL" dirty="0"/>
                        <a:t>בעיקרון בעל. יתכן השקיית עזר</a:t>
                      </a:r>
                    </a:p>
                  </a:txBody>
                  <a:tcPr/>
                </a:tc>
                <a:tc>
                  <a:txBody>
                    <a:bodyPr/>
                    <a:lstStyle/>
                    <a:p>
                      <a:pPr rtl="1"/>
                      <a:r>
                        <a:rPr lang="he-IL" dirty="0"/>
                        <a:t>חורף</a:t>
                      </a:r>
                    </a:p>
                  </a:txBody>
                  <a:tcPr/>
                </a:tc>
                <a:tc>
                  <a:txBody>
                    <a:bodyPr/>
                    <a:lstStyle/>
                    <a:p>
                      <a:pPr rtl="1"/>
                      <a:r>
                        <a:rPr lang="he-IL" dirty="0"/>
                        <a:t>כן</a:t>
                      </a:r>
                    </a:p>
                  </a:txBody>
                  <a:tcPr/>
                </a:tc>
                <a:extLst>
                  <a:ext uri="{0D108BD9-81ED-4DB2-BD59-A6C34878D82A}">
                    <a16:rowId xmlns:a16="http://schemas.microsoft.com/office/drawing/2014/main" val="3323199714"/>
                  </a:ext>
                </a:extLst>
              </a:tr>
              <a:tr h="370840">
                <a:tc>
                  <a:txBody>
                    <a:bodyPr/>
                    <a:lstStyle/>
                    <a:p>
                      <a:pPr rtl="1"/>
                      <a:r>
                        <a:rPr lang="he-IL" dirty="0"/>
                        <a:t>חיטה לגרעינים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הצמח דו תכליתי: למאכל אדם ולמספוא</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בעיקרון בעל. יתכן השקיית עזר</a:t>
                      </a:r>
                    </a:p>
                  </a:txBody>
                  <a:tcPr/>
                </a:tc>
                <a:tc>
                  <a:txBody>
                    <a:bodyPr/>
                    <a:lstStyle/>
                    <a:p>
                      <a:pPr rtl="1"/>
                      <a:r>
                        <a:rPr lang="he-IL" dirty="0"/>
                        <a:t>חורף</a:t>
                      </a:r>
                    </a:p>
                  </a:txBody>
                  <a:tcPr/>
                </a:tc>
                <a:tc>
                  <a:txBody>
                    <a:bodyPr/>
                    <a:lstStyle/>
                    <a:p>
                      <a:pPr rtl="1"/>
                      <a:r>
                        <a:rPr lang="he-IL" dirty="0"/>
                        <a:t>לא</a:t>
                      </a:r>
                    </a:p>
                  </a:txBody>
                  <a:tcPr/>
                </a:tc>
                <a:extLst>
                  <a:ext uri="{0D108BD9-81ED-4DB2-BD59-A6C34878D82A}">
                    <a16:rowId xmlns:a16="http://schemas.microsoft.com/office/drawing/2014/main" val="13245317"/>
                  </a:ext>
                </a:extLst>
              </a:tr>
              <a:tr h="370840">
                <a:tc>
                  <a:txBody>
                    <a:bodyPr/>
                    <a:lstStyle/>
                    <a:p>
                      <a:pPr rtl="1"/>
                      <a:r>
                        <a:rPr lang="he-IL" dirty="0"/>
                        <a:t>אפונה</a:t>
                      </a:r>
                    </a:p>
                  </a:txBody>
                  <a:tcPr/>
                </a:tc>
                <a:tc>
                  <a:txBody>
                    <a:bodyPr/>
                    <a:lstStyle/>
                    <a:p>
                      <a:pPr rtl="1"/>
                      <a:r>
                        <a:rPr lang="he-IL" dirty="0" err="1"/>
                        <a:t>לתעשיה</a:t>
                      </a:r>
                      <a:r>
                        <a:rPr lang="he-IL" dirty="0"/>
                        <a:t>, למאכל אדם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בעל. יתכן השקיית עזר באביב</a:t>
                      </a:r>
                    </a:p>
                  </a:txBody>
                  <a:tcPr/>
                </a:tc>
                <a:tc>
                  <a:txBody>
                    <a:bodyPr/>
                    <a:lstStyle/>
                    <a:p>
                      <a:pPr rtl="1"/>
                      <a:r>
                        <a:rPr lang="he-IL" dirty="0"/>
                        <a:t>חורף</a:t>
                      </a:r>
                    </a:p>
                  </a:txBody>
                  <a:tcPr/>
                </a:tc>
                <a:tc>
                  <a:txBody>
                    <a:bodyPr/>
                    <a:lstStyle/>
                    <a:p>
                      <a:pPr rtl="1"/>
                      <a:r>
                        <a:rPr lang="he-IL" dirty="0"/>
                        <a:t>כן</a:t>
                      </a:r>
                    </a:p>
                  </a:txBody>
                  <a:tcPr/>
                </a:tc>
                <a:extLst>
                  <a:ext uri="{0D108BD9-81ED-4DB2-BD59-A6C34878D82A}">
                    <a16:rowId xmlns:a16="http://schemas.microsoft.com/office/drawing/2014/main" val="270070859"/>
                  </a:ext>
                </a:extLst>
              </a:tr>
              <a:tr h="370840">
                <a:tc>
                  <a:txBody>
                    <a:bodyPr/>
                    <a:lstStyle/>
                    <a:p>
                      <a:pPr rtl="1"/>
                      <a:r>
                        <a:rPr lang="he-IL" dirty="0"/>
                        <a:t>תלתן</a:t>
                      </a:r>
                    </a:p>
                  </a:txBody>
                  <a:tcPr/>
                </a:tc>
                <a:tc>
                  <a:txBody>
                    <a:bodyPr/>
                    <a:lstStyle/>
                    <a:p>
                      <a:pPr rtl="1"/>
                      <a:r>
                        <a:rPr lang="he-IL" dirty="0"/>
                        <a:t>שחת וזרעים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בעל</a:t>
                      </a:r>
                    </a:p>
                  </a:txBody>
                  <a:tcPr/>
                </a:tc>
                <a:tc>
                  <a:txBody>
                    <a:bodyPr/>
                    <a:lstStyle/>
                    <a:p>
                      <a:pPr rtl="1"/>
                      <a:r>
                        <a:rPr lang="he-IL" dirty="0"/>
                        <a:t>חורף</a:t>
                      </a:r>
                    </a:p>
                  </a:txBody>
                  <a:tcPr/>
                </a:tc>
                <a:tc>
                  <a:txBody>
                    <a:bodyPr/>
                    <a:lstStyle/>
                    <a:p>
                      <a:pPr rtl="1"/>
                      <a:r>
                        <a:rPr lang="he-IL" dirty="0"/>
                        <a:t>כן</a:t>
                      </a:r>
                    </a:p>
                  </a:txBody>
                  <a:tcPr/>
                </a:tc>
                <a:extLst>
                  <a:ext uri="{0D108BD9-81ED-4DB2-BD59-A6C34878D82A}">
                    <a16:rowId xmlns:a16="http://schemas.microsoft.com/office/drawing/2014/main" val="404146836"/>
                  </a:ext>
                </a:extLst>
              </a:tr>
              <a:tr h="370840">
                <a:tc>
                  <a:txBody>
                    <a:bodyPr/>
                    <a:lstStyle/>
                    <a:p>
                      <a:pPr rtl="1"/>
                      <a:r>
                        <a:rPr lang="he-IL" dirty="0" err="1"/>
                        <a:t>חימצה</a:t>
                      </a:r>
                      <a:endParaRPr lang="he-IL" dirty="0"/>
                    </a:p>
                  </a:txBody>
                  <a:tcPr/>
                </a:tc>
                <a:tc>
                  <a:txBody>
                    <a:bodyPr/>
                    <a:lstStyle/>
                    <a:p>
                      <a:pPr rtl="1"/>
                      <a:r>
                        <a:rPr lang="he-IL" dirty="0" err="1"/>
                        <a:t>לתעשיה</a:t>
                      </a:r>
                      <a:r>
                        <a:rPr lang="he-IL" dirty="0"/>
                        <a:t>, למאכל אדם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שלחין</a:t>
                      </a:r>
                    </a:p>
                  </a:txBody>
                  <a:tcPr/>
                </a:tc>
                <a:tc>
                  <a:txBody>
                    <a:bodyPr/>
                    <a:lstStyle/>
                    <a:p>
                      <a:pPr rtl="1"/>
                      <a:r>
                        <a:rPr lang="he-IL" dirty="0"/>
                        <a:t>קיץ</a:t>
                      </a:r>
                    </a:p>
                  </a:txBody>
                  <a:tcPr/>
                </a:tc>
                <a:tc>
                  <a:txBody>
                    <a:bodyPr/>
                    <a:lstStyle/>
                    <a:p>
                      <a:pPr rtl="1"/>
                      <a:endParaRPr lang="he-IL" dirty="0"/>
                    </a:p>
                  </a:txBody>
                  <a:tcPr/>
                </a:tc>
                <a:extLst>
                  <a:ext uri="{0D108BD9-81ED-4DB2-BD59-A6C34878D82A}">
                    <a16:rowId xmlns:a16="http://schemas.microsoft.com/office/drawing/2014/main" val="3965591129"/>
                  </a:ext>
                </a:extLst>
              </a:tr>
              <a:tr h="370840">
                <a:tc>
                  <a:txBody>
                    <a:bodyPr/>
                    <a:lstStyle/>
                    <a:p>
                      <a:pPr rtl="1"/>
                      <a:r>
                        <a:rPr lang="he-IL" dirty="0"/>
                        <a:t>אבטיח לפיצוח</a:t>
                      </a:r>
                    </a:p>
                  </a:txBody>
                  <a:tcPr/>
                </a:tc>
                <a:tc>
                  <a:txBody>
                    <a:bodyPr/>
                    <a:lstStyle/>
                    <a:p>
                      <a:pPr rtl="1"/>
                      <a:r>
                        <a:rPr lang="he-IL" dirty="0"/>
                        <a:t>לגרעינים לפיצוח</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שלחין</a:t>
                      </a:r>
                    </a:p>
                  </a:txBody>
                  <a:tcPr/>
                </a:tc>
                <a:tc>
                  <a:txBody>
                    <a:bodyPr/>
                    <a:lstStyle/>
                    <a:p>
                      <a:pPr rtl="1"/>
                      <a:r>
                        <a:rPr lang="he-IL" dirty="0"/>
                        <a:t>קיץ</a:t>
                      </a:r>
                    </a:p>
                  </a:txBody>
                  <a:tcPr/>
                </a:tc>
                <a:tc>
                  <a:txBody>
                    <a:bodyPr/>
                    <a:lstStyle/>
                    <a:p>
                      <a:pPr rtl="1"/>
                      <a:r>
                        <a:rPr lang="he-IL" dirty="0"/>
                        <a:t>כן</a:t>
                      </a:r>
                    </a:p>
                  </a:txBody>
                  <a:tcPr/>
                </a:tc>
                <a:extLst>
                  <a:ext uri="{0D108BD9-81ED-4DB2-BD59-A6C34878D82A}">
                    <a16:rowId xmlns:a16="http://schemas.microsoft.com/office/drawing/2014/main" val="4024957190"/>
                  </a:ext>
                </a:extLst>
              </a:tr>
              <a:tr h="370840">
                <a:tc>
                  <a:txBody>
                    <a:bodyPr/>
                    <a:lstStyle/>
                    <a:p>
                      <a:pPr rtl="1"/>
                      <a:r>
                        <a:rPr lang="he-IL" dirty="0"/>
                        <a:t>מקשה</a:t>
                      </a:r>
                    </a:p>
                  </a:txBody>
                  <a:tcPr/>
                </a:tc>
                <a:tc>
                  <a:txBody>
                    <a:bodyPr/>
                    <a:lstStyle/>
                    <a:p>
                      <a:pPr rtl="1"/>
                      <a:r>
                        <a:rPr lang="he-IL" dirty="0"/>
                        <a:t>אבטיח ומלון לשוק הטרי</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שלחין</a:t>
                      </a:r>
                    </a:p>
                  </a:txBody>
                  <a:tcPr/>
                </a:tc>
                <a:tc>
                  <a:txBody>
                    <a:bodyPr/>
                    <a:lstStyle/>
                    <a:p>
                      <a:pPr rtl="1"/>
                      <a:r>
                        <a:rPr lang="he-IL" dirty="0"/>
                        <a:t>קיץ</a:t>
                      </a:r>
                    </a:p>
                  </a:txBody>
                  <a:tcPr/>
                </a:tc>
                <a:tc>
                  <a:txBody>
                    <a:bodyPr/>
                    <a:lstStyle/>
                    <a:p>
                      <a:pPr rtl="1"/>
                      <a:r>
                        <a:rPr lang="he-IL" dirty="0"/>
                        <a:t>כן</a:t>
                      </a:r>
                    </a:p>
                  </a:txBody>
                  <a:tcPr/>
                </a:tc>
                <a:extLst>
                  <a:ext uri="{0D108BD9-81ED-4DB2-BD59-A6C34878D82A}">
                    <a16:rowId xmlns:a16="http://schemas.microsoft.com/office/drawing/2014/main" val="1860624089"/>
                  </a:ext>
                </a:extLst>
              </a:tr>
              <a:tr h="370840">
                <a:tc>
                  <a:txBody>
                    <a:bodyPr/>
                    <a:lstStyle/>
                    <a:p>
                      <a:pPr rtl="1"/>
                      <a:r>
                        <a:rPr lang="he-IL" dirty="0"/>
                        <a:t>בצל</a:t>
                      </a:r>
                    </a:p>
                  </a:txBody>
                  <a:tcPr/>
                </a:tc>
                <a:tc>
                  <a:txBody>
                    <a:bodyPr/>
                    <a:lstStyle/>
                    <a:p>
                      <a:pPr rtl="1"/>
                      <a:r>
                        <a:rPr lang="he-IL" dirty="0"/>
                        <a:t>מאכל אדם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שלחין</a:t>
                      </a:r>
                    </a:p>
                  </a:txBody>
                  <a:tcPr/>
                </a:tc>
                <a:tc>
                  <a:txBody>
                    <a:bodyPr/>
                    <a:lstStyle/>
                    <a:p>
                      <a:pPr rtl="1"/>
                      <a:r>
                        <a:rPr lang="he-IL" dirty="0"/>
                        <a:t>מתחיל בחורף ונמשך לקיץ</a:t>
                      </a:r>
                    </a:p>
                  </a:txBody>
                  <a:tcPr/>
                </a:tc>
                <a:tc>
                  <a:txBody>
                    <a:bodyPr/>
                    <a:lstStyle/>
                    <a:p>
                      <a:pPr rtl="1"/>
                      <a:r>
                        <a:rPr lang="he-IL" dirty="0"/>
                        <a:t>לא</a:t>
                      </a:r>
                    </a:p>
                  </a:txBody>
                  <a:tcPr/>
                </a:tc>
                <a:extLst>
                  <a:ext uri="{0D108BD9-81ED-4DB2-BD59-A6C34878D82A}">
                    <a16:rowId xmlns:a16="http://schemas.microsoft.com/office/drawing/2014/main" val="1912465994"/>
                  </a:ext>
                </a:extLst>
              </a:tr>
              <a:tr h="370840">
                <a:tc>
                  <a:txBody>
                    <a:bodyPr/>
                    <a:lstStyle/>
                    <a:p>
                      <a:pPr rtl="1"/>
                      <a:r>
                        <a:rPr lang="he-IL" dirty="0"/>
                        <a:t>תירס</a:t>
                      </a:r>
                    </a:p>
                  </a:txBody>
                  <a:tcPr/>
                </a:tc>
                <a:tc>
                  <a:txBody>
                    <a:bodyPr/>
                    <a:lstStyle/>
                    <a:p>
                      <a:pPr rtl="1"/>
                      <a:r>
                        <a:rPr lang="he-IL" dirty="0"/>
                        <a:t>מספוא</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שלחין</a:t>
                      </a:r>
                    </a:p>
                  </a:txBody>
                  <a:tcPr/>
                </a:tc>
                <a:tc>
                  <a:txBody>
                    <a:bodyPr/>
                    <a:lstStyle/>
                    <a:p>
                      <a:pPr rtl="1"/>
                      <a:r>
                        <a:rPr lang="he-IL" dirty="0"/>
                        <a:t>קיץ</a:t>
                      </a:r>
                    </a:p>
                  </a:txBody>
                  <a:tcPr/>
                </a:tc>
                <a:tc>
                  <a:txBody>
                    <a:bodyPr/>
                    <a:lstStyle/>
                    <a:p>
                      <a:pPr rtl="1"/>
                      <a:r>
                        <a:rPr lang="he-IL" dirty="0"/>
                        <a:t>כן</a:t>
                      </a:r>
                    </a:p>
                  </a:txBody>
                  <a:tcPr/>
                </a:tc>
                <a:extLst>
                  <a:ext uri="{0D108BD9-81ED-4DB2-BD59-A6C34878D82A}">
                    <a16:rowId xmlns:a16="http://schemas.microsoft.com/office/drawing/2014/main" val="1007536146"/>
                  </a:ext>
                </a:extLst>
              </a:tr>
              <a:tr h="370840">
                <a:tc>
                  <a:txBody>
                    <a:bodyPr/>
                    <a:lstStyle/>
                    <a:p>
                      <a:pPr rtl="1"/>
                      <a:endParaRPr lang="he-IL" dirty="0"/>
                    </a:p>
                  </a:txBody>
                  <a:tcPr/>
                </a:tc>
                <a:tc>
                  <a:txBody>
                    <a:bodyPr/>
                    <a:lstStyle/>
                    <a:p>
                      <a:pPr rtl="1"/>
                      <a:r>
                        <a:rPr lang="he-IL" dirty="0"/>
                        <a:t>תעשיה, מעט למאכל טרי</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שלחין</a:t>
                      </a:r>
                    </a:p>
                  </a:txBody>
                  <a:tcPr/>
                </a:tc>
                <a:tc>
                  <a:txBody>
                    <a:bodyPr/>
                    <a:lstStyle/>
                    <a:p>
                      <a:pPr rtl="1"/>
                      <a:r>
                        <a:rPr lang="he-IL" dirty="0"/>
                        <a:t>קיץ</a:t>
                      </a:r>
                    </a:p>
                  </a:txBody>
                  <a:tcPr/>
                </a:tc>
                <a:tc>
                  <a:txBody>
                    <a:bodyPr/>
                    <a:lstStyle/>
                    <a:p>
                      <a:pPr rtl="1"/>
                      <a:r>
                        <a:rPr lang="he-IL" dirty="0"/>
                        <a:t>כן</a:t>
                      </a:r>
                    </a:p>
                  </a:txBody>
                  <a:tcPr/>
                </a:tc>
                <a:extLst>
                  <a:ext uri="{0D108BD9-81ED-4DB2-BD59-A6C34878D82A}">
                    <a16:rowId xmlns:a16="http://schemas.microsoft.com/office/drawing/2014/main" val="3928531063"/>
                  </a:ext>
                </a:extLst>
              </a:tr>
              <a:tr h="370840">
                <a:tc>
                  <a:txBody>
                    <a:bodyPr/>
                    <a:lstStyle/>
                    <a:p>
                      <a:pPr rtl="1"/>
                      <a:r>
                        <a:rPr lang="he-IL" dirty="0"/>
                        <a:t>עגבניות</a:t>
                      </a:r>
                    </a:p>
                  </a:txBody>
                  <a:tcPr/>
                </a:tc>
                <a:tc>
                  <a:txBody>
                    <a:bodyPr/>
                    <a:lstStyle/>
                    <a:p>
                      <a:pPr rtl="1"/>
                      <a:r>
                        <a:rPr lang="he-IL" dirty="0"/>
                        <a:t>תעשיה</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שלחין</a:t>
                      </a:r>
                    </a:p>
                  </a:txBody>
                  <a:tcPr/>
                </a:tc>
                <a:tc>
                  <a:txBody>
                    <a:bodyPr/>
                    <a:lstStyle/>
                    <a:p>
                      <a:pPr rtl="1"/>
                      <a:r>
                        <a:rPr lang="he-IL" dirty="0"/>
                        <a:t>קיץ</a:t>
                      </a:r>
                    </a:p>
                  </a:txBody>
                  <a:tcPr/>
                </a:tc>
                <a:tc>
                  <a:txBody>
                    <a:bodyPr/>
                    <a:lstStyle/>
                    <a:p>
                      <a:pPr rtl="1"/>
                      <a:r>
                        <a:rPr lang="he-IL" dirty="0"/>
                        <a:t>לא</a:t>
                      </a:r>
                    </a:p>
                  </a:txBody>
                  <a:tcPr/>
                </a:tc>
                <a:extLst>
                  <a:ext uri="{0D108BD9-81ED-4DB2-BD59-A6C34878D82A}">
                    <a16:rowId xmlns:a16="http://schemas.microsoft.com/office/drawing/2014/main" val="810318603"/>
                  </a:ext>
                </a:extLst>
              </a:tr>
            </a:tbl>
          </a:graphicData>
        </a:graphic>
      </p:graphicFrame>
    </p:spTree>
    <p:extLst>
      <p:ext uri="{BB962C8B-B14F-4D97-AF65-F5344CB8AC3E}">
        <p14:creationId xmlns:p14="http://schemas.microsoft.com/office/powerpoint/2010/main" val="106170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383383" y="157018"/>
            <a:ext cx="5291381" cy="523220"/>
          </a:xfrm>
          <a:prstGeom prst="rect">
            <a:avLst/>
          </a:prstGeom>
          <a:noFill/>
        </p:spPr>
        <p:txBody>
          <a:bodyPr wrap="square" rtlCol="1">
            <a:spAutoFit/>
          </a:bodyPr>
          <a:lstStyle/>
          <a:p>
            <a:r>
              <a:rPr lang="he-IL" sz="2800" b="1" dirty="0"/>
              <a:t>תזכורת – נושאים לבדיקה בתוכנית</a:t>
            </a:r>
          </a:p>
        </p:txBody>
      </p:sp>
      <p:graphicFrame>
        <p:nvGraphicFramePr>
          <p:cNvPr id="5" name="טבלה 4">
            <a:extLst>
              <a:ext uri="{FF2B5EF4-FFF2-40B4-BE49-F238E27FC236}">
                <a16:creationId xmlns:a16="http://schemas.microsoft.com/office/drawing/2014/main" id="{8B9AFD90-10CA-4691-3939-DC09BCCCF8B5}"/>
              </a:ext>
            </a:extLst>
          </p:cNvPr>
          <p:cNvGraphicFramePr>
            <a:graphicFrameLocks noGrp="1"/>
          </p:cNvGraphicFramePr>
          <p:nvPr>
            <p:extLst>
              <p:ext uri="{D42A27DB-BD31-4B8C-83A1-F6EECF244321}">
                <p14:modId xmlns:p14="http://schemas.microsoft.com/office/powerpoint/2010/main" val="4205648700"/>
              </p:ext>
            </p:extLst>
          </p:nvPr>
        </p:nvGraphicFramePr>
        <p:xfrm>
          <a:off x="513806" y="1151955"/>
          <a:ext cx="11244612" cy="4160520"/>
        </p:xfrm>
        <a:graphic>
          <a:graphicData uri="http://schemas.openxmlformats.org/drawingml/2006/table">
            <a:tbl>
              <a:tblPr rtl="1" firstRow="1" firstCol="1" bandRow="1">
                <a:tableStyleId>{93296810-A885-4BE3-A3E7-6D5BEEA58F35}</a:tableStyleId>
              </a:tblPr>
              <a:tblGrid>
                <a:gridCol w="8997801">
                  <a:extLst>
                    <a:ext uri="{9D8B030D-6E8A-4147-A177-3AD203B41FA5}">
                      <a16:colId xmlns:a16="http://schemas.microsoft.com/office/drawing/2014/main" val="810549047"/>
                    </a:ext>
                  </a:extLst>
                </a:gridCol>
                <a:gridCol w="2246811">
                  <a:extLst>
                    <a:ext uri="{9D8B030D-6E8A-4147-A177-3AD203B41FA5}">
                      <a16:colId xmlns:a16="http://schemas.microsoft.com/office/drawing/2014/main" val="3401043428"/>
                    </a:ext>
                  </a:extLst>
                </a:gridCol>
              </a:tblGrid>
              <a:tr h="0">
                <a:tc>
                  <a:txBody>
                    <a:bodyPr/>
                    <a:lstStyle/>
                    <a:p>
                      <a:pPr indent="0" algn="r" rtl="1">
                        <a:lnSpc>
                          <a:spcPct val="100000"/>
                        </a:lnSpc>
                        <a:spcBef>
                          <a:spcPts val="1800"/>
                        </a:spcBef>
                        <a:spcAft>
                          <a:spcPts val="1200"/>
                        </a:spcAft>
                      </a:pPr>
                      <a:r>
                        <a:rPr lang="he-IL" sz="1800" b="0" dirty="0">
                          <a:solidFill>
                            <a:schemeClr val="tx1"/>
                          </a:solidFill>
                          <a:effectLst/>
                        </a:rPr>
                        <a:t>נושא</a:t>
                      </a: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לוח זמנים</a:t>
                      </a:r>
                    </a:p>
                  </a:txBody>
                  <a:tcPr marL="55394" marR="55394" marT="0" marB="0">
                    <a:solidFill>
                      <a:schemeClr val="accent6">
                        <a:lumMod val="40000"/>
                        <a:lumOff val="60000"/>
                      </a:schemeClr>
                    </a:solidFill>
                  </a:tcPr>
                </a:tc>
                <a:extLst>
                  <a:ext uri="{0D108BD9-81ED-4DB2-BD59-A6C34878D82A}">
                    <a16:rowId xmlns:a16="http://schemas.microsoft.com/office/drawing/2014/main" val="2756362182"/>
                  </a:ext>
                </a:extLst>
              </a:tr>
              <a:tr h="0">
                <a:tc>
                  <a:txBody>
                    <a:bodyPr/>
                    <a:lstStyle/>
                    <a:p>
                      <a:pPr indent="0" algn="r" rtl="1">
                        <a:lnSpc>
                          <a:spcPct val="100000"/>
                        </a:lnSpc>
                        <a:spcBef>
                          <a:spcPts val="1800"/>
                        </a:spcBef>
                        <a:spcAft>
                          <a:spcPts val="1200"/>
                        </a:spcAft>
                      </a:pPr>
                      <a:r>
                        <a:rPr lang="he-IL" sz="1800" b="0" dirty="0">
                          <a:solidFill>
                            <a:schemeClr val="tx1"/>
                          </a:solidFill>
                          <a:effectLst/>
                        </a:rPr>
                        <a:t>בחינת גידולים עתידיים על רקע שינוי האקלים ומגמות נוספות במדינות המתחרות בגידולים האופייניים לעמקים, על רקע תוספת </a:t>
                      </a:r>
                      <a:r>
                        <a:rPr lang="he-IL" sz="1800" b="0" dirty="0" err="1">
                          <a:solidFill>
                            <a:schemeClr val="tx1"/>
                          </a:solidFill>
                          <a:effectLst/>
                        </a:rPr>
                        <a:t>הקולחין</a:t>
                      </a:r>
                      <a:r>
                        <a:rPr lang="he-IL" sz="1800" b="0" dirty="0">
                          <a:solidFill>
                            <a:schemeClr val="tx1"/>
                          </a:solidFill>
                          <a:effectLst/>
                        </a:rPr>
                        <a:t> המתוכננת בעמקים, איתור גידולי שדה חדשים ומחודשים, אפשרות לקידום דו-גידול, בטווח בינוני וארוך</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יוני-יולי 2023</a:t>
                      </a:r>
                    </a:p>
                  </a:txBody>
                  <a:tcPr marL="55394" marR="55394" marT="0" marB="0">
                    <a:solidFill>
                      <a:schemeClr val="accent6">
                        <a:lumMod val="40000"/>
                        <a:lumOff val="60000"/>
                      </a:schemeClr>
                    </a:solidFill>
                  </a:tcPr>
                </a:tc>
                <a:extLst>
                  <a:ext uri="{0D108BD9-81ED-4DB2-BD59-A6C34878D82A}">
                    <a16:rowId xmlns:a16="http://schemas.microsoft.com/office/drawing/2014/main" val="2483625119"/>
                  </a:ext>
                </a:extLst>
              </a:tr>
              <a:tr h="324000">
                <a:tc>
                  <a:txBody>
                    <a:bodyPr/>
                    <a:lstStyle/>
                    <a:p>
                      <a:pPr indent="0" algn="r" rtl="1">
                        <a:lnSpc>
                          <a:spcPct val="100000"/>
                        </a:lnSpc>
                        <a:spcBef>
                          <a:spcPts val="1800"/>
                        </a:spcBef>
                        <a:spcAft>
                          <a:spcPts val="1200"/>
                        </a:spcAft>
                      </a:pPr>
                      <a:r>
                        <a:rPr lang="he-IL" sz="1800" b="0" dirty="0">
                          <a:solidFill>
                            <a:schemeClr val="tx1"/>
                          </a:solidFill>
                          <a:effectLst/>
                        </a:rPr>
                        <a:t>בחינת גידולים עתידיים על רקע מגמות בביקוש למזון, כולל ממשקים עם ענפי בעלי חיים (מספוא, תחליפים למזון מהחי), עבודה מול תעשיות המזון ובחינה של תמהיל והתפלגות מומלצת לענפים החקלאיים, לטובת פיזור סיכונים</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אוגוסט-אוקטובר 2023</a:t>
                      </a:r>
                    </a:p>
                  </a:txBody>
                  <a:tcPr marL="55394" marR="55394" marT="0" marB="0">
                    <a:solidFill>
                      <a:schemeClr val="accent6">
                        <a:lumMod val="40000"/>
                        <a:lumOff val="60000"/>
                      </a:schemeClr>
                    </a:solidFill>
                  </a:tcPr>
                </a:tc>
                <a:extLst>
                  <a:ext uri="{0D108BD9-81ED-4DB2-BD59-A6C34878D82A}">
                    <a16:rowId xmlns:a16="http://schemas.microsoft.com/office/drawing/2014/main" val="2895102693"/>
                  </a:ext>
                </a:extLst>
              </a:tr>
              <a:tr h="324000">
                <a:tc>
                  <a:txBody>
                    <a:bodyPr/>
                    <a:lstStyle/>
                    <a:p>
                      <a:pPr indent="0" algn="r" rtl="1">
                        <a:lnSpc>
                          <a:spcPct val="100000"/>
                        </a:lnSpc>
                        <a:spcBef>
                          <a:spcPts val="1800"/>
                        </a:spcBef>
                        <a:spcAft>
                          <a:spcPts val="1200"/>
                        </a:spcAft>
                      </a:pPr>
                      <a:r>
                        <a:rPr lang="he-IL" sz="1800" b="0" dirty="0">
                          <a:solidFill>
                            <a:schemeClr val="tx1"/>
                          </a:solidFill>
                          <a:effectLst/>
                        </a:rPr>
                        <a:t>גידולי </a:t>
                      </a:r>
                      <a:r>
                        <a:rPr lang="he-IL" sz="1800" b="0" u="sng" dirty="0">
                          <a:solidFill>
                            <a:schemeClr val="tx1"/>
                          </a:solidFill>
                          <a:effectLst/>
                        </a:rPr>
                        <a:t>מאסה</a:t>
                      </a:r>
                      <a:r>
                        <a:rPr lang="he-IL" sz="1800" b="0" dirty="0">
                          <a:solidFill>
                            <a:schemeClr val="tx1"/>
                          </a:solidFill>
                          <a:effectLst/>
                        </a:rPr>
                        <a:t> לתעשיית התרופות, קוסמטיקה, תוספי מזון</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נובמבר-דצמבר 2023</a:t>
                      </a:r>
                    </a:p>
                  </a:txBody>
                  <a:tcPr marL="55394" marR="55394" marT="0" marB="0">
                    <a:solidFill>
                      <a:schemeClr val="accent6">
                        <a:lumMod val="40000"/>
                        <a:lumOff val="60000"/>
                      </a:schemeClr>
                    </a:solidFill>
                  </a:tcPr>
                </a:tc>
                <a:extLst>
                  <a:ext uri="{0D108BD9-81ED-4DB2-BD59-A6C34878D82A}">
                    <a16:rowId xmlns:a16="http://schemas.microsoft.com/office/drawing/2014/main" val="1637500082"/>
                  </a:ext>
                </a:extLst>
              </a:tr>
            </a:tbl>
          </a:graphicData>
        </a:graphic>
      </p:graphicFrame>
      <p:sp>
        <p:nvSpPr>
          <p:cNvPr id="6" name="מלבן 5">
            <a:extLst>
              <a:ext uri="{FF2B5EF4-FFF2-40B4-BE49-F238E27FC236}">
                <a16:creationId xmlns:a16="http://schemas.microsoft.com/office/drawing/2014/main" id="{B5E1370B-46A9-787F-6E20-4CF9F84DD6DF}"/>
              </a:ext>
            </a:extLst>
          </p:cNvPr>
          <p:cNvSpPr/>
          <p:nvPr/>
        </p:nvSpPr>
        <p:spPr>
          <a:xfrm>
            <a:off x="404968" y="1426221"/>
            <a:ext cx="11382063" cy="1069327"/>
          </a:xfrm>
          <a:prstGeom prst="rect">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521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גידולים חקלאיים אופייניים לעמקים - בדיקה בהקשר של השפעת שינוי האקלים</a:t>
            </a:r>
          </a:p>
        </p:txBody>
      </p:sp>
      <p:sp>
        <p:nvSpPr>
          <p:cNvPr id="2" name="תיבת טקסט 1">
            <a:extLst>
              <a:ext uri="{FF2B5EF4-FFF2-40B4-BE49-F238E27FC236}">
                <a16:creationId xmlns:a16="http://schemas.microsoft.com/office/drawing/2014/main" id="{B792EA63-48E2-2218-4F5B-F58C0303210A}"/>
              </a:ext>
            </a:extLst>
          </p:cNvPr>
          <p:cNvSpPr txBox="1"/>
          <p:nvPr/>
        </p:nvSpPr>
        <p:spPr>
          <a:xfrm>
            <a:off x="412377" y="892614"/>
            <a:ext cx="11271098" cy="5362943"/>
          </a:xfrm>
          <a:prstGeom prst="rect">
            <a:avLst/>
          </a:prstGeom>
          <a:noFill/>
        </p:spPr>
        <p:txBody>
          <a:bodyPr wrap="square" rtlCol="1">
            <a:spAutoFit/>
          </a:bodyPr>
          <a:lstStyle/>
          <a:p>
            <a:pPr algn="r" rtl="1">
              <a:lnSpc>
                <a:spcPct val="107000"/>
              </a:lnSpc>
              <a:spcAft>
                <a:spcPts val="800"/>
              </a:spcAft>
            </a:pPr>
            <a:r>
              <a:rPr lang="he-IL" sz="2400" kern="100" dirty="0">
                <a:latin typeface="Calibri" panose="020F0502020204030204" pitchFamily="34" charset="0"/>
                <a:ea typeface="Calibri" panose="020F0502020204030204" pitchFamily="34" charset="0"/>
                <a:cs typeface="Arial" panose="020B0604020202020204" pitchFamily="34" charset="0"/>
              </a:rPr>
              <a:t>עבור כל אחד מהגידולים נערך "כרטיס גידול" המפרט את הנתונים הבאים:</a:t>
            </a:r>
            <a:endPar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457200" indent="-457200" algn="r" rtl="1">
              <a:lnSpc>
                <a:spcPct val="107000"/>
              </a:lnSpc>
              <a:spcAft>
                <a:spcPts val="800"/>
              </a:spcAft>
              <a:buAutoNum type="arabicPeriod"/>
            </a:pPr>
            <a:r>
              <a:rPr lang="he-IL" sz="24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rPr>
              <a:t>מה הוא הפרמטר האקלימי העיקרי המשפיע על הגידול? על מה הוא משפיע?</a:t>
            </a:r>
          </a:p>
          <a:p>
            <a:pPr marL="457200" indent="-457200" algn="r" rtl="1">
              <a:lnSpc>
                <a:spcPct val="107000"/>
              </a:lnSpc>
              <a:spcAft>
                <a:spcPts val="800"/>
              </a:spcAft>
              <a:buAutoNum type="arabicPeriod"/>
            </a:pPr>
            <a:r>
              <a:rPr lang="he-IL" sz="24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rPr>
              <a:t>מה צפוי להיות היבול לאור שינוי האקלים?</a:t>
            </a:r>
          </a:p>
          <a:p>
            <a:pPr marL="457200" indent="-457200" algn="r" rtl="1">
              <a:lnSpc>
                <a:spcPct val="107000"/>
              </a:lnSpc>
              <a:spcAft>
                <a:spcPts val="800"/>
              </a:spcAft>
              <a:buAutoNum type="arabicPeriod"/>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האם הגידול יוסיף להיות כדאי כלכלית?*</a:t>
            </a:r>
          </a:p>
          <a:p>
            <a:pPr marL="457200" indent="-457200" algn="r" rtl="1">
              <a:lnSpc>
                <a:spcPct val="107000"/>
              </a:lnSpc>
              <a:spcAft>
                <a:spcPts val="800"/>
              </a:spcAft>
              <a:buAutoNum type="arabicPeriod"/>
            </a:pPr>
            <a:r>
              <a:rPr lang="he-IL" sz="24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rPr>
              <a:t>מי המתחרות העולמיות שמגדלות ומייצאות את הגידול? מה צפוי לקרות בהן מבחינה אקלימית?</a:t>
            </a:r>
          </a:p>
          <a:p>
            <a:pPr marL="457200" indent="-457200" algn="r" rtl="1">
              <a:lnSpc>
                <a:spcPct val="107000"/>
              </a:lnSpc>
              <a:spcAft>
                <a:spcPts val="800"/>
              </a:spcAft>
              <a:buAutoNum type="arabicPeriod"/>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האם יש פתרונות להתמודדות עם שינוי האקלים? האם הם מסחריים או עדיין ניסיוניים?</a:t>
            </a:r>
          </a:p>
          <a:p>
            <a:pPr algn="r" rtl="1">
              <a:lnSpc>
                <a:spcPct val="107000"/>
              </a:lnSpc>
              <a:spcAft>
                <a:spcPts val="800"/>
              </a:spcAft>
            </a:pPr>
            <a:endParaRPr lang="he-IL" sz="800" kern="100" dirty="0">
              <a:highlight>
                <a:srgbClr val="FFFFFF"/>
              </a:highligh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*בנוגע לכדאיות כלכלית : </a:t>
            </a:r>
          </a:p>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חשוב לזכור </a:t>
            </a:r>
            <a:r>
              <a:rPr lang="he-IL" sz="2400" b="1" kern="100" dirty="0">
                <a:highlight>
                  <a:srgbClr val="FFFFFF"/>
                </a:highlight>
                <a:latin typeface="Calibri" panose="020F0502020204030204" pitchFamily="34" charset="0"/>
                <a:ea typeface="Calibri" panose="020F0502020204030204" pitchFamily="34" charset="0"/>
                <a:cs typeface="Arial" panose="020B0604020202020204" pitchFamily="34" charset="0"/>
              </a:rPr>
              <a:t>שירידה בהיצע </a:t>
            </a: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(כתוצאה משינוי האקלים) </a:t>
            </a:r>
            <a:r>
              <a:rPr lang="he-IL" sz="2400" b="1" kern="100" dirty="0">
                <a:highlight>
                  <a:srgbClr val="FFFFFF"/>
                </a:highlight>
                <a:latin typeface="Calibri" panose="020F0502020204030204" pitchFamily="34" charset="0"/>
                <a:ea typeface="Calibri" panose="020F0502020204030204" pitchFamily="34" charset="0"/>
                <a:cs typeface="Arial" panose="020B0604020202020204" pitchFamily="34" charset="0"/>
              </a:rPr>
              <a:t>תביא לעליה במחיר</a:t>
            </a: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 מחירי המזון העולמיים עלו ב3.5% בשנה בשני העשורים האחרונים. מגמה זו לא נלקחה בחשבון בחישובים הכלכליים המוצגים.</a:t>
            </a:r>
          </a:p>
        </p:txBody>
      </p:sp>
    </p:spTree>
    <p:extLst>
      <p:ext uri="{BB962C8B-B14F-4D97-AF65-F5344CB8AC3E}">
        <p14:creationId xmlns:p14="http://schemas.microsoft.com/office/powerpoint/2010/main" val="1183882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גידולים חקלאיים אופייניים לעמקים - בדיקה בהקשר של השפעת שינוי האקלים</a:t>
            </a:r>
          </a:p>
        </p:txBody>
      </p:sp>
      <p:sp>
        <p:nvSpPr>
          <p:cNvPr id="2" name="תיבת טקסט 1">
            <a:extLst>
              <a:ext uri="{FF2B5EF4-FFF2-40B4-BE49-F238E27FC236}">
                <a16:creationId xmlns:a16="http://schemas.microsoft.com/office/drawing/2014/main" id="{B792EA63-48E2-2218-4F5B-F58C0303210A}"/>
              </a:ext>
            </a:extLst>
          </p:cNvPr>
          <p:cNvSpPr txBox="1"/>
          <p:nvPr/>
        </p:nvSpPr>
        <p:spPr>
          <a:xfrm>
            <a:off x="412376" y="1269132"/>
            <a:ext cx="11271098" cy="2947602"/>
          </a:xfrm>
          <a:prstGeom prst="rect">
            <a:avLst/>
          </a:prstGeom>
          <a:noFill/>
        </p:spPr>
        <p:txBody>
          <a:bodyPr wrap="square" rtlCol="1">
            <a:spAutoFit/>
          </a:bodyPr>
          <a:lstStyle/>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המידע נאסף מתוך: </a:t>
            </a:r>
          </a:p>
          <a:p>
            <a:pPr marL="985838" indent="-447675" algn="r" rtl="1">
              <a:lnSpc>
                <a:spcPct val="107000"/>
              </a:lnSpc>
              <a:spcAft>
                <a:spcPts val="800"/>
              </a:spcAft>
              <a:buFont typeface="Wingdings" panose="05000000000000000000" pitchFamily="2" charset="2"/>
              <a:buChar char="ü"/>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בסיסי מידע בינלאומיים </a:t>
            </a:r>
            <a:r>
              <a:rPr lang="en-US"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FAO, ND-GAIN</a:t>
            </a:r>
            <a:endPar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985838" indent="-447675" algn="r" rtl="1">
              <a:lnSpc>
                <a:spcPct val="107000"/>
              </a:lnSpc>
              <a:spcAft>
                <a:spcPts val="800"/>
              </a:spcAft>
              <a:buFont typeface="Wingdings" panose="05000000000000000000" pitchFamily="2" charset="2"/>
              <a:buChar char="ü"/>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עבודה בהכנה עבור משרד החקלאות, על השפעת שינוי האקלים על החקלאות בישראל</a:t>
            </a:r>
          </a:p>
          <a:p>
            <a:pPr marL="985838" indent="-447675" algn="r" rtl="1">
              <a:lnSpc>
                <a:spcPct val="107000"/>
              </a:lnSpc>
              <a:spcAft>
                <a:spcPts val="800"/>
              </a:spcAft>
              <a:buFont typeface="Wingdings" panose="05000000000000000000" pitchFamily="2" charset="2"/>
              <a:buChar char="ü"/>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שיחות עם מומחים ומדריכים חקלאיים</a:t>
            </a:r>
          </a:p>
          <a:p>
            <a:pPr algn="r" rtl="1">
              <a:lnSpc>
                <a:spcPct val="107000"/>
              </a:lnSpc>
              <a:spcAft>
                <a:spcPts val="800"/>
              </a:spcAft>
            </a:pPr>
            <a:r>
              <a:rPr lang="he-IL" sz="2400" b="1" kern="100" dirty="0">
                <a:highlight>
                  <a:srgbClr val="FFFFFF"/>
                </a:highlight>
                <a:latin typeface="Calibri" panose="020F0502020204030204" pitchFamily="34" charset="0"/>
                <a:ea typeface="Calibri" panose="020F0502020204030204" pitchFamily="34" charset="0"/>
                <a:cs typeface="Arial" panose="020B0604020202020204" pitchFamily="34" charset="0"/>
              </a:rPr>
              <a:t>כרטיסי הגידולים בעמקים מוצגים בנספח בסוף הדו"ח.</a:t>
            </a:r>
          </a:p>
          <a:p>
            <a:pPr algn="r" rtl="1">
              <a:lnSpc>
                <a:spcPct val="107000"/>
              </a:lnSpc>
              <a:spcAft>
                <a:spcPts val="800"/>
              </a:spcAft>
            </a:pPr>
            <a:r>
              <a:rPr lang="he-IL" sz="2400" b="1" kern="100" dirty="0">
                <a:highlight>
                  <a:srgbClr val="FFFFFF"/>
                </a:highlight>
                <a:latin typeface="Calibri" panose="020F0502020204030204" pitchFamily="34" charset="0"/>
                <a:ea typeface="Calibri" panose="020F0502020204030204" pitchFamily="34" charset="0"/>
                <a:cs typeface="Arial" panose="020B0604020202020204" pitchFamily="34" charset="0"/>
              </a:rPr>
              <a:t>להלן מוצג סיכום המידע וניתוח משווה</a:t>
            </a: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021252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סיכום ניתוח אקלימי : גידולי שדה</a:t>
            </a:r>
          </a:p>
        </p:txBody>
      </p:sp>
      <p:graphicFrame>
        <p:nvGraphicFramePr>
          <p:cNvPr id="5" name="טבלה 4">
            <a:extLst>
              <a:ext uri="{FF2B5EF4-FFF2-40B4-BE49-F238E27FC236}">
                <a16:creationId xmlns:a16="http://schemas.microsoft.com/office/drawing/2014/main" id="{04FFB28E-6C00-4FED-6871-18A6627E15F7}"/>
              </a:ext>
            </a:extLst>
          </p:cNvPr>
          <p:cNvGraphicFramePr>
            <a:graphicFrameLocks noGrp="1"/>
          </p:cNvGraphicFramePr>
          <p:nvPr>
            <p:extLst>
              <p:ext uri="{D42A27DB-BD31-4B8C-83A1-F6EECF244321}">
                <p14:modId xmlns:p14="http://schemas.microsoft.com/office/powerpoint/2010/main" val="3028119605"/>
              </p:ext>
            </p:extLst>
          </p:nvPr>
        </p:nvGraphicFramePr>
        <p:xfrm>
          <a:off x="48000" y="902992"/>
          <a:ext cx="12096000" cy="5943600"/>
        </p:xfrm>
        <a:graphic>
          <a:graphicData uri="http://schemas.openxmlformats.org/drawingml/2006/table">
            <a:tbl>
              <a:tblPr rtl="1" firstRow="1" bandRow="1">
                <a:tableStyleId>{93296810-A885-4BE3-A3E7-6D5BEEA58F35}</a:tableStyleId>
              </a:tblPr>
              <a:tblGrid>
                <a:gridCol w="1512000">
                  <a:extLst>
                    <a:ext uri="{9D8B030D-6E8A-4147-A177-3AD203B41FA5}">
                      <a16:colId xmlns:a16="http://schemas.microsoft.com/office/drawing/2014/main" val="261335891"/>
                    </a:ext>
                  </a:extLst>
                </a:gridCol>
                <a:gridCol w="1512000">
                  <a:extLst>
                    <a:ext uri="{9D8B030D-6E8A-4147-A177-3AD203B41FA5}">
                      <a16:colId xmlns:a16="http://schemas.microsoft.com/office/drawing/2014/main" val="4186926129"/>
                    </a:ext>
                  </a:extLst>
                </a:gridCol>
                <a:gridCol w="1512000">
                  <a:extLst>
                    <a:ext uri="{9D8B030D-6E8A-4147-A177-3AD203B41FA5}">
                      <a16:colId xmlns:a16="http://schemas.microsoft.com/office/drawing/2014/main" val="1208028783"/>
                    </a:ext>
                  </a:extLst>
                </a:gridCol>
                <a:gridCol w="1512000">
                  <a:extLst>
                    <a:ext uri="{9D8B030D-6E8A-4147-A177-3AD203B41FA5}">
                      <a16:colId xmlns:a16="http://schemas.microsoft.com/office/drawing/2014/main" val="2123320928"/>
                    </a:ext>
                  </a:extLst>
                </a:gridCol>
                <a:gridCol w="1260000">
                  <a:extLst>
                    <a:ext uri="{9D8B030D-6E8A-4147-A177-3AD203B41FA5}">
                      <a16:colId xmlns:a16="http://schemas.microsoft.com/office/drawing/2014/main" val="3509602117"/>
                    </a:ext>
                  </a:extLst>
                </a:gridCol>
                <a:gridCol w="1440000">
                  <a:extLst>
                    <a:ext uri="{9D8B030D-6E8A-4147-A177-3AD203B41FA5}">
                      <a16:colId xmlns:a16="http://schemas.microsoft.com/office/drawing/2014/main" val="3792155290"/>
                    </a:ext>
                  </a:extLst>
                </a:gridCol>
                <a:gridCol w="1512000">
                  <a:extLst>
                    <a:ext uri="{9D8B030D-6E8A-4147-A177-3AD203B41FA5}">
                      <a16:colId xmlns:a16="http://schemas.microsoft.com/office/drawing/2014/main" val="2510755632"/>
                    </a:ext>
                  </a:extLst>
                </a:gridCol>
                <a:gridCol w="1836000">
                  <a:extLst>
                    <a:ext uri="{9D8B030D-6E8A-4147-A177-3AD203B41FA5}">
                      <a16:colId xmlns:a16="http://schemas.microsoft.com/office/drawing/2014/main" val="539545521"/>
                    </a:ext>
                  </a:extLst>
                </a:gridCol>
              </a:tblGrid>
              <a:tr h="370840">
                <a:tc>
                  <a:txBody>
                    <a:bodyPr/>
                    <a:lstStyle/>
                    <a:p>
                      <a:pPr rtl="1"/>
                      <a:r>
                        <a:rPr lang="he-IL" dirty="0"/>
                        <a:t>גידול</a:t>
                      </a:r>
                    </a:p>
                  </a:txBody>
                  <a:tcPr/>
                </a:tc>
                <a:tc>
                  <a:txBody>
                    <a:bodyPr/>
                    <a:lstStyle/>
                    <a:p>
                      <a:pPr rtl="1"/>
                      <a:r>
                        <a:rPr lang="he-IL" dirty="0"/>
                        <a:t>הפרמטר האקלימי המשפיע ביותר</a:t>
                      </a:r>
                    </a:p>
                  </a:txBody>
                  <a:tcPr/>
                </a:tc>
                <a:tc>
                  <a:txBody>
                    <a:bodyPr/>
                    <a:lstStyle/>
                    <a:p>
                      <a:pPr rtl="1"/>
                      <a:r>
                        <a:rPr lang="he-IL" dirty="0"/>
                        <a:t>על מה הוא משפיע?</a:t>
                      </a:r>
                    </a:p>
                  </a:txBody>
                  <a:tcPr/>
                </a:tc>
                <a:tc>
                  <a:txBody>
                    <a:bodyPr/>
                    <a:lstStyle/>
                    <a:p>
                      <a:pPr rtl="1"/>
                      <a:r>
                        <a:rPr lang="he-IL" dirty="0"/>
                        <a:t>מה צפוי לקרות ליבול?</a:t>
                      </a:r>
                    </a:p>
                  </a:txBody>
                  <a:tcPr/>
                </a:tc>
                <a:tc>
                  <a:txBody>
                    <a:bodyPr/>
                    <a:lstStyle/>
                    <a:p>
                      <a:pPr rtl="1"/>
                      <a:r>
                        <a:rPr lang="he-IL" dirty="0"/>
                        <a:t>האם הגידול יוסיף להיות כדאי?</a:t>
                      </a:r>
                    </a:p>
                  </a:txBody>
                  <a:tcPr/>
                </a:tc>
                <a:tc>
                  <a:txBody>
                    <a:bodyPr/>
                    <a:lstStyle/>
                    <a:p>
                      <a:pPr rtl="1"/>
                      <a:r>
                        <a:rPr lang="he-IL" dirty="0"/>
                        <a:t>איך אפשר להתמודד?</a:t>
                      </a:r>
                    </a:p>
                  </a:txBody>
                  <a:tcPr/>
                </a:tc>
                <a:tc>
                  <a:txBody>
                    <a:bodyPr/>
                    <a:lstStyle/>
                    <a:p>
                      <a:pPr rtl="1"/>
                      <a:r>
                        <a:rPr lang="he-IL" dirty="0"/>
                        <a:t>האם יש כלי התמודדות מוכחים ומסחריים?</a:t>
                      </a:r>
                    </a:p>
                  </a:txBody>
                  <a:tcPr/>
                </a:tc>
                <a:tc>
                  <a:txBody>
                    <a:bodyPr/>
                    <a:lstStyle/>
                    <a:p>
                      <a:pPr rtl="1"/>
                      <a:r>
                        <a:rPr lang="he-IL" dirty="0"/>
                        <a:t>האם המתחרות בעולם יציבות אקלימית?</a:t>
                      </a:r>
                    </a:p>
                  </a:txBody>
                  <a:tcPr/>
                </a:tc>
                <a:extLst>
                  <a:ext uri="{0D108BD9-81ED-4DB2-BD59-A6C34878D82A}">
                    <a16:rowId xmlns:a16="http://schemas.microsoft.com/office/drawing/2014/main" val="3765885973"/>
                  </a:ext>
                </a:extLst>
              </a:tr>
              <a:tr h="370840">
                <a:tc>
                  <a:txBody>
                    <a:bodyPr/>
                    <a:lstStyle/>
                    <a:p>
                      <a:pPr marL="0" lvl="0" indent="0" algn="r" rtl="1">
                        <a:lnSpc>
                          <a:spcPct val="107000"/>
                        </a:lnSpc>
                        <a:buFont typeface="+mj-lt"/>
                        <a:buNone/>
                      </a:pPr>
                      <a:r>
                        <a:rPr lang="he-IL" sz="1800" kern="100" dirty="0">
                          <a:effectLst/>
                          <a:latin typeface="Calibri" panose="020F0502020204030204" pitchFamily="34" charset="0"/>
                          <a:ea typeface="Calibri" panose="020F0502020204030204" pitchFamily="34" charset="0"/>
                          <a:cs typeface="+mn-cs"/>
                        </a:rPr>
                        <a:t>חיטה לגרעינים / תחמיץ</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קור וחום</a:t>
                      </a:r>
                    </a:p>
                  </a:txBody>
                  <a:tcPr/>
                </a:tc>
                <a:tc>
                  <a:txBody>
                    <a:bodyPr/>
                    <a:lstStyle/>
                    <a:p>
                      <a:pPr rtl="1"/>
                      <a:r>
                        <a:rPr lang="he-IL" dirty="0"/>
                        <a:t>צבירת היבול</a:t>
                      </a:r>
                    </a:p>
                  </a:txBody>
                  <a:tcPr/>
                </a:tc>
                <a:tc>
                  <a:txBody>
                    <a:bodyPr/>
                    <a:lstStyle/>
                    <a:p>
                      <a:pPr rtl="1"/>
                      <a:r>
                        <a:rPr lang="he-IL" dirty="0"/>
                        <a:t>ירידה של 2% ברמת השופט ו33% בתבור</a:t>
                      </a:r>
                    </a:p>
                  </a:txBody>
                  <a:tcPr/>
                </a:tc>
                <a:tc>
                  <a:txBody>
                    <a:bodyPr/>
                    <a:lstStyle/>
                    <a:p>
                      <a:pPr rtl="1"/>
                      <a:r>
                        <a:rPr lang="he-IL" dirty="0"/>
                        <a:t>במערב העמק כן, במזרח לא</a:t>
                      </a:r>
                    </a:p>
                  </a:txBody>
                  <a:tcPr/>
                </a:tc>
                <a:tc>
                  <a:txBody>
                    <a:bodyPr/>
                    <a:lstStyle/>
                    <a:p>
                      <a:pPr rtl="1"/>
                      <a:r>
                        <a:rPr lang="he-IL" dirty="0"/>
                        <a:t>התאמת זנים והשקיה</a:t>
                      </a:r>
                    </a:p>
                  </a:txBody>
                  <a:tcPr/>
                </a:tc>
                <a:tc>
                  <a:txBody>
                    <a:bodyPr/>
                    <a:lstStyle/>
                    <a:p>
                      <a:pPr rtl="1"/>
                      <a:r>
                        <a:rPr lang="he-IL" dirty="0"/>
                        <a:t>כן</a:t>
                      </a:r>
                    </a:p>
                  </a:txBody>
                  <a:tcPr/>
                </a:tc>
                <a:tc>
                  <a:txBody>
                    <a:bodyPr/>
                    <a:lstStyle/>
                    <a:p>
                      <a:pPr rtl="1"/>
                      <a:r>
                        <a:rPr lang="he-IL" dirty="0"/>
                        <a:t>יציבות ביחס לישראל, אבל יש תחזית לירידת יבולים עולמית ותנודתיות גבוהה</a:t>
                      </a:r>
                    </a:p>
                  </a:txBody>
                  <a:tcPr/>
                </a:tc>
                <a:extLst>
                  <a:ext uri="{0D108BD9-81ED-4DB2-BD59-A6C34878D82A}">
                    <a16:rowId xmlns:a16="http://schemas.microsoft.com/office/drawing/2014/main" val="180988025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אפונה </a:t>
                      </a:r>
                      <a:r>
                        <a:rPr lang="he-IL" sz="1800" kern="100" dirty="0" err="1">
                          <a:effectLst/>
                          <a:latin typeface="Calibri" panose="020F0502020204030204" pitchFamily="34" charset="0"/>
                          <a:ea typeface="Calibri" panose="020F0502020204030204" pitchFamily="34" charset="0"/>
                          <a:cs typeface="+mn-cs"/>
                        </a:rPr>
                        <a:t>לתעשיה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חום באביב, הצפות</a:t>
                      </a:r>
                    </a:p>
                  </a:txBody>
                  <a:tcPr/>
                </a:tc>
                <a:tc>
                  <a:txBody>
                    <a:bodyPr/>
                    <a:lstStyle/>
                    <a:p>
                      <a:pPr rtl="1"/>
                      <a:r>
                        <a:rPr lang="he-IL" dirty="0"/>
                        <a:t>הבשלה מהירה מדי</a:t>
                      </a:r>
                    </a:p>
                  </a:txBody>
                  <a:tcPr/>
                </a:tc>
                <a:tc>
                  <a:txBody>
                    <a:bodyPr/>
                    <a:lstStyle/>
                    <a:p>
                      <a:pPr rtl="1"/>
                      <a:r>
                        <a:rPr lang="he-IL" dirty="0"/>
                        <a:t>ללא שינוי</a:t>
                      </a:r>
                    </a:p>
                  </a:txBody>
                  <a:tcPr/>
                </a:tc>
                <a:tc>
                  <a:txBody>
                    <a:bodyPr/>
                    <a:lstStyle/>
                    <a:p>
                      <a:pPr rtl="1"/>
                      <a:r>
                        <a:rPr lang="he-IL" dirty="0"/>
                        <a:t>כן</a:t>
                      </a:r>
                    </a:p>
                  </a:txBody>
                  <a:tcPr/>
                </a:tc>
                <a:tc>
                  <a:txBody>
                    <a:bodyPr/>
                    <a:lstStyle/>
                    <a:p>
                      <a:pPr rtl="1"/>
                      <a:r>
                        <a:rPr lang="he-IL" dirty="0"/>
                        <a:t>מנגנון גמישות במועד קליטה למפעלים</a:t>
                      </a:r>
                    </a:p>
                  </a:txBody>
                  <a:tcPr/>
                </a:tc>
                <a:tc>
                  <a:txBody>
                    <a:bodyPr/>
                    <a:lstStyle/>
                    <a:p>
                      <a:pPr rtl="1"/>
                      <a:r>
                        <a:rPr lang="he-IL" dirty="0"/>
                        <a:t>בינתיים לא</a:t>
                      </a:r>
                    </a:p>
                  </a:txBody>
                  <a:tcPr/>
                </a:tc>
                <a:tc>
                  <a:txBody>
                    <a:bodyPr/>
                    <a:lstStyle/>
                    <a:p>
                      <a:pPr rtl="1"/>
                      <a:r>
                        <a:rPr lang="he-IL" dirty="0"/>
                        <a:t>קצת פחות מישראל, אבל לא משמעותי</a:t>
                      </a:r>
                    </a:p>
                  </a:txBody>
                  <a:tcPr/>
                </a:tc>
                <a:extLst>
                  <a:ext uri="{0D108BD9-81ED-4DB2-BD59-A6C34878D82A}">
                    <a16:rowId xmlns:a16="http://schemas.microsoft.com/office/drawing/2014/main" val="3851943354"/>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err="1">
                          <a:effectLst/>
                          <a:latin typeface="Calibri" panose="020F0502020204030204" pitchFamily="34" charset="0"/>
                          <a:ea typeface="Calibri" panose="020F0502020204030204" pitchFamily="34" charset="0"/>
                          <a:cs typeface="+mn-cs"/>
                        </a:rPr>
                        <a:t>חימצה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קרה באביב</a:t>
                      </a:r>
                    </a:p>
                  </a:txBody>
                  <a:tcPr/>
                </a:tc>
                <a:tc>
                  <a:txBody>
                    <a:bodyPr/>
                    <a:lstStyle/>
                    <a:p>
                      <a:pPr rtl="1"/>
                      <a:r>
                        <a:rPr lang="he-IL" dirty="0"/>
                        <a:t>פריחה ויבול</a:t>
                      </a:r>
                    </a:p>
                  </a:txBody>
                  <a:tcPr/>
                </a:tc>
                <a:tc>
                  <a:txBody>
                    <a:bodyPr/>
                    <a:lstStyle/>
                    <a:p>
                      <a:pPr rtl="1"/>
                      <a:r>
                        <a:rPr lang="he-IL" dirty="0"/>
                        <a:t>10% ירידה</a:t>
                      </a:r>
                    </a:p>
                  </a:txBody>
                  <a:tcPr/>
                </a:tc>
                <a:tc>
                  <a:txBody>
                    <a:bodyPr/>
                    <a:lstStyle/>
                    <a:p>
                      <a:pPr rtl="1"/>
                      <a:r>
                        <a:rPr lang="he-IL" dirty="0"/>
                        <a:t>צפויה ירידה של 42% ברווחיות</a:t>
                      </a:r>
                    </a:p>
                  </a:txBody>
                  <a:tcPr/>
                </a:tc>
                <a:tc>
                  <a:txBody>
                    <a:bodyPr/>
                    <a:lstStyle/>
                    <a:p>
                      <a:pPr rtl="1"/>
                      <a:r>
                        <a:rPr lang="he-IL" dirty="0"/>
                        <a:t>שינוי מועד הזריעה, פיתוח זנים</a:t>
                      </a:r>
                    </a:p>
                  </a:txBody>
                  <a:tcPr/>
                </a:tc>
                <a:tc>
                  <a:txBody>
                    <a:bodyPr/>
                    <a:lstStyle/>
                    <a:p>
                      <a:pPr rtl="1"/>
                      <a:r>
                        <a:rPr lang="he-IL" dirty="0"/>
                        <a:t>לא כל כך</a:t>
                      </a:r>
                    </a:p>
                  </a:txBody>
                  <a:tcPr/>
                </a:tc>
                <a:tc>
                  <a:txBody>
                    <a:bodyPr/>
                    <a:lstStyle/>
                    <a:p>
                      <a:pPr rtl="1"/>
                      <a:r>
                        <a:rPr lang="he-IL" dirty="0"/>
                        <a:t>קצת פחות מישראל, אבל לא משמעותי</a:t>
                      </a:r>
                    </a:p>
                  </a:txBody>
                  <a:tcPr/>
                </a:tc>
                <a:extLst>
                  <a:ext uri="{0D108BD9-81ED-4DB2-BD59-A6C34878D82A}">
                    <a16:rowId xmlns:a16="http://schemas.microsoft.com/office/drawing/2014/main" val="50954609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Arial" panose="020B0604020202020204" pitchFamily="34" charset="0"/>
                        </a:rPr>
                        <a:t>תירס לתחמיץ, גרעינים, פופקורן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רגיש לקור ולשרב</a:t>
                      </a:r>
                    </a:p>
                  </a:txBody>
                  <a:tcPr/>
                </a:tc>
                <a:tc>
                  <a:txBody>
                    <a:bodyPr/>
                    <a:lstStyle/>
                    <a:p>
                      <a:pPr rtl="1"/>
                      <a:r>
                        <a:rPr lang="he-IL" dirty="0"/>
                        <a:t>האבקה, פיתוח הקלחים</a:t>
                      </a:r>
                    </a:p>
                  </a:txBody>
                  <a:tcPr/>
                </a:tc>
                <a:tc>
                  <a:txBody>
                    <a:bodyPr/>
                    <a:lstStyle/>
                    <a:p>
                      <a:pPr rtl="1"/>
                      <a:r>
                        <a:rPr lang="he-IL" dirty="0"/>
                        <a:t>כרגע לא רואים ירידה, אפילו עליה בגלל התאמת זנים</a:t>
                      </a:r>
                    </a:p>
                  </a:txBody>
                  <a:tcPr/>
                </a:tc>
                <a:tc>
                  <a:txBody>
                    <a:bodyPr/>
                    <a:lstStyle/>
                    <a:p>
                      <a:pPr rtl="1"/>
                      <a:r>
                        <a:rPr lang="he-IL" dirty="0"/>
                        <a:t>כן</a:t>
                      </a:r>
                    </a:p>
                  </a:txBody>
                  <a:tcPr/>
                </a:tc>
                <a:tc>
                  <a:txBody>
                    <a:bodyPr/>
                    <a:lstStyle/>
                    <a:p>
                      <a:pPr rtl="1"/>
                      <a:r>
                        <a:rPr lang="he-IL" dirty="0"/>
                        <a:t>שינוי מועד הזריעה כדי להתחמק משרבי אביב</a:t>
                      </a:r>
                    </a:p>
                  </a:txBody>
                  <a:tcPr/>
                </a:tc>
                <a:tc>
                  <a:txBody>
                    <a:bodyPr/>
                    <a:lstStyle/>
                    <a:p>
                      <a:pPr rtl="1"/>
                      <a:r>
                        <a:rPr lang="he-IL" dirty="0"/>
                        <a:t>לא. מועד הזריעה נקבע על ידי הצרכנים ללא התייחסות לאקלים</a:t>
                      </a:r>
                    </a:p>
                  </a:txBody>
                  <a:tcPr/>
                </a:tc>
                <a:tc>
                  <a:txBody>
                    <a:bodyPr/>
                    <a:lstStyle/>
                    <a:p>
                      <a:pPr rtl="1"/>
                      <a:r>
                        <a:rPr lang="he-IL" dirty="0"/>
                        <a:t>נמוך מישראל</a:t>
                      </a:r>
                    </a:p>
                  </a:txBody>
                  <a:tcPr/>
                </a:tc>
                <a:extLst>
                  <a:ext uri="{0D108BD9-81ED-4DB2-BD59-A6C34878D82A}">
                    <a16:rowId xmlns:a16="http://schemas.microsoft.com/office/drawing/2014/main" val="3224028146"/>
                  </a:ext>
                </a:extLst>
              </a:tr>
            </a:tbl>
          </a:graphicData>
        </a:graphic>
      </p:graphicFrame>
    </p:spTree>
    <p:extLst>
      <p:ext uri="{BB962C8B-B14F-4D97-AF65-F5344CB8AC3E}">
        <p14:creationId xmlns:p14="http://schemas.microsoft.com/office/powerpoint/2010/main" val="3872223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2" name="טבלה 4">
            <a:extLst>
              <a:ext uri="{FF2B5EF4-FFF2-40B4-BE49-F238E27FC236}">
                <a16:creationId xmlns:a16="http://schemas.microsoft.com/office/drawing/2014/main" id="{1B5ED6AD-CB02-7504-D027-AD20C4E929F4}"/>
              </a:ext>
            </a:extLst>
          </p:cNvPr>
          <p:cNvGraphicFramePr>
            <a:graphicFrameLocks noGrp="1"/>
          </p:cNvGraphicFramePr>
          <p:nvPr>
            <p:extLst>
              <p:ext uri="{D42A27DB-BD31-4B8C-83A1-F6EECF244321}">
                <p14:modId xmlns:p14="http://schemas.microsoft.com/office/powerpoint/2010/main" val="291743611"/>
              </p:ext>
            </p:extLst>
          </p:nvPr>
        </p:nvGraphicFramePr>
        <p:xfrm>
          <a:off x="48000" y="850477"/>
          <a:ext cx="12096000" cy="5303520"/>
        </p:xfrm>
        <a:graphic>
          <a:graphicData uri="http://schemas.openxmlformats.org/drawingml/2006/table">
            <a:tbl>
              <a:tblPr rtl="1" firstRow="1" bandRow="1">
                <a:tableStyleId>{93296810-A885-4BE3-A3E7-6D5BEEA58F35}</a:tableStyleId>
              </a:tblPr>
              <a:tblGrid>
                <a:gridCol w="1512000">
                  <a:extLst>
                    <a:ext uri="{9D8B030D-6E8A-4147-A177-3AD203B41FA5}">
                      <a16:colId xmlns:a16="http://schemas.microsoft.com/office/drawing/2014/main" val="261335891"/>
                    </a:ext>
                  </a:extLst>
                </a:gridCol>
                <a:gridCol w="1378943">
                  <a:extLst>
                    <a:ext uri="{9D8B030D-6E8A-4147-A177-3AD203B41FA5}">
                      <a16:colId xmlns:a16="http://schemas.microsoft.com/office/drawing/2014/main" val="4186926129"/>
                    </a:ext>
                  </a:extLst>
                </a:gridCol>
                <a:gridCol w="1510018">
                  <a:extLst>
                    <a:ext uri="{9D8B030D-6E8A-4147-A177-3AD203B41FA5}">
                      <a16:colId xmlns:a16="http://schemas.microsoft.com/office/drawing/2014/main" val="1208028783"/>
                    </a:ext>
                  </a:extLst>
                </a:gridCol>
                <a:gridCol w="1459685">
                  <a:extLst>
                    <a:ext uri="{9D8B030D-6E8A-4147-A177-3AD203B41FA5}">
                      <a16:colId xmlns:a16="http://schemas.microsoft.com/office/drawing/2014/main" val="2123320928"/>
                    </a:ext>
                  </a:extLst>
                </a:gridCol>
                <a:gridCol w="1635853">
                  <a:extLst>
                    <a:ext uri="{9D8B030D-6E8A-4147-A177-3AD203B41FA5}">
                      <a16:colId xmlns:a16="http://schemas.microsoft.com/office/drawing/2014/main" val="3509602117"/>
                    </a:ext>
                  </a:extLst>
                </a:gridCol>
                <a:gridCol w="1459684">
                  <a:extLst>
                    <a:ext uri="{9D8B030D-6E8A-4147-A177-3AD203B41FA5}">
                      <a16:colId xmlns:a16="http://schemas.microsoft.com/office/drawing/2014/main" val="3792155290"/>
                    </a:ext>
                  </a:extLst>
                </a:gridCol>
                <a:gridCol w="1314193">
                  <a:extLst>
                    <a:ext uri="{9D8B030D-6E8A-4147-A177-3AD203B41FA5}">
                      <a16:colId xmlns:a16="http://schemas.microsoft.com/office/drawing/2014/main" val="2510755632"/>
                    </a:ext>
                  </a:extLst>
                </a:gridCol>
                <a:gridCol w="1825624">
                  <a:extLst>
                    <a:ext uri="{9D8B030D-6E8A-4147-A177-3AD203B41FA5}">
                      <a16:colId xmlns:a16="http://schemas.microsoft.com/office/drawing/2014/main" val="539545521"/>
                    </a:ext>
                  </a:extLst>
                </a:gridCol>
              </a:tblGrid>
              <a:tr h="370840">
                <a:tc>
                  <a:txBody>
                    <a:bodyPr/>
                    <a:lstStyle/>
                    <a:p>
                      <a:pPr rtl="1"/>
                      <a:r>
                        <a:rPr lang="he-IL" dirty="0"/>
                        <a:t>גידול</a:t>
                      </a:r>
                    </a:p>
                  </a:txBody>
                  <a:tcPr/>
                </a:tc>
                <a:tc>
                  <a:txBody>
                    <a:bodyPr/>
                    <a:lstStyle/>
                    <a:p>
                      <a:pPr rtl="1"/>
                      <a:r>
                        <a:rPr lang="he-IL" dirty="0"/>
                        <a:t>הפרמטר האקלימי המשפיע ביותר</a:t>
                      </a:r>
                    </a:p>
                  </a:txBody>
                  <a:tcPr/>
                </a:tc>
                <a:tc>
                  <a:txBody>
                    <a:bodyPr/>
                    <a:lstStyle/>
                    <a:p>
                      <a:pPr rtl="1"/>
                      <a:r>
                        <a:rPr lang="he-IL" dirty="0"/>
                        <a:t>על מה הוא משפיע?</a:t>
                      </a:r>
                    </a:p>
                  </a:txBody>
                  <a:tcPr/>
                </a:tc>
                <a:tc>
                  <a:txBody>
                    <a:bodyPr/>
                    <a:lstStyle/>
                    <a:p>
                      <a:pPr rtl="1"/>
                      <a:r>
                        <a:rPr lang="he-IL" dirty="0"/>
                        <a:t>מה צפוי לקרות ליבול?</a:t>
                      </a:r>
                    </a:p>
                  </a:txBody>
                  <a:tcPr/>
                </a:tc>
                <a:tc>
                  <a:txBody>
                    <a:bodyPr/>
                    <a:lstStyle/>
                    <a:p>
                      <a:pPr rtl="1"/>
                      <a:r>
                        <a:rPr lang="he-IL" dirty="0"/>
                        <a:t>האם הגידול יוסיף להיות כדאי?</a:t>
                      </a:r>
                    </a:p>
                  </a:txBody>
                  <a:tcPr/>
                </a:tc>
                <a:tc>
                  <a:txBody>
                    <a:bodyPr/>
                    <a:lstStyle/>
                    <a:p>
                      <a:pPr rtl="1"/>
                      <a:r>
                        <a:rPr lang="he-IL" dirty="0"/>
                        <a:t>איך אפשר להתמודד?</a:t>
                      </a:r>
                    </a:p>
                  </a:txBody>
                  <a:tcPr/>
                </a:tc>
                <a:tc>
                  <a:txBody>
                    <a:bodyPr/>
                    <a:lstStyle/>
                    <a:p>
                      <a:pPr rtl="1"/>
                      <a:r>
                        <a:rPr lang="he-IL" dirty="0"/>
                        <a:t>האם יש כלי התמודדות מוכחים ומסחריים?</a:t>
                      </a:r>
                    </a:p>
                  </a:txBody>
                  <a:tcPr/>
                </a:tc>
                <a:tc>
                  <a:txBody>
                    <a:bodyPr/>
                    <a:lstStyle/>
                    <a:p>
                      <a:pPr rtl="1"/>
                      <a:r>
                        <a:rPr lang="he-IL" dirty="0"/>
                        <a:t>האם המתחרות בעולם יציבות אקלימית?*</a:t>
                      </a:r>
                    </a:p>
                  </a:txBody>
                  <a:tcPr/>
                </a:tc>
                <a:extLst>
                  <a:ext uri="{0D108BD9-81ED-4DB2-BD59-A6C34878D82A}">
                    <a16:rowId xmlns:a16="http://schemas.microsoft.com/office/drawing/2014/main" val="376588597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אבטיח לפיצוח</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חום בעונת הפריחה והחנטה</a:t>
                      </a:r>
                    </a:p>
                  </a:txBody>
                  <a:tcPr/>
                </a:tc>
                <a:tc>
                  <a:txBody>
                    <a:bodyPr/>
                    <a:lstStyle/>
                    <a:p>
                      <a:pPr rtl="1"/>
                      <a:r>
                        <a:rPr lang="he-IL" dirty="0"/>
                        <a:t>פריחת פרחים נקביים, פוריות</a:t>
                      </a:r>
                    </a:p>
                  </a:txBody>
                  <a:tcPr/>
                </a:tc>
                <a:tc>
                  <a:txBody>
                    <a:bodyPr/>
                    <a:lstStyle/>
                    <a:p>
                      <a:pPr rtl="1"/>
                      <a:r>
                        <a:rPr lang="he-IL" dirty="0"/>
                        <a:t>תיתכן ירידה, כרגע עוד לא מורגשת</a:t>
                      </a:r>
                    </a:p>
                  </a:txBody>
                  <a:tcPr/>
                </a:tc>
                <a:tc>
                  <a:txBody>
                    <a:bodyPr/>
                    <a:lstStyle/>
                    <a:p>
                      <a:pPr rtl="1"/>
                      <a:r>
                        <a:rPr lang="he-IL" dirty="0"/>
                        <a:t>לא צפויה פגיעה כלכלית גדולה</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שינוי מועד הזריעה, פיתוח זנים</a:t>
                      </a:r>
                    </a:p>
                  </a:txBody>
                  <a:tcPr/>
                </a:tc>
                <a:tc>
                  <a:txBody>
                    <a:bodyPr/>
                    <a:lstStyle/>
                    <a:p>
                      <a:pPr rtl="1"/>
                      <a:r>
                        <a:rPr lang="he-IL" dirty="0"/>
                        <a:t>אין זנים מתאימים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המתחרות לא יציבות קיצונית מבחינה אקלימית (ופוליטית)</a:t>
                      </a:r>
                    </a:p>
                  </a:txBody>
                  <a:tcPr/>
                </a:tc>
                <a:extLst>
                  <a:ext uri="{0D108BD9-81ED-4DB2-BD59-A6C34878D82A}">
                    <a16:rowId xmlns:a16="http://schemas.microsoft.com/office/drawing/2014/main" val="249429358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בצל</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חום בחורף</a:t>
                      </a:r>
                    </a:p>
                  </a:txBody>
                  <a:tcPr/>
                </a:tc>
                <a:tc>
                  <a:txBody>
                    <a:bodyPr/>
                    <a:lstStyle/>
                    <a:p>
                      <a:pPr rtl="1"/>
                      <a:r>
                        <a:rPr lang="he-IL" dirty="0"/>
                        <a:t>איכות היבול</a:t>
                      </a:r>
                    </a:p>
                  </a:txBody>
                  <a:tcPr/>
                </a:tc>
                <a:tc>
                  <a:txBody>
                    <a:bodyPr/>
                    <a:lstStyle/>
                    <a:p>
                      <a:pPr rtl="1"/>
                      <a:r>
                        <a:rPr lang="he-IL" dirty="0"/>
                        <a:t>ההשפעה היא על איכות יותר מעל כמות</a:t>
                      </a:r>
                    </a:p>
                  </a:txBody>
                  <a:tcPr/>
                </a:tc>
                <a:tc>
                  <a:txBody>
                    <a:bodyPr/>
                    <a:lstStyle/>
                    <a:p>
                      <a:pPr rtl="1"/>
                      <a:r>
                        <a:rPr lang="he-IL" dirty="0"/>
                        <a:t>יתכן נזק של יותר מ5% לאיכות היבול</a:t>
                      </a:r>
                    </a:p>
                  </a:txBody>
                  <a:tcPr/>
                </a:tc>
                <a:tc>
                  <a:txBody>
                    <a:bodyPr/>
                    <a:lstStyle/>
                    <a:p>
                      <a:pPr rtl="1"/>
                      <a:r>
                        <a:rPr lang="he-IL" dirty="0"/>
                        <a:t>מנסים למצוא זנים מתאימים אקלימית</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כרגע אין פתרון</a:t>
                      </a:r>
                    </a:p>
                    <a:p>
                      <a:pPr rtl="1"/>
                      <a:endParaRPr lang="he-IL" dirty="0"/>
                    </a:p>
                  </a:txBody>
                  <a:tcPr/>
                </a:tc>
                <a:tc>
                  <a:txBody>
                    <a:bodyPr/>
                    <a:lstStyle/>
                    <a:p>
                      <a:pPr rtl="1"/>
                      <a:r>
                        <a:rPr lang="he-IL" dirty="0"/>
                        <a:t>בממוצע המתחרות פחות יציבות אקלימית (חלקן גם פחות יציבות פוליטית)</a:t>
                      </a:r>
                    </a:p>
                  </a:txBody>
                  <a:tcPr/>
                </a:tc>
                <a:extLst>
                  <a:ext uri="{0D108BD9-81ED-4DB2-BD59-A6C34878D82A}">
                    <a16:rowId xmlns:a16="http://schemas.microsoft.com/office/drawing/2014/main" val="2648788029"/>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Arial" panose="020B0604020202020204" pitchFamily="34" charset="0"/>
                        </a:rPr>
                        <a:t>עגבניות תעשיה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חום</a:t>
                      </a:r>
                    </a:p>
                  </a:txBody>
                  <a:tcPr/>
                </a:tc>
                <a:tc>
                  <a:txBody>
                    <a:bodyPr/>
                    <a:lstStyle/>
                    <a:p>
                      <a:pPr rtl="1"/>
                      <a:r>
                        <a:rPr lang="he-IL" dirty="0"/>
                        <a:t>פוריות</a:t>
                      </a:r>
                    </a:p>
                  </a:txBody>
                  <a:tcPr/>
                </a:tc>
                <a:tc>
                  <a:txBody>
                    <a:bodyPr/>
                    <a:lstStyle/>
                    <a:p>
                      <a:pPr rtl="1"/>
                      <a:r>
                        <a:rPr lang="he-IL" dirty="0"/>
                        <a:t>יש כרגע זן מתאים אחד, צריך למצוא עוד</a:t>
                      </a:r>
                    </a:p>
                  </a:txBody>
                  <a:tcPr/>
                </a:tc>
                <a:tc>
                  <a:txBody>
                    <a:bodyPr/>
                    <a:lstStyle/>
                    <a:p>
                      <a:pPr rtl="1"/>
                      <a:r>
                        <a:rPr lang="he-IL" dirty="0"/>
                        <a:t>יש כרגע זן מתאים וכלכלי אחד, צריך למצוא עוד</a:t>
                      </a:r>
                    </a:p>
                  </a:txBody>
                  <a:tcPr/>
                </a:tc>
                <a:tc>
                  <a:txBody>
                    <a:bodyPr/>
                    <a:lstStyle/>
                    <a:p>
                      <a:pPr rtl="1"/>
                      <a:r>
                        <a:rPr lang="he-IL" dirty="0"/>
                        <a:t>למצוא זנים מתאימים</a:t>
                      </a:r>
                    </a:p>
                  </a:txBody>
                  <a:tcPr/>
                </a:tc>
                <a:tc>
                  <a:txBody>
                    <a:bodyPr/>
                    <a:lstStyle/>
                    <a:p>
                      <a:pPr rtl="1"/>
                      <a:r>
                        <a:rPr lang="he-IL" dirty="0"/>
                        <a:t>יש כרגע זן מתאים אחד, אבל זה לא בר קיימא, צריך עוד</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המתחרות לא יציבות אקלימית (חלקן גם פוליטית)</a:t>
                      </a:r>
                    </a:p>
                  </a:txBody>
                  <a:tcPr/>
                </a:tc>
                <a:extLst>
                  <a:ext uri="{0D108BD9-81ED-4DB2-BD59-A6C34878D82A}">
                    <a16:rowId xmlns:a16="http://schemas.microsoft.com/office/drawing/2014/main" val="2400114213"/>
                  </a:ext>
                </a:extLst>
              </a:tr>
            </a:tbl>
          </a:graphicData>
        </a:graphic>
      </p:graphicFrame>
      <p:sp>
        <p:nvSpPr>
          <p:cNvPr id="5" name="תיבת טקסט 4">
            <a:extLst>
              <a:ext uri="{FF2B5EF4-FFF2-40B4-BE49-F238E27FC236}">
                <a16:creationId xmlns:a16="http://schemas.microsoft.com/office/drawing/2014/main" id="{9BB97F41-F9A2-757A-2D07-A855671398A3}"/>
              </a:ext>
            </a:extLst>
          </p:cNvPr>
          <p:cNvSpPr txBox="1"/>
          <p:nvPr/>
        </p:nvSpPr>
        <p:spPr>
          <a:xfrm>
            <a:off x="932874" y="157018"/>
            <a:ext cx="10741892" cy="523220"/>
          </a:xfrm>
          <a:prstGeom prst="rect">
            <a:avLst/>
          </a:prstGeom>
          <a:noFill/>
        </p:spPr>
        <p:txBody>
          <a:bodyPr wrap="square" rtlCol="1">
            <a:spAutoFit/>
          </a:bodyPr>
          <a:lstStyle/>
          <a:p>
            <a:r>
              <a:rPr lang="he-IL" sz="2800" b="1" dirty="0"/>
              <a:t>סיכום ניתוח אקלימי : גידולי שדה</a:t>
            </a:r>
          </a:p>
        </p:txBody>
      </p:sp>
      <p:sp>
        <p:nvSpPr>
          <p:cNvPr id="4" name="תיבת טקסט 3">
            <a:extLst>
              <a:ext uri="{FF2B5EF4-FFF2-40B4-BE49-F238E27FC236}">
                <a16:creationId xmlns:a16="http://schemas.microsoft.com/office/drawing/2014/main" id="{95343767-AE1A-7F77-06C7-18D236488B34}"/>
              </a:ext>
            </a:extLst>
          </p:cNvPr>
          <p:cNvSpPr txBox="1"/>
          <p:nvPr/>
        </p:nvSpPr>
        <p:spPr>
          <a:xfrm>
            <a:off x="48000" y="6127101"/>
            <a:ext cx="2677271" cy="738664"/>
          </a:xfrm>
          <a:prstGeom prst="rect">
            <a:avLst/>
          </a:prstGeom>
          <a:solidFill>
            <a:srgbClr val="EBF1E9"/>
          </a:solidFill>
        </p:spPr>
        <p:txBody>
          <a:bodyPr wrap="square" rtlCol="1">
            <a:spAutoFit/>
          </a:bodyPr>
          <a:lstStyle/>
          <a:p>
            <a:r>
              <a:rPr lang="he-IL" sz="1400" dirty="0"/>
              <a:t>*הניתוח מתייחס לממוצע המדינות המייצאות; עבור כל גידול יש יצואניות </a:t>
            </a:r>
            <a:r>
              <a:rPr lang="he-IL" sz="1400" dirty="0" err="1"/>
              <a:t>יצואניות</a:t>
            </a:r>
            <a:r>
              <a:rPr lang="he-IL" sz="1400" dirty="0"/>
              <a:t> יציבות יותר ויציבות פחות</a:t>
            </a:r>
          </a:p>
        </p:txBody>
      </p:sp>
    </p:spTree>
    <p:extLst>
      <p:ext uri="{BB962C8B-B14F-4D97-AF65-F5344CB8AC3E}">
        <p14:creationId xmlns:p14="http://schemas.microsoft.com/office/powerpoint/2010/main" val="1842905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5" name="טבלה 4">
            <a:extLst>
              <a:ext uri="{FF2B5EF4-FFF2-40B4-BE49-F238E27FC236}">
                <a16:creationId xmlns:a16="http://schemas.microsoft.com/office/drawing/2014/main" id="{8DCC7FE0-C9C6-F3AD-C969-C78EA0148DB5}"/>
              </a:ext>
            </a:extLst>
          </p:cNvPr>
          <p:cNvGraphicFramePr>
            <a:graphicFrameLocks noGrp="1"/>
          </p:cNvGraphicFramePr>
          <p:nvPr>
            <p:extLst>
              <p:ext uri="{D42A27DB-BD31-4B8C-83A1-F6EECF244321}">
                <p14:modId xmlns:p14="http://schemas.microsoft.com/office/powerpoint/2010/main" val="2525971129"/>
              </p:ext>
            </p:extLst>
          </p:nvPr>
        </p:nvGraphicFramePr>
        <p:xfrm>
          <a:off x="48000" y="982309"/>
          <a:ext cx="12096000" cy="4895279"/>
        </p:xfrm>
        <a:graphic>
          <a:graphicData uri="http://schemas.openxmlformats.org/drawingml/2006/table">
            <a:tbl>
              <a:tblPr rtl="1" firstRow="1" bandRow="1">
                <a:tableStyleId>{93296810-A885-4BE3-A3E7-6D5BEEA58F35}</a:tableStyleId>
              </a:tblPr>
              <a:tblGrid>
                <a:gridCol w="2016000">
                  <a:extLst>
                    <a:ext uri="{9D8B030D-6E8A-4147-A177-3AD203B41FA5}">
                      <a16:colId xmlns:a16="http://schemas.microsoft.com/office/drawing/2014/main" val="261335891"/>
                    </a:ext>
                  </a:extLst>
                </a:gridCol>
                <a:gridCol w="2016000">
                  <a:extLst>
                    <a:ext uri="{9D8B030D-6E8A-4147-A177-3AD203B41FA5}">
                      <a16:colId xmlns:a16="http://schemas.microsoft.com/office/drawing/2014/main" val="2123320928"/>
                    </a:ext>
                  </a:extLst>
                </a:gridCol>
                <a:gridCol w="2016000">
                  <a:extLst>
                    <a:ext uri="{9D8B030D-6E8A-4147-A177-3AD203B41FA5}">
                      <a16:colId xmlns:a16="http://schemas.microsoft.com/office/drawing/2014/main" val="3509602117"/>
                    </a:ext>
                  </a:extLst>
                </a:gridCol>
                <a:gridCol w="2352675">
                  <a:extLst>
                    <a:ext uri="{9D8B030D-6E8A-4147-A177-3AD203B41FA5}">
                      <a16:colId xmlns:a16="http://schemas.microsoft.com/office/drawing/2014/main" val="2510755632"/>
                    </a:ext>
                  </a:extLst>
                </a:gridCol>
                <a:gridCol w="2581275">
                  <a:extLst>
                    <a:ext uri="{9D8B030D-6E8A-4147-A177-3AD203B41FA5}">
                      <a16:colId xmlns:a16="http://schemas.microsoft.com/office/drawing/2014/main" val="539545521"/>
                    </a:ext>
                  </a:extLst>
                </a:gridCol>
                <a:gridCol w="1114050">
                  <a:extLst>
                    <a:ext uri="{9D8B030D-6E8A-4147-A177-3AD203B41FA5}">
                      <a16:colId xmlns:a16="http://schemas.microsoft.com/office/drawing/2014/main" val="3268763659"/>
                    </a:ext>
                  </a:extLst>
                </a:gridCol>
              </a:tblGrid>
              <a:tr h="370840">
                <a:tc>
                  <a:txBody>
                    <a:bodyPr/>
                    <a:lstStyle/>
                    <a:p>
                      <a:pPr rtl="1"/>
                      <a:r>
                        <a:rPr lang="he-IL" dirty="0"/>
                        <a:t>גידול</a:t>
                      </a:r>
                    </a:p>
                  </a:txBody>
                  <a:tcPr/>
                </a:tc>
                <a:tc>
                  <a:txBody>
                    <a:bodyPr/>
                    <a:lstStyle/>
                    <a:p>
                      <a:pPr rtl="1"/>
                      <a:r>
                        <a:rPr lang="he-IL" dirty="0"/>
                        <a:t>מה צפוי לקרות ליבול? </a:t>
                      </a:r>
                      <a:r>
                        <a:rPr lang="he-IL" b="0" dirty="0"/>
                        <a:t>1- ירידה חדה (מעל 20%); 2 - ירידה בינונית; 3- אין ירידה</a:t>
                      </a:r>
                    </a:p>
                  </a:txBody>
                  <a:tcPr/>
                </a:tc>
                <a:tc>
                  <a:txBody>
                    <a:bodyPr/>
                    <a:lstStyle/>
                    <a:p>
                      <a:pPr rtl="1"/>
                      <a:r>
                        <a:rPr lang="he-IL" dirty="0"/>
                        <a:t>האם הגידול יוסיף להיות כדאי? </a:t>
                      </a:r>
                      <a:r>
                        <a:rPr lang="he-IL" b="0" dirty="0"/>
                        <a:t>1- יהיה הפסדי; 2- ירידה, אבל לא הפסד; 3- אין פגיעה כלכלית</a:t>
                      </a:r>
                    </a:p>
                  </a:txBody>
                  <a:tcPr/>
                </a:tc>
                <a:tc>
                  <a:txBody>
                    <a:bodyPr/>
                    <a:lstStyle/>
                    <a:p>
                      <a:pPr rtl="1"/>
                      <a:r>
                        <a:rPr lang="he-IL" dirty="0"/>
                        <a:t>האם יש כלי התמודדות מוכחים ומסחריים? </a:t>
                      </a:r>
                      <a:r>
                        <a:rPr lang="he-IL" b="0" dirty="0"/>
                        <a:t>1-אין כלי התמודדות; 2- יש כלים אבל לא מסחריים/ לא מספיקים; 3- יש כלי התמודדות מסחריים</a:t>
                      </a:r>
                    </a:p>
                  </a:txBody>
                  <a:tcPr/>
                </a:tc>
                <a:tc>
                  <a:txBody>
                    <a:bodyPr/>
                    <a:lstStyle/>
                    <a:p>
                      <a:pPr rtl="1"/>
                      <a:r>
                        <a:rPr lang="he-IL" dirty="0"/>
                        <a:t>האם המתחרות בעולם יציבות אקלימית? </a:t>
                      </a:r>
                      <a:r>
                        <a:rPr lang="he-IL" b="0" dirty="0"/>
                        <a:t>1- המתחרות יציבות ביחס לישראל; 2- מצב דומה לישראל; 3- ישראל יציבה משמעותית ביחס למתחרות</a:t>
                      </a:r>
                    </a:p>
                  </a:txBody>
                  <a:tcPr/>
                </a:tc>
                <a:tc>
                  <a:txBody>
                    <a:bodyPr/>
                    <a:lstStyle/>
                    <a:p>
                      <a:pPr rtl="1"/>
                      <a:r>
                        <a:rPr lang="he-IL" dirty="0"/>
                        <a:t>ציון כללי</a:t>
                      </a:r>
                    </a:p>
                  </a:txBody>
                  <a:tcPr/>
                </a:tc>
                <a:extLst>
                  <a:ext uri="{0D108BD9-81ED-4DB2-BD59-A6C34878D82A}">
                    <a16:rowId xmlns:a16="http://schemas.microsoft.com/office/drawing/2014/main" val="3765885973"/>
                  </a:ext>
                </a:extLst>
              </a:tr>
              <a:tr h="370840">
                <a:tc>
                  <a:txBody>
                    <a:bodyPr/>
                    <a:lstStyle/>
                    <a:p>
                      <a:pPr marL="0" lvl="0" indent="0" algn="r" rtl="1">
                        <a:lnSpc>
                          <a:spcPct val="107000"/>
                        </a:lnSpc>
                        <a:buFont typeface="+mj-lt"/>
                        <a:buNone/>
                      </a:pPr>
                      <a:r>
                        <a:rPr lang="he-IL" sz="1800" kern="100" dirty="0">
                          <a:effectLst/>
                          <a:latin typeface="Calibri" panose="020F0502020204030204" pitchFamily="34" charset="0"/>
                          <a:ea typeface="Calibri" panose="020F0502020204030204" pitchFamily="34" charset="0"/>
                          <a:cs typeface="+mn-cs"/>
                        </a:rPr>
                        <a:t>חיטה לגרעינים / תחמיץ</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2</a:t>
                      </a:r>
                    </a:p>
                  </a:txBody>
                  <a:tcPr/>
                </a:tc>
                <a:tc>
                  <a:txBody>
                    <a:bodyPr/>
                    <a:lstStyle/>
                    <a:p>
                      <a:pPr rtl="1"/>
                      <a:r>
                        <a:rPr lang="he-IL" dirty="0"/>
                        <a:t>2</a:t>
                      </a:r>
                    </a:p>
                  </a:txBody>
                  <a:tcPr/>
                </a:tc>
                <a:tc>
                  <a:txBody>
                    <a:bodyPr/>
                    <a:lstStyle/>
                    <a:p>
                      <a:pPr rtl="1"/>
                      <a:r>
                        <a:rPr lang="he-IL" dirty="0"/>
                        <a:t>3</a:t>
                      </a:r>
                    </a:p>
                  </a:txBody>
                  <a:tcPr>
                    <a:solidFill>
                      <a:srgbClr val="92D050"/>
                    </a:solidFill>
                  </a:tcPr>
                </a:tc>
                <a:tc>
                  <a:txBody>
                    <a:bodyPr/>
                    <a:lstStyle/>
                    <a:p>
                      <a:pPr rtl="1"/>
                      <a:r>
                        <a:rPr lang="he-IL" dirty="0"/>
                        <a:t>1</a:t>
                      </a:r>
                    </a:p>
                  </a:txBody>
                  <a:tcPr>
                    <a:solidFill>
                      <a:schemeClr val="accent2">
                        <a:lumMod val="60000"/>
                        <a:lumOff val="40000"/>
                      </a:schemeClr>
                    </a:solidFill>
                  </a:tcPr>
                </a:tc>
                <a:tc>
                  <a:txBody>
                    <a:bodyPr/>
                    <a:lstStyle/>
                    <a:p>
                      <a:pPr rtl="1"/>
                      <a:r>
                        <a:rPr lang="he-IL" dirty="0"/>
                        <a:t>8</a:t>
                      </a:r>
                    </a:p>
                  </a:txBody>
                  <a:tcPr>
                    <a:solidFill>
                      <a:srgbClr val="F4B183"/>
                    </a:solidFill>
                  </a:tcPr>
                </a:tc>
                <a:extLst>
                  <a:ext uri="{0D108BD9-81ED-4DB2-BD59-A6C34878D82A}">
                    <a16:rowId xmlns:a16="http://schemas.microsoft.com/office/drawing/2014/main" val="180988025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אפונה </a:t>
                      </a:r>
                      <a:r>
                        <a:rPr lang="he-IL" sz="1800" kern="100" dirty="0" err="1">
                          <a:effectLst/>
                          <a:latin typeface="Calibri" panose="020F0502020204030204" pitchFamily="34" charset="0"/>
                          <a:ea typeface="Calibri" panose="020F0502020204030204" pitchFamily="34" charset="0"/>
                          <a:cs typeface="+mn-cs"/>
                        </a:rPr>
                        <a:t>לתעשיה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3</a:t>
                      </a:r>
                    </a:p>
                  </a:txBody>
                  <a:tcPr>
                    <a:solidFill>
                      <a:srgbClr val="92D050"/>
                    </a:solidFill>
                  </a:tcPr>
                </a:tc>
                <a:tc>
                  <a:txBody>
                    <a:bodyPr/>
                    <a:lstStyle/>
                    <a:p>
                      <a:pPr rtl="1"/>
                      <a:r>
                        <a:rPr lang="he-IL" dirty="0"/>
                        <a:t>3</a:t>
                      </a:r>
                    </a:p>
                  </a:txBody>
                  <a:tcPr>
                    <a:solidFill>
                      <a:srgbClr val="92D050"/>
                    </a:solidFill>
                  </a:tcPr>
                </a:tc>
                <a:tc>
                  <a:txBody>
                    <a:bodyPr/>
                    <a:lstStyle/>
                    <a:p>
                      <a:pPr rtl="1"/>
                      <a:r>
                        <a:rPr lang="he-IL" dirty="0"/>
                        <a:t>1</a:t>
                      </a:r>
                    </a:p>
                  </a:txBody>
                  <a:tcPr>
                    <a:solidFill>
                      <a:srgbClr val="F4B183"/>
                    </a:solidFill>
                  </a:tcPr>
                </a:tc>
                <a:tc>
                  <a:txBody>
                    <a:bodyPr/>
                    <a:lstStyle/>
                    <a:p>
                      <a:pPr rtl="1"/>
                      <a:r>
                        <a:rPr lang="he-IL" dirty="0"/>
                        <a:t>2</a:t>
                      </a:r>
                    </a:p>
                  </a:txBody>
                  <a:tcPr>
                    <a:solidFill>
                      <a:srgbClr val="D5E3CF"/>
                    </a:solidFill>
                  </a:tcPr>
                </a:tc>
                <a:tc>
                  <a:txBody>
                    <a:bodyPr/>
                    <a:lstStyle/>
                    <a:p>
                      <a:pPr rtl="1"/>
                      <a:r>
                        <a:rPr lang="he-IL" dirty="0"/>
                        <a:t>9</a:t>
                      </a:r>
                    </a:p>
                  </a:txBody>
                  <a:tcPr>
                    <a:solidFill>
                      <a:srgbClr val="D5E3CF"/>
                    </a:solidFill>
                  </a:tcPr>
                </a:tc>
                <a:extLst>
                  <a:ext uri="{0D108BD9-81ED-4DB2-BD59-A6C34878D82A}">
                    <a16:rowId xmlns:a16="http://schemas.microsoft.com/office/drawing/2014/main" val="3851943354"/>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err="1">
                          <a:effectLst/>
                          <a:latin typeface="Calibri" panose="020F0502020204030204" pitchFamily="34" charset="0"/>
                          <a:ea typeface="Calibri" panose="020F0502020204030204" pitchFamily="34" charset="0"/>
                          <a:cs typeface="+mn-cs"/>
                        </a:rPr>
                        <a:t>חימצה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2</a:t>
                      </a:r>
                    </a:p>
                  </a:txBody>
                  <a:tcPr/>
                </a:tc>
                <a:tc>
                  <a:txBody>
                    <a:bodyPr/>
                    <a:lstStyle/>
                    <a:p>
                      <a:pPr rtl="1"/>
                      <a:r>
                        <a:rPr lang="he-IL" dirty="0"/>
                        <a:t>2</a:t>
                      </a:r>
                    </a:p>
                  </a:txBody>
                  <a:tcPr/>
                </a:tc>
                <a:tc>
                  <a:txBody>
                    <a:bodyPr/>
                    <a:lstStyle/>
                    <a:p>
                      <a:pPr rtl="1"/>
                      <a:r>
                        <a:rPr lang="he-IL" dirty="0"/>
                        <a:t>2</a:t>
                      </a:r>
                    </a:p>
                  </a:txBody>
                  <a:tcPr/>
                </a:tc>
                <a:tc>
                  <a:txBody>
                    <a:bodyPr/>
                    <a:lstStyle/>
                    <a:p>
                      <a:pPr rtl="1"/>
                      <a:r>
                        <a:rPr lang="he-IL" dirty="0"/>
                        <a:t>2</a:t>
                      </a:r>
                    </a:p>
                  </a:txBody>
                  <a:tcPr/>
                </a:tc>
                <a:tc>
                  <a:txBody>
                    <a:bodyPr/>
                    <a:lstStyle/>
                    <a:p>
                      <a:pPr rtl="1"/>
                      <a:r>
                        <a:rPr lang="he-IL" dirty="0"/>
                        <a:t>8</a:t>
                      </a:r>
                    </a:p>
                  </a:txBody>
                  <a:tcPr/>
                </a:tc>
                <a:extLst>
                  <a:ext uri="{0D108BD9-81ED-4DB2-BD59-A6C34878D82A}">
                    <a16:rowId xmlns:a16="http://schemas.microsoft.com/office/drawing/2014/main" val="50954609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Arial" panose="020B0604020202020204" pitchFamily="34" charset="0"/>
                        </a:rPr>
                        <a:t>תירס לתחמיץ, גרעינים, פופקורן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3</a:t>
                      </a:r>
                    </a:p>
                  </a:txBody>
                  <a:tcPr>
                    <a:solidFill>
                      <a:srgbClr val="92D050"/>
                    </a:solidFill>
                  </a:tcPr>
                </a:tc>
                <a:tc>
                  <a:txBody>
                    <a:bodyPr/>
                    <a:lstStyle/>
                    <a:p>
                      <a:pPr rtl="1"/>
                      <a:r>
                        <a:rPr lang="he-IL" dirty="0"/>
                        <a:t>3</a:t>
                      </a:r>
                    </a:p>
                  </a:txBody>
                  <a:tcPr>
                    <a:solidFill>
                      <a:srgbClr val="92D050"/>
                    </a:solidFill>
                  </a:tcPr>
                </a:tc>
                <a:tc>
                  <a:txBody>
                    <a:bodyPr/>
                    <a:lstStyle/>
                    <a:p>
                      <a:pPr rtl="1"/>
                      <a:r>
                        <a:rPr lang="he-IL" dirty="0"/>
                        <a:t>1</a:t>
                      </a:r>
                    </a:p>
                  </a:txBody>
                  <a:tcPr>
                    <a:solidFill>
                      <a:schemeClr val="accent2">
                        <a:lumMod val="60000"/>
                        <a:lumOff val="40000"/>
                      </a:schemeClr>
                    </a:solidFill>
                  </a:tcPr>
                </a:tc>
                <a:tc>
                  <a:txBody>
                    <a:bodyPr/>
                    <a:lstStyle/>
                    <a:p>
                      <a:pPr rtl="1"/>
                      <a:r>
                        <a:rPr lang="he-IL" dirty="0"/>
                        <a:t>3</a:t>
                      </a:r>
                    </a:p>
                  </a:txBody>
                  <a:tcPr>
                    <a:solidFill>
                      <a:srgbClr val="92D050"/>
                    </a:solidFill>
                  </a:tcPr>
                </a:tc>
                <a:tc>
                  <a:txBody>
                    <a:bodyPr/>
                    <a:lstStyle/>
                    <a:p>
                      <a:pPr rtl="1"/>
                      <a:r>
                        <a:rPr lang="he-IL" dirty="0"/>
                        <a:t>10</a:t>
                      </a:r>
                    </a:p>
                  </a:txBody>
                  <a:tcPr>
                    <a:solidFill>
                      <a:srgbClr val="92D050"/>
                    </a:solidFill>
                  </a:tcPr>
                </a:tc>
                <a:extLst>
                  <a:ext uri="{0D108BD9-81ED-4DB2-BD59-A6C34878D82A}">
                    <a16:rowId xmlns:a16="http://schemas.microsoft.com/office/drawing/2014/main" val="274876966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אבטיח לפיצוח</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2</a:t>
                      </a:r>
                    </a:p>
                  </a:txBody>
                  <a:tcPr/>
                </a:tc>
                <a:tc>
                  <a:txBody>
                    <a:bodyPr/>
                    <a:lstStyle/>
                    <a:p>
                      <a:pPr rtl="1"/>
                      <a:r>
                        <a:rPr lang="he-IL" dirty="0"/>
                        <a:t>3</a:t>
                      </a:r>
                    </a:p>
                  </a:txBody>
                  <a:tcPr>
                    <a:solidFill>
                      <a:srgbClr val="92D050"/>
                    </a:solidFill>
                  </a:tcPr>
                </a:tc>
                <a:tc>
                  <a:txBody>
                    <a:bodyPr/>
                    <a:lstStyle/>
                    <a:p>
                      <a:pPr rtl="1"/>
                      <a:r>
                        <a:rPr lang="he-IL" dirty="0"/>
                        <a:t>1</a:t>
                      </a:r>
                    </a:p>
                  </a:txBody>
                  <a:tcPr>
                    <a:solidFill>
                      <a:schemeClr val="accent2">
                        <a:lumMod val="60000"/>
                        <a:lumOff val="40000"/>
                      </a:schemeClr>
                    </a:solidFill>
                  </a:tcPr>
                </a:tc>
                <a:tc>
                  <a:txBody>
                    <a:bodyPr/>
                    <a:lstStyle/>
                    <a:p>
                      <a:pPr rtl="1"/>
                      <a:r>
                        <a:rPr lang="he-IL" sz="1800" kern="1200" dirty="0">
                          <a:solidFill>
                            <a:schemeClr val="dk1"/>
                          </a:solidFill>
                          <a:latin typeface="+mn-lt"/>
                          <a:ea typeface="+mn-ea"/>
                          <a:cs typeface="+mn-cs"/>
                        </a:rPr>
                        <a:t>3</a:t>
                      </a:r>
                    </a:p>
                  </a:txBody>
                  <a:tcPr>
                    <a:solidFill>
                      <a:srgbClr val="92D050"/>
                    </a:solidFill>
                  </a:tcPr>
                </a:tc>
                <a:tc>
                  <a:txBody>
                    <a:bodyPr/>
                    <a:lstStyle/>
                    <a:p>
                      <a:pPr rtl="1"/>
                      <a:r>
                        <a:rPr lang="he-IL" dirty="0"/>
                        <a:t>9</a:t>
                      </a:r>
                    </a:p>
                  </a:txBody>
                  <a:tcPr/>
                </a:tc>
                <a:extLst>
                  <a:ext uri="{0D108BD9-81ED-4DB2-BD59-A6C34878D82A}">
                    <a16:rowId xmlns:a16="http://schemas.microsoft.com/office/drawing/2014/main" val="249429358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בצל</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2</a:t>
                      </a:r>
                    </a:p>
                  </a:txBody>
                  <a:tcPr>
                    <a:solidFill>
                      <a:srgbClr val="D5E3CF"/>
                    </a:solidFill>
                  </a:tcPr>
                </a:tc>
                <a:tc>
                  <a:txBody>
                    <a:bodyPr/>
                    <a:lstStyle/>
                    <a:p>
                      <a:pPr rtl="1"/>
                      <a:r>
                        <a:rPr lang="he-IL" dirty="0"/>
                        <a:t>2</a:t>
                      </a:r>
                    </a:p>
                  </a:txBody>
                  <a:tcPr>
                    <a:solidFill>
                      <a:srgbClr val="D5E3CF"/>
                    </a:solidFill>
                  </a:tcPr>
                </a:tc>
                <a:tc>
                  <a:txBody>
                    <a:bodyPr/>
                    <a:lstStyle/>
                    <a:p>
                      <a:pPr rtl="1"/>
                      <a:r>
                        <a:rPr lang="he-IL" dirty="0"/>
                        <a:t>1</a:t>
                      </a:r>
                    </a:p>
                  </a:txBody>
                  <a:tcPr>
                    <a:solidFill>
                      <a:srgbClr val="F4B183"/>
                    </a:solidFill>
                  </a:tcPr>
                </a:tc>
                <a:tc>
                  <a:txBody>
                    <a:bodyPr/>
                    <a:lstStyle/>
                    <a:p>
                      <a:pPr rtl="1"/>
                      <a:r>
                        <a:rPr lang="he-IL" sz="1800" kern="1200" dirty="0">
                          <a:solidFill>
                            <a:schemeClr val="dk1"/>
                          </a:solidFill>
                          <a:latin typeface="+mn-lt"/>
                          <a:ea typeface="+mn-ea"/>
                          <a:cs typeface="+mn-cs"/>
                        </a:rPr>
                        <a:t>3</a:t>
                      </a:r>
                    </a:p>
                  </a:txBody>
                  <a:tcPr>
                    <a:solidFill>
                      <a:srgbClr val="92D050"/>
                    </a:solidFill>
                  </a:tcPr>
                </a:tc>
                <a:tc>
                  <a:txBody>
                    <a:bodyPr/>
                    <a:lstStyle/>
                    <a:p>
                      <a:pPr rtl="1"/>
                      <a:r>
                        <a:rPr lang="he-IL" dirty="0"/>
                        <a:t>8</a:t>
                      </a:r>
                    </a:p>
                  </a:txBody>
                  <a:tcPr>
                    <a:solidFill>
                      <a:srgbClr val="F4B183"/>
                    </a:solidFill>
                  </a:tcPr>
                </a:tc>
                <a:extLst>
                  <a:ext uri="{0D108BD9-81ED-4DB2-BD59-A6C34878D82A}">
                    <a16:rowId xmlns:a16="http://schemas.microsoft.com/office/drawing/2014/main" val="2648788029"/>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Arial" panose="020B0604020202020204" pitchFamily="34" charset="0"/>
                        </a:rPr>
                        <a:t>עגבניות תעשיה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dirty="0"/>
                        <a:t>2</a:t>
                      </a:r>
                    </a:p>
                  </a:txBody>
                  <a:tcPr/>
                </a:tc>
                <a:tc>
                  <a:txBody>
                    <a:bodyPr/>
                    <a:lstStyle/>
                    <a:p>
                      <a:pPr rtl="1"/>
                      <a:r>
                        <a:rPr lang="he-IL" dirty="0"/>
                        <a:t>2</a:t>
                      </a:r>
                    </a:p>
                  </a:txBody>
                  <a:tcPr/>
                </a:tc>
                <a:tc>
                  <a:txBody>
                    <a:bodyPr/>
                    <a:lstStyle/>
                    <a:p>
                      <a:pPr rtl="1"/>
                      <a:r>
                        <a:rPr lang="he-IL" dirty="0"/>
                        <a:t>2</a:t>
                      </a:r>
                    </a:p>
                  </a:txBody>
                  <a:tcPr/>
                </a:tc>
                <a:tc>
                  <a:txBody>
                    <a:bodyPr/>
                    <a:lstStyle/>
                    <a:p>
                      <a:pPr rtl="1"/>
                      <a:r>
                        <a:rPr lang="he-IL" sz="1800" kern="1200" dirty="0">
                          <a:solidFill>
                            <a:schemeClr val="dk1"/>
                          </a:solidFill>
                          <a:latin typeface="+mn-lt"/>
                          <a:ea typeface="+mn-ea"/>
                          <a:cs typeface="+mn-cs"/>
                        </a:rPr>
                        <a:t>3</a:t>
                      </a:r>
                    </a:p>
                  </a:txBody>
                  <a:tcPr>
                    <a:solidFill>
                      <a:srgbClr val="92D050"/>
                    </a:solidFill>
                  </a:tcPr>
                </a:tc>
                <a:tc>
                  <a:txBody>
                    <a:bodyPr/>
                    <a:lstStyle/>
                    <a:p>
                      <a:pPr rtl="1"/>
                      <a:r>
                        <a:rPr lang="he-IL" dirty="0"/>
                        <a:t>9</a:t>
                      </a:r>
                    </a:p>
                  </a:txBody>
                  <a:tcPr/>
                </a:tc>
                <a:extLst>
                  <a:ext uri="{0D108BD9-81ED-4DB2-BD59-A6C34878D82A}">
                    <a16:rowId xmlns:a16="http://schemas.microsoft.com/office/drawing/2014/main" val="2400114213"/>
                  </a:ext>
                </a:extLst>
              </a:tr>
            </a:tbl>
          </a:graphicData>
        </a:graphic>
      </p:graphicFrame>
      <p:sp>
        <p:nvSpPr>
          <p:cNvPr id="2" name="תיבת טקסט 1">
            <a:extLst>
              <a:ext uri="{FF2B5EF4-FFF2-40B4-BE49-F238E27FC236}">
                <a16:creationId xmlns:a16="http://schemas.microsoft.com/office/drawing/2014/main" id="{AEEE89EE-75D1-76AF-CD81-2CD0E13110C2}"/>
              </a:ext>
            </a:extLst>
          </p:cNvPr>
          <p:cNvSpPr txBox="1"/>
          <p:nvPr/>
        </p:nvSpPr>
        <p:spPr>
          <a:xfrm>
            <a:off x="932874" y="157018"/>
            <a:ext cx="10741892" cy="523220"/>
          </a:xfrm>
          <a:prstGeom prst="rect">
            <a:avLst/>
          </a:prstGeom>
          <a:noFill/>
        </p:spPr>
        <p:txBody>
          <a:bodyPr wrap="square" rtlCol="1">
            <a:spAutoFit/>
          </a:bodyPr>
          <a:lstStyle/>
          <a:p>
            <a:r>
              <a:rPr lang="he-IL" sz="2800" b="1" dirty="0"/>
              <a:t>ניתוח אקלימי משווה : גידולי שדה</a:t>
            </a:r>
          </a:p>
        </p:txBody>
      </p:sp>
    </p:spTree>
    <p:extLst>
      <p:ext uri="{BB962C8B-B14F-4D97-AF65-F5344CB8AC3E}">
        <p14:creationId xmlns:p14="http://schemas.microsoft.com/office/powerpoint/2010/main" val="39016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5" name="טבלה 4">
            <a:extLst>
              <a:ext uri="{FF2B5EF4-FFF2-40B4-BE49-F238E27FC236}">
                <a16:creationId xmlns:a16="http://schemas.microsoft.com/office/drawing/2014/main" id="{8DCC7FE0-C9C6-F3AD-C969-C78EA0148DB5}"/>
              </a:ext>
            </a:extLst>
          </p:cNvPr>
          <p:cNvGraphicFramePr>
            <a:graphicFrameLocks noGrp="1"/>
          </p:cNvGraphicFramePr>
          <p:nvPr>
            <p:extLst>
              <p:ext uri="{D42A27DB-BD31-4B8C-83A1-F6EECF244321}">
                <p14:modId xmlns:p14="http://schemas.microsoft.com/office/powerpoint/2010/main" val="2838977999"/>
              </p:ext>
            </p:extLst>
          </p:nvPr>
        </p:nvGraphicFramePr>
        <p:xfrm>
          <a:off x="48000" y="982309"/>
          <a:ext cx="12096000" cy="4895279"/>
        </p:xfrm>
        <a:graphic>
          <a:graphicData uri="http://schemas.openxmlformats.org/drawingml/2006/table">
            <a:tbl>
              <a:tblPr rtl="1" firstRow="1" bandRow="1">
                <a:tableStyleId>{93296810-A885-4BE3-A3E7-6D5BEEA58F35}</a:tableStyleId>
              </a:tblPr>
              <a:tblGrid>
                <a:gridCol w="2016000">
                  <a:extLst>
                    <a:ext uri="{9D8B030D-6E8A-4147-A177-3AD203B41FA5}">
                      <a16:colId xmlns:a16="http://schemas.microsoft.com/office/drawing/2014/main" val="261335891"/>
                    </a:ext>
                  </a:extLst>
                </a:gridCol>
                <a:gridCol w="2016000">
                  <a:extLst>
                    <a:ext uri="{9D8B030D-6E8A-4147-A177-3AD203B41FA5}">
                      <a16:colId xmlns:a16="http://schemas.microsoft.com/office/drawing/2014/main" val="2123320928"/>
                    </a:ext>
                  </a:extLst>
                </a:gridCol>
                <a:gridCol w="2016000">
                  <a:extLst>
                    <a:ext uri="{9D8B030D-6E8A-4147-A177-3AD203B41FA5}">
                      <a16:colId xmlns:a16="http://schemas.microsoft.com/office/drawing/2014/main" val="3509602117"/>
                    </a:ext>
                  </a:extLst>
                </a:gridCol>
                <a:gridCol w="2352675">
                  <a:extLst>
                    <a:ext uri="{9D8B030D-6E8A-4147-A177-3AD203B41FA5}">
                      <a16:colId xmlns:a16="http://schemas.microsoft.com/office/drawing/2014/main" val="2510755632"/>
                    </a:ext>
                  </a:extLst>
                </a:gridCol>
                <a:gridCol w="2581275">
                  <a:extLst>
                    <a:ext uri="{9D8B030D-6E8A-4147-A177-3AD203B41FA5}">
                      <a16:colId xmlns:a16="http://schemas.microsoft.com/office/drawing/2014/main" val="539545521"/>
                    </a:ext>
                  </a:extLst>
                </a:gridCol>
                <a:gridCol w="1114050">
                  <a:extLst>
                    <a:ext uri="{9D8B030D-6E8A-4147-A177-3AD203B41FA5}">
                      <a16:colId xmlns:a16="http://schemas.microsoft.com/office/drawing/2014/main" val="3268763659"/>
                    </a:ext>
                  </a:extLst>
                </a:gridCol>
              </a:tblGrid>
              <a:tr h="370840">
                <a:tc>
                  <a:txBody>
                    <a:bodyPr/>
                    <a:lstStyle/>
                    <a:p>
                      <a:pPr rtl="1"/>
                      <a:r>
                        <a:rPr lang="he-IL" dirty="0"/>
                        <a:t>גידול</a:t>
                      </a:r>
                    </a:p>
                  </a:txBody>
                  <a:tcPr/>
                </a:tc>
                <a:tc>
                  <a:txBody>
                    <a:bodyPr/>
                    <a:lstStyle/>
                    <a:p>
                      <a:pPr rtl="1"/>
                      <a:r>
                        <a:rPr lang="he-IL" dirty="0"/>
                        <a:t>מה צפוי לקרות ליבול? </a:t>
                      </a:r>
                      <a:r>
                        <a:rPr lang="he-IL" b="0" dirty="0"/>
                        <a:t>1- ירידה חדה (מעל 20%); 2 - ירידה בינונית; 3- אין ירידה</a:t>
                      </a:r>
                    </a:p>
                  </a:txBody>
                  <a:tcPr/>
                </a:tc>
                <a:tc>
                  <a:txBody>
                    <a:bodyPr/>
                    <a:lstStyle/>
                    <a:p>
                      <a:pPr rtl="1"/>
                      <a:r>
                        <a:rPr lang="he-IL" dirty="0"/>
                        <a:t>האם הגידול יוסיף להיות כדאי? </a:t>
                      </a:r>
                      <a:r>
                        <a:rPr lang="he-IL" b="0" dirty="0"/>
                        <a:t>1- יהיה הפסדי; 2- ירידה, אבל לא הפסד; 3- אין פגיעה כלכלית</a:t>
                      </a:r>
                    </a:p>
                  </a:txBody>
                  <a:tcPr/>
                </a:tc>
                <a:tc>
                  <a:txBody>
                    <a:bodyPr/>
                    <a:lstStyle/>
                    <a:p>
                      <a:pPr rtl="1"/>
                      <a:r>
                        <a:rPr lang="he-IL" dirty="0"/>
                        <a:t>האם יש כלי התמודדות מוכחים ומסחריים? </a:t>
                      </a:r>
                      <a:r>
                        <a:rPr lang="he-IL" b="0" dirty="0"/>
                        <a:t>1-אין כלי התמודדות; 2- יש כלים אבל לא מסחריים/ לא מספיקים; 3- יש כלי התמודדות מסחריים</a:t>
                      </a:r>
                    </a:p>
                  </a:txBody>
                  <a:tcPr/>
                </a:tc>
                <a:tc>
                  <a:txBody>
                    <a:bodyPr/>
                    <a:lstStyle/>
                    <a:p>
                      <a:pPr rtl="1"/>
                      <a:r>
                        <a:rPr lang="he-IL" dirty="0"/>
                        <a:t>האם המתחרות בעולם יציבות אקלימית? </a:t>
                      </a:r>
                      <a:r>
                        <a:rPr lang="he-IL" b="0" dirty="0"/>
                        <a:t>1- המתחרות יציבות ביחס לישראל; 2- מצב דומה לישראל; 3- ישראל יציבה משמעותית ביחס למתחרות</a:t>
                      </a:r>
                    </a:p>
                  </a:txBody>
                  <a:tcPr/>
                </a:tc>
                <a:tc>
                  <a:txBody>
                    <a:bodyPr/>
                    <a:lstStyle/>
                    <a:p>
                      <a:pPr rtl="1"/>
                      <a:r>
                        <a:rPr lang="he-IL" dirty="0"/>
                        <a:t>ציון כללי</a:t>
                      </a:r>
                    </a:p>
                  </a:txBody>
                  <a:tcPr/>
                </a:tc>
                <a:extLst>
                  <a:ext uri="{0D108BD9-81ED-4DB2-BD59-A6C34878D82A}">
                    <a16:rowId xmlns:a16="http://schemas.microsoft.com/office/drawing/2014/main" val="376588597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Arial" panose="020B0604020202020204" pitchFamily="34" charset="0"/>
                        </a:rPr>
                        <a:t>תירס לתחמיץ, גרעינים, פופקורן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dirty="0"/>
                        <a:t>3</a:t>
                      </a:r>
                    </a:p>
                  </a:txBody>
                  <a:tcPr>
                    <a:solidFill>
                      <a:srgbClr val="92D050"/>
                    </a:solidFill>
                  </a:tcPr>
                </a:tc>
                <a:tc>
                  <a:txBody>
                    <a:bodyPr/>
                    <a:lstStyle/>
                    <a:p>
                      <a:pPr algn="ctr" rtl="1"/>
                      <a:r>
                        <a:rPr lang="he-IL" dirty="0"/>
                        <a:t>3</a:t>
                      </a:r>
                    </a:p>
                  </a:txBody>
                  <a:tcPr>
                    <a:solidFill>
                      <a:srgbClr val="92D050"/>
                    </a:solidFill>
                  </a:tcPr>
                </a:tc>
                <a:tc>
                  <a:txBody>
                    <a:bodyPr/>
                    <a:lstStyle/>
                    <a:p>
                      <a:pPr algn="ctr" rtl="1"/>
                      <a:r>
                        <a:rPr lang="he-IL" dirty="0"/>
                        <a:t>1</a:t>
                      </a:r>
                    </a:p>
                  </a:txBody>
                  <a:tcPr>
                    <a:solidFill>
                      <a:schemeClr val="accent2">
                        <a:lumMod val="60000"/>
                        <a:lumOff val="40000"/>
                      </a:schemeClr>
                    </a:solidFill>
                  </a:tcPr>
                </a:tc>
                <a:tc>
                  <a:txBody>
                    <a:bodyPr/>
                    <a:lstStyle/>
                    <a:p>
                      <a:pPr algn="ctr" rtl="1"/>
                      <a:r>
                        <a:rPr lang="he-IL" dirty="0"/>
                        <a:t>3</a:t>
                      </a:r>
                    </a:p>
                  </a:txBody>
                  <a:tcPr>
                    <a:solidFill>
                      <a:srgbClr val="92D050"/>
                    </a:solidFill>
                  </a:tcPr>
                </a:tc>
                <a:tc>
                  <a:txBody>
                    <a:bodyPr/>
                    <a:lstStyle/>
                    <a:p>
                      <a:pPr algn="ctr" rtl="1"/>
                      <a:r>
                        <a:rPr lang="he-IL" dirty="0"/>
                        <a:t>10</a:t>
                      </a:r>
                    </a:p>
                  </a:txBody>
                  <a:tcPr>
                    <a:solidFill>
                      <a:srgbClr val="92D050"/>
                    </a:solidFill>
                  </a:tcPr>
                </a:tc>
                <a:extLst>
                  <a:ext uri="{0D108BD9-81ED-4DB2-BD59-A6C34878D82A}">
                    <a16:rowId xmlns:a16="http://schemas.microsoft.com/office/drawing/2014/main" val="274876966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אבטיח לפיצוח</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dirty="0"/>
                        <a:t>2</a:t>
                      </a:r>
                    </a:p>
                  </a:txBody>
                  <a:tcPr/>
                </a:tc>
                <a:tc>
                  <a:txBody>
                    <a:bodyPr/>
                    <a:lstStyle/>
                    <a:p>
                      <a:pPr algn="ctr" rtl="1"/>
                      <a:r>
                        <a:rPr lang="he-IL" dirty="0"/>
                        <a:t>3</a:t>
                      </a:r>
                    </a:p>
                  </a:txBody>
                  <a:tcPr>
                    <a:solidFill>
                      <a:srgbClr val="92D050"/>
                    </a:solidFill>
                  </a:tcPr>
                </a:tc>
                <a:tc>
                  <a:txBody>
                    <a:bodyPr/>
                    <a:lstStyle/>
                    <a:p>
                      <a:pPr algn="ctr" rtl="1"/>
                      <a:r>
                        <a:rPr lang="he-IL" dirty="0"/>
                        <a:t>1</a:t>
                      </a:r>
                    </a:p>
                  </a:txBody>
                  <a:tcPr>
                    <a:solidFill>
                      <a:schemeClr val="accent2">
                        <a:lumMod val="60000"/>
                        <a:lumOff val="40000"/>
                      </a:schemeClr>
                    </a:solidFill>
                  </a:tcPr>
                </a:tc>
                <a:tc>
                  <a:txBody>
                    <a:bodyPr/>
                    <a:lstStyle/>
                    <a:p>
                      <a:pPr algn="ctr" rtl="1"/>
                      <a:r>
                        <a:rPr lang="he-IL" sz="1800" kern="1200" dirty="0">
                          <a:solidFill>
                            <a:schemeClr val="dk1"/>
                          </a:solidFill>
                          <a:latin typeface="+mn-lt"/>
                          <a:ea typeface="+mn-ea"/>
                          <a:cs typeface="+mn-cs"/>
                        </a:rPr>
                        <a:t>3</a:t>
                      </a:r>
                    </a:p>
                  </a:txBody>
                  <a:tcPr>
                    <a:solidFill>
                      <a:srgbClr val="92D050"/>
                    </a:solidFill>
                  </a:tcPr>
                </a:tc>
                <a:tc>
                  <a:txBody>
                    <a:bodyPr/>
                    <a:lstStyle/>
                    <a:p>
                      <a:pPr algn="ctr" rtl="1"/>
                      <a:r>
                        <a:rPr lang="he-IL" dirty="0"/>
                        <a:t>9</a:t>
                      </a:r>
                    </a:p>
                  </a:txBody>
                  <a:tcPr>
                    <a:solidFill>
                      <a:srgbClr val="D5E3CF"/>
                    </a:solidFill>
                  </a:tcPr>
                </a:tc>
                <a:extLst>
                  <a:ext uri="{0D108BD9-81ED-4DB2-BD59-A6C34878D82A}">
                    <a16:rowId xmlns:a16="http://schemas.microsoft.com/office/drawing/2014/main" val="249429358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Arial" panose="020B0604020202020204" pitchFamily="34" charset="0"/>
                        </a:rPr>
                        <a:t>עגבניות תעשיה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dirty="0"/>
                        <a:t>2</a:t>
                      </a:r>
                    </a:p>
                  </a:txBody>
                  <a:tcPr/>
                </a:tc>
                <a:tc>
                  <a:txBody>
                    <a:bodyPr/>
                    <a:lstStyle/>
                    <a:p>
                      <a:pPr algn="ctr" rtl="1"/>
                      <a:r>
                        <a:rPr lang="he-IL" dirty="0"/>
                        <a:t>2</a:t>
                      </a:r>
                    </a:p>
                  </a:txBody>
                  <a:tcPr/>
                </a:tc>
                <a:tc>
                  <a:txBody>
                    <a:bodyPr/>
                    <a:lstStyle/>
                    <a:p>
                      <a:pPr algn="ctr" rtl="1"/>
                      <a:r>
                        <a:rPr lang="he-IL" dirty="0"/>
                        <a:t>2</a:t>
                      </a:r>
                    </a:p>
                  </a:txBody>
                  <a:tcPr/>
                </a:tc>
                <a:tc>
                  <a:txBody>
                    <a:bodyPr/>
                    <a:lstStyle/>
                    <a:p>
                      <a:pPr algn="ctr" rtl="1"/>
                      <a:r>
                        <a:rPr lang="he-IL" sz="1800" kern="1200" dirty="0">
                          <a:solidFill>
                            <a:schemeClr val="dk1"/>
                          </a:solidFill>
                          <a:latin typeface="+mn-lt"/>
                          <a:ea typeface="+mn-ea"/>
                          <a:cs typeface="+mn-cs"/>
                        </a:rPr>
                        <a:t>3</a:t>
                      </a:r>
                    </a:p>
                  </a:txBody>
                  <a:tcPr>
                    <a:solidFill>
                      <a:srgbClr val="92D050"/>
                    </a:solidFill>
                  </a:tcPr>
                </a:tc>
                <a:tc>
                  <a:txBody>
                    <a:bodyPr/>
                    <a:lstStyle/>
                    <a:p>
                      <a:pPr algn="ctr" rtl="1"/>
                      <a:r>
                        <a:rPr lang="he-IL" dirty="0"/>
                        <a:t>9</a:t>
                      </a:r>
                    </a:p>
                  </a:txBody>
                  <a:tcPr/>
                </a:tc>
                <a:extLst>
                  <a:ext uri="{0D108BD9-81ED-4DB2-BD59-A6C34878D82A}">
                    <a16:rowId xmlns:a16="http://schemas.microsoft.com/office/drawing/2014/main" val="240011421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אפונה </a:t>
                      </a:r>
                      <a:r>
                        <a:rPr lang="he-IL" sz="1800" kern="100" dirty="0" err="1">
                          <a:effectLst/>
                          <a:latin typeface="Calibri" panose="020F0502020204030204" pitchFamily="34" charset="0"/>
                          <a:ea typeface="Calibri" panose="020F0502020204030204" pitchFamily="34" charset="0"/>
                          <a:cs typeface="+mn-cs"/>
                        </a:rPr>
                        <a:t>לתעשיה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dirty="0"/>
                        <a:t>3</a:t>
                      </a:r>
                    </a:p>
                  </a:txBody>
                  <a:tcPr>
                    <a:solidFill>
                      <a:srgbClr val="92D050"/>
                    </a:solidFill>
                  </a:tcPr>
                </a:tc>
                <a:tc>
                  <a:txBody>
                    <a:bodyPr/>
                    <a:lstStyle/>
                    <a:p>
                      <a:pPr algn="ctr" rtl="1"/>
                      <a:r>
                        <a:rPr lang="he-IL" dirty="0"/>
                        <a:t>3</a:t>
                      </a:r>
                    </a:p>
                  </a:txBody>
                  <a:tcPr>
                    <a:solidFill>
                      <a:srgbClr val="92D050"/>
                    </a:solidFill>
                  </a:tcPr>
                </a:tc>
                <a:tc>
                  <a:txBody>
                    <a:bodyPr/>
                    <a:lstStyle/>
                    <a:p>
                      <a:pPr algn="ctr" rtl="1"/>
                      <a:r>
                        <a:rPr lang="he-IL" dirty="0"/>
                        <a:t>1</a:t>
                      </a:r>
                    </a:p>
                  </a:txBody>
                  <a:tcPr>
                    <a:solidFill>
                      <a:srgbClr val="F4B183"/>
                    </a:solidFill>
                  </a:tcPr>
                </a:tc>
                <a:tc>
                  <a:txBody>
                    <a:bodyPr/>
                    <a:lstStyle/>
                    <a:p>
                      <a:pPr algn="ctr" rtl="1"/>
                      <a:r>
                        <a:rPr lang="he-IL" dirty="0"/>
                        <a:t>2</a:t>
                      </a:r>
                    </a:p>
                  </a:txBody>
                  <a:tcPr>
                    <a:solidFill>
                      <a:srgbClr val="D5E3CF"/>
                    </a:solidFill>
                  </a:tcPr>
                </a:tc>
                <a:tc>
                  <a:txBody>
                    <a:bodyPr/>
                    <a:lstStyle/>
                    <a:p>
                      <a:pPr algn="ctr" rtl="1"/>
                      <a:r>
                        <a:rPr lang="he-IL" dirty="0"/>
                        <a:t>9</a:t>
                      </a:r>
                    </a:p>
                  </a:txBody>
                  <a:tcPr>
                    <a:solidFill>
                      <a:srgbClr val="D5E3CF"/>
                    </a:solidFill>
                  </a:tcPr>
                </a:tc>
                <a:extLst>
                  <a:ext uri="{0D108BD9-81ED-4DB2-BD59-A6C34878D82A}">
                    <a16:rowId xmlns:a16="http://schemas.microsoft.com/office/drawing/2014/main" val="1926596499"/>
                  </a:ext>
                </a:extLst>
              </a:tr>
              <a:tr h="370840">
                <a:tc>
                  <a:txBody>
                    <a:bodyPr/>
                    <a:lstStyle/>
                    <a:p>
                      <a:pPr marL="0" lvl="0" indent="0" algn="r" rtl="1">
                        <a:lnSpc>
                          <a:spcPct val="107000"/>
                        </a:lnSpc>
                        <a:buFont typeface="+mj-lt"/>
                        <a:buNone/>
                      </a:pPr>
                      <a:r>
                        <a:rPr lang="he-IL" sz="1800" kern="100" dirty="0">
                          <a:effectLst/>
                          <a:latin typeface="Calibri" panose="020F0502020204030204" pitchFamily="34" charset="0"/>
                          <a:ea typeface="Calibri" panose="020F0502020204030204" pitchFamily="34" charset="0"/>
                          <a:cs typeface="+mn-cs"/>
                        </a:rPr>
                        <a:t>חיטה לגרעינים / תחמיץ</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dirty="0"/>
                        <a:t>2</a:t>
                      </a:r>
                    </a:p>
                  </a:txBody>
                  <a:tcPr>
                    <a:solidFill>
                      <a:srgbClr val="D5E3CF"/>
                    </a:solidFill>
                  </a:tcPr>
                </a:tc>
                <a:tc>
                  <a:txBody>
                    <a:bodyPr/>
                    <a:lstStyle/>
                    <a:p>
                      <a:pPr algn="ctr" rtl="1"/>
                      <a:r>
                        <a:rPr lang="he-IL" dirty="0"/>
                        <a:t>2</a:t>
                      </a:r>
                    </a:p>
                  </a:txBody>
                  <a:tcPr>
                    <a:solidFill>
                      <a:srgbClr val="D5E3CF"/>
                    </a:solidFill>
                  </a:tcPr>
                </a:tc>
                <a:tc>
                  <a:txBody>
                    <a:bodyPr/>
                    <a:lstStyle/>
                    <a:p>
                      <a:pPr algn="ctr" rtl="1"/>
                      <a:r>
                        <a:rPr lang="he-IL" dirty="0"/>
                        <a:t>3</a:t>
                      </a:r>
                    </a:p>
                  </a:txBody>
                  <a:tcPr>
                    <a:solidFill>
                      <a:srgbClr val="92D050"/>
                    </a:solidFill>
                  </a:tcPr>
                </a:tc>
                <a:tc>
                  <a:txBody>
                    <a:bodyPr/>
                    <a:lstStyle/>
                    <a:p>
                      <a:pPr algn="ctr" rtl="1"/>
                      <a:r>
                        <a:rPr lang="he-IL" dirty="0"/>
                        <a:t>1</a:t>
                      </a:r>
                    </a:p>
                  </a:txBody>
                  <a:tcPr>
                    <a:solidFill>
                      <a:srgbClr val="F4B183"/>
                    </a:solidFill>
                  </a:tcPr>
                </a:tc>
                <a:tc>
                  <a:txBody>
                    <a:bodyPr/>
                    <a:lstStyle/>
                    <a:p>
                      <a:pPr algn="ctr" rtl="1"/>
                      <a:r>
                        <a:rPr lang="he-IL" dirty="0"/>
                        <a:t>8</a:t>
                      </a:r>
                    </a:p>
                  </a:txBody>
                  <a:tcPr>
                    <a:solidFill>
                      <a:srgbClr val="F4B183"/>
                    </a:solidFill>
                  </a:tcPr>
                </a:tc>
                <a:extLst>
                  <a:ext uri="{0D108BD9-81ED-4DB2-BD59-A6C34878D82A}">
                    <a16:rowId xmlns:a16="http://schemas.microsoft.com/office/drawing/2014/main" val="856897368"/>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בצל</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dirty="0"/>
                        <a:t>2</a:t>
                      </a:r>
                    </a:p>
                  </a:txBody>
                  <a:tcPr>
                    <a:solidFill>
                      <a:srgbClr val="D5E3CF"/>
                    </a:solidFill>
                  </a:tcPr>
                </a:tc>
                <a:tc>
                  <a:txBody>
                    <a:bodyPr/>
                    <a:lstStyle/>
                    <a:p>
                      <a:pPr algn="ctr" rtl="1"/>
                      <a:r>
                        <a:rPr lang="he-IL" dirty="0"/>
                        <a:t>2</a:t>
                      </a:r>
                    </a:p>
                  </a:txBody>
                  <a:tcPr>
                    <a:solidFill>
                      <a:srgbClr val="D5E3CF"/>
                    </a:solidFill>
                  </a:tcPr>
                </a:tc>
                <a:tc>
                  <a:txBody>
                    <a:bodyPr/>
                    <a:lstStyle/>
                    <a:p>
                      <a:pPr algn="ctr" rtl="1"/>
                      <a:r>
                        <a:rPr lang="he-IL" dirty="0"/>
                        <a:t>1</a:t>
                      </a:r>
                    </a:p>
                  </a:txBody>
                  <a:tcPr>
                    <a:solidFill>
                      <a:srgbClr val="F4B183"/>
                    </a:solidFill>
                  </a:tcPr>
                </a:tc>
                <a:tc>
                  <a:txBody>
                    <a:bodyPr/>
                    <a:lstStyle/>
                    <a:p>
                      <a:pPr algn="ctr" rtl="1"/>
                      <a:r>
                        <a:rPr lang="he-IL" sz="1800" kern="1200" dirty="0">
                          <a:solidFill>
                            <a:schemeClr val="dk1"/>
                          </a:solidFill>
                          <a:latin typeface="+mn-lt"/>
                          <a:ea typeface="+mn-ea"/>
                          <a:cs typeface="+mn-cs"/>
                        </a:rPr>
                        <a:t>3</a:t>
                      </a:r>
                    </a:p>
                  </a:txBody>
                  <a:tcPr>
                    <a:solidFill>
                      <a:srgbClr val="92D050"/>
                    </a:solidFill>
                  </a:tcPr>
                </a:tc>
                <a:tc>
                  <a:txBody>
                    <a:bodyPr/>
                    <a:lstStyle/>
                    <a:p>
                      <a:pPr algn="ctr" rtl="1"/>
                      <a:r>
                        <a:rPr lang="he-IL" dirty="0"/>
                        <a:t>8</a:t>
                      </a:r>
                    </a:p>
                  </a:txBody>
                  <a:tcPr>
                    <a:solidFill>
                      <a:srgbClr val="F4B183"/>
                    </a:solidFill>
                  </a:tcPr>
                </a:tc>
                <a:extLst>
                  <a:ext uri="{0D108BD9-81ED-4DB2-BD59-A6C34878D82A}">
                    <a16:rowId xmlns:a16="http://schemas.microsoft.com/office/drawing/2014/main" val="723177518"/>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err="1">
                          <a:effectLst/>
                          <a:latin typeface="Calibri" panose="020F0502020204030204" pitchFamily="34" charset="0"/>
                          <a:ea typeface="Calibri" panose="020F0502020204030204" pitchFamily="34" charset="0"/>
                          <a:cs typeface="+mn-cs"/>
                        </a:rPr>
                        <a:t>חימצה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dirty="0"/>
                        <a:t>2</a:t>
                      </a:r>
                    </a:p>
                  </a:txBody>
                  <a:tcPr>
                    <a:solidFill>
                      <a:srgbClr val="D5E3CF"/>
                    </a:solidFill>
                  </a:tcPr>
                </a:tc>
                <a:tc>
                  <a:txBody>
                    <a:bodyPr/>
                    <a:lstStyle/>
                    <a:p>
                      <a:pPr algn="ctr" rtl="1"/>
                      <a:r>
                        <a:rPr lang="he-IL" dirty="0"/>
                        <a:t>2</a:t>
                      </a:r>
                    </a:p>
                  </a:txBody>
                  <a:tcPr>
                    <a:solidFill>
                      <a:srgbClr val="D5E3CF"/>
                    </a:solidFill>
                  </a:tcPr>
                </a:tc>
                <a:tc>
                  <a:txBody>
                    <a:bodyPr/>
                    <a:lstStyle/>
                    <a:p>
                      <a:pPr algn="ctr" rtl="1"/>
                      <a:r>
                        <a:rPr lang="he-IL" dirty="0"/>
                        <a:t>2</a:t>
                      </a:r>
                    </a:p>
                  </a:txBody>
                  <a:tcPr>
                    <a:solidFill>
                      <a:srgbClr val="D5E3CF"/>
                    </a:solidFill>
                  </a:tcPr>
                </a:tc>
                <a:tc>
                  <a:txBody>
                    <a:bodyPr/>
                    <a:lstStyle/>
                    <a:p>
                      <a:pPr algn="ctr" rtl="1"/>
                      <a:r>
                        <a:rPr lang="he-IL" dirty="0"/>
                        <a:t>2</a:t>
                      </a:r>
                    </a:p>
                  </a:txBody>
                  <a:tcPr>
                    <a:solidFill>
                      <a:srgbClr val="D5E3CF"/>
                    </a:solidFill>
                  </a:tcPr>
                </a:tc>
                <a:tc>
                  <a:txBody>
                    <a:bodyPr/>
                    <a:lstStyle/>
                    <a:p>
                      <a:pPr algn="ctr" rtl="1"/>
                      <a:r>
                        <a:rPr lang="he-IL" dirty="0"/>
                        <a:t>8</a:t>
                      </a:r>
                    </a:p>
                  </a:txBody>
                  <a:tcPr>
                    <a:solidFill>
                      <a:srgbClr val="F4B183"/>
                    </a:solidFill>
                  </a:tcPr>
                </a:tc>
                <a:extLst>
                  <a:ext uri="{0D108BD9-81ED-4DB2-BD59-A6C34878D82A}">
                    <a16:rowId xmlns:a16="http://schemas.microsoft.com/office/drawing/2014/main" val="2333050984"/>
                  </a:ext>
                </a:extLst>
              </a:tr>
            </a:tbl>
          </a:graphicData>
        </a:graphic>
      </p:graphicFrame>
      <p:sp>
        <p:nvSpPr>
          <p:cNvPr id="2" name="תיבת טקסט 1">
            <a:extLst>
              <a:ext uri="{FF2B5EF4-FFF2-40B4-BE49-F238E27FC236}">
                <a16:creationId xmlns:a16="http://schemas.microsoft.com/office/drawing/2014/main" id="{AEEE89EE-75D1-76AF-CD81-2CD0E13110C2}"/>
              </a:ext>
            </a:extLst>
          </p:cNvPr>
          <p:cNvSpPr txBox="1"/>
          <p:nvPr/>
        </p:nvSpPr>
        <p:spPr>
          <a:xfrm>
            <a:off x="932874" y="157018"/>
            <a:ext cx="10741892" cy="523220"/>
          </a:xfrm>
          <a:prstGeom prst="rect">
            <a:avLst/>
          </a:prstGeom>
          <a:noFill/>
        </p:spPr>
        <p:txBody>
          <a:bodyPr wrap="square" rtlCol="1">
            <a:spAutoFit/>
          </a:bodyPr>
          <a:lstStyle/>
          <a:p>
            <a:r>
              <a:rPr lang="he-IL" sz="2800" b="1" dirty="0"/>
              <a:t>ניתוח אקלימי משווה : גידולי שדה</a:t>
            </a:r>
          </a:p>
        </p:txBody>
      </p:sp>
    </p:spTree>
    <p:extLst>
      <p:ext uri="{BB962C8B-B14F-4D97-AF65-F5344CB8AC3E}">
        <p14:creationId xmlns:p14="http://schemas.microsoft.com/office/powerpoint/2010/main" val="357172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סיכום ניתוח אקלימי : מטעים</a:t>
            </a:r>
          </a:p>
        </p:txBody>
      </p:sp>
      <p:graphicFrame>
        <p:nvGraphicFramePr>
          <p:cNvPr id="5" name="טבלה 4">
            <a:extLst>
              <a:ext uri="{FF2B5EF4-FFF2-40B4-BE49-F238E27FC236}">
                <a16:creationId xmlns:a16="http://schemas.microsoft.com/office/drawing/2014/main" id="{2D0DA658-590F-716B-B3A6-810072F384BF}"/>
              </a:ext>
            </a:extLst>
          </p:cNvPr>
          <p:cNvGraphicFramePr>
            <a:graphicFrameLocks noGrp="1"/>
          </p:cNvGraphicFramePr>
          <p:nvPr>
            <p:extLst>
              <p:ext uri="{D42A27DB-BD31-4B8C-83A1-F6EECF244321}">
                <p14:modId xmlns:p14="http://schemas.microsoft.com/office/powerpoint/2010/main" val="3129312819"/>
              </p:ext>
            </p:extLst>
          </p:nvPr>
        </p:nvGraphicFramePr>
        <p:xfrm>
          <a:off x="32727" y="900042"/>
          <a:ext cx="11988000" cy="5212080"/>
        </p:xfrm>
        <a:graphic>
          <a:graphicData uri="http://schemas.openxmlformats.org/drawingml/2006/table">
            <a:tbl>
              <a:tblPr rtl="1" firstRow="1" bandRow="1">
                <a:tableStyleId>{93296810-A885-4BE3-A3E7-6D5BEEA58F35}</a:tableStyleId>
              </a:tblPr>
              <a:tblGrid>
                <a:gridCol w="932642">
                  <a:extLst>
                    <a:ext uri="{9D8B030D-6E8A-4147-A177-3AD203B41FA5}">
                      <a16:colId xmlns:a16="http://schemas.microsoft.com/office/drawing/2014/main" val="261335891"/>
                    </a:ext>
                  </a:extLst>
                </a:gridCol>
                <a:gridCol w="1784758">
                  <a:extLst>
                    <a:ext uri="{9D8B030D-6E8A-4147-A177-3AD203B41FA5}">
                      <a16:colId xmlns:a16="http://schemas.microsoft.com/office/drawing/2014/main" val="4186926129"/>
                    </a:ext>
                  </a:extLst>
                </a:gridCol>
                <a:gridCol w="1495338">
                  <a:extLst>
                    <a:ext uri="{9D8B030D-6E8A-4147-A177-3AD203B41FA5}">
                      <a16:colId xmlns:a16="http://schemas.microsoft.com/office/drawing/2014/main" val="1208028783"/>
                    </a:ext>
                  </a:extLst>
                </a:gridCol>
                <a:gridCol w="1694576">
                  <a:extLst>
                    <a:ext uri="{9D8B030D-6E8A-4147-A177-3AD203B41FA5}">
                      <a16:colId xmlns:a16="http://schemas.microsoft.com/office/drawing/2014/main" val="2123320928"/>
                    </a:ext>
                  </a:extLst>
                </a:gridCol>
                <a:gridCol w="1568741">
                  <a:extLst>
                    <a:ext uri="{9D8B030D-6E8A-4147-A177-3AD203B41FA5}">
                      <a16:colId xmlns:a16="http://schemas.microsoft.com/office/drawing/2014/main" val="3509602117"/>
                    </a:ext>
                  </a:extLst>
                </a:gridCol>
                <a:gridCol w="1487945">
                  <a:extLst>
                    <a:ext uri="{9D8B030D-6E8A-4147-A177-3AD203B41FA5}">
                      <a16:colId xmlns:a16="http://schemas.microsoft.com/office/drawing/2014/main" val="3792155290"/>
                    </a:ext>
                  </a:extLst>
                </a:gridCol>
                <a:gridCol w="1512000">
                  <a:extLst>
                    <a:ext uri="{9D8B030D-6E8A-4147-A177-3AD203B41FA5}">
                      <a16:colId xmlns:a16="http://schemas.microsoft.com/office/drawing/2014/main" val="2510755632"/>
                    </a:ext>
                  </a:extLst>
                </a:gridCol>
                <a:gridCol w="1512000">
                  <a:extLst>
                    <a:ext uri="{9D8B030D-6E8A-4147-A177-3AD203B41FA5}">
                      <a16:colId xmlns:a16="http://schemas.microsoft.com/office/drawing/2014/main" val="2759809534"/>
                    </a:ext>
                  </a:extLst>
                </a:gridCol>
              </a:tblGrid>
              <a:tr h="370840">
                <a:tc>
                  <a:txBody>
                    <a:bodyPr/>
                    <a:lstStyle/>
                    <a:p>
                      <a:pPr rtl="1"/>
                      <a:r>
                        <a:rPr lang="he-IL" dirty="0"/>
                        <a:t>גידול</a:t>
                      </a:r>
                    </a:p>
                  </a:txBody>
                  <a:tcPr/>
                </a:tc>
                <a:tc>
                  <a:txBody>
                    <a:bodyPr/>
                    <a:lstStyle/>
                    <a:p>
                      <a:pPr rtl="1"/>
                      <a:r>
                        <a:rPr lang="he-IL" dirty="0"/>
                        <a:t>הפרמטר האקלימי המשפיע ביותר</a:t>
                      </a:r>
                    </a:p>
                  </a:txBody>
                  <a:tcPr/>
                </a:tc>
                <a:tc>
                  <a:txBody>
                    <a:bodyPr/>
                    <a:lstStyle/>
                    <a:p>
                      <a:pPr rtl="1"/>
                      <a:r>
                        <a:rPr lang="he-IL" dirty="0"/>
                        <a:t>על מה הוא משפיע?</a:t>
                      </a:r>
                    </a:p>
                  </a:txBody>
                  <a:tcPr/>
                </a:tc>
                <a:tc>
                  <a:txBody>
                    <a:bodyPr/>
                    <a:lstStyle/>
                    <a:p>
                      <a:pPr rtl="1"/>
                      <a:r>
                        <a:rPr lang="he-IL" dirty="0"/>
                        <a:t>מה צפוי לקרות ליבול?</a:t>
                      </a:r>
                    </a:p>
                  </a:txBody>
                  <a:tcPr/>
                </a:tc>
                <a:tc>
                  <a:txBody>
                    <a:bodyPr/>
                    <a:lstStyle/>
                    <a:p>
                      <a:pPr rtl="1"/>
                      <a:r>
                        <a:rPr lang="he-IL" dirty="0"/>
                        <a:t>האם הגידול יוסיף להיות כדאי?</a:t>
                      </a:r>
                    </a:p>
                  </a:txBody>
                  <a:tcPr/>
                </a:tc>
                <a:tc>
                  <a:txBody>
                    <a:bodyPr/>
                    <a:lstStyle/>
                    <a:p>
                      <a:pPr rtl="1"/>
                      <a:r>
                        <a:rPr lang="he-IL" dirty="0"/>
                        <a:t>איך אפשר להתמודד?</a:t>
                      </a:r>
                    </a:p>
                  </a:txBody>
                  <a:tcPr/>
                </a:tc>
                <a:tc>
                  <a:txBody>
                    <a:bodyPr/>
                    <a:lstStyle/>
                    <a:p>
                      <a:pPr rtl="1"/>
                      <a:r>
                        <a:rPr lang="he-IL" dirty="0"/>
                        <a:t>האם יש כלי התמודדות מוכחים ומסחריים?</a:t>
                      </a:r>
                    </a:p>
                  </a:txBody>
                  <a:tcPr/>
                </a:tc>
                <a:tc>
                  <a:txBody>
                    <a:bodyPr/>
                    <a:lstStyle/>
                    <a:p>
                      <a:pPr rtl="1"/>
                      <a:r>
                        <a:rPr lang="he-IL" dirty="0"/>
                        <a:t>האם המתחרות בעולם יציבות אקלימית?</a:t>
                      </a:r>
                    </a:p>
                  </a:txBody>
                  <a:tcPr/>
                </a:tc>
                <a:extLst>
                  <a:ext uri="{0D108BD9-81ED-4DB2-BD59-A6C34878D82A}">
                    <a16:rowId xmlns:a16="http://schemas.microsoft.com/office/drawing/2014/main" val="3765885973"/>
                  </a:ext>
                </a:extLst>
              </a:tr>
              <a:tr h="370840">
                <a:tc>
                  <a:txBody>
                    <a:bodyPr/>
                    <a:lstStyle/>
                    <a:p>
                      <a:pPr marL="0" lvl="0" indent="0" algn="r" rtl="1">
                        <a:lnSpc>
                          <a:spcPct val="107000"/>
                        </a:lnSpc>
                        <a:buFont typeface="+mj-lt"/>
                        <a:buNone/>
                      </a:pPr>
                      <a:r>
                        <a:rPr lang="he-IL" sz="1800" kern="100" dirty="0">
                          <a:effectLst/>
                          <a:latin typeface="Calibri" panose="020F0502020204030204" pitchFamily="34" charset="0"/>
                          <a:ea typeface="Calibri" panose="020F0502020204030204" pitchFamily="34" charset="0"/>
                          <a:cs typeface="+mn-cs"/>
                        </a:rPr>
                        <a:t>זית לשמן ולמאכל</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sz="1800" dirty="0"/>
                        <a:t>חום, קור</a:t>
                      </a:r>
                    </a:p>
                  </a:txBody>
                  <a:tcPr/>
                </a:tc>
                <a:tc>
                  <a:txBody>
                    <a:bodyPr/>
                    <a:lstStyle/>
                    <a:p>
                      <a:pPr rtl="1"/>
                      <a:r>
                        <a:rPr lang="he-IL" sz="1800" dirty="0"/>
                        <a:t>פוריות, יבול ואיכות השמן</a:t>
                      </a:r>
                    </a:p>
                  </a:txBody>
                  <a:tcPr/>
                </a:tc>
                <a:tc>
                  <a:txBody>
                    <a:bodyPr/>
                    <a:lstStyle/>
                    <a:p>
                      <a:pPr rtl="1"/>
                      <a:r>
                        <a:rPr lang="he-IL" sz="1800" dirty="0"/>
                        <a:t>ירידה של 7%</a:t>
                      </a:r>
                    </a:p>
                  </a:txBody>
                  <a:tcPr/>
                </a:tc>
                <a:tc>
                  <a:txBody>
                    <a:bodyPr/>
                    <a:lstStyle/>
                    <a:p>
                      <a:pPr rtl="1"/>
                      <a:r>
                        <a:rPr lang="he-IL" sz="1800" dirty="0"/>
                        <a:t>הרווחיות תרד בכ-45% בזית למאכל וכ-20% בזית לשמן</a:t>
                      </a:r>
                    </a:p>
                  </a:txBody>
                  <a:tcPr/>
                </a:tc>
                <a:tc>
                  <a:txBody>
                    <a:bodyPr/>
                    <a:lstStyle/>
                    <a:p>
                      <a:pPr rtl="1"/>
                      <a:r>
                        <a:rPr lang="he-IL" sz="1800" dirty="0"/>
                        <a:t>בוחנים זנים. מערפלים, חורי ריסוס דוחי קרינה, רשתות</a:t>
                      </a:r>
                    </a:p>
                  </a:txBody>
                  <a:tcPr/>
                </a:tc>
                <a:tc>
                  <a:txBody>
                    <a:bodyPr/>
                    <a:lstStyle/>
                    <a:p>
                      <a:pPr rtl="1"/>
                      <a:r>
                        <a:rPr lang="he-IL" sz="1800" dirty="0"/>
                        <a:t>זנים עמידים עוד לא נמצאו. כלים אחרים אולי יקרים מדי לזית לשמן</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קצת פחות מישראל, אבל לא משמעותי</a:t>
                      </a:r>
                    </a:p>
                  </a:txBody>
                  <a:tcPr/>
                </a:tc>
                <a:extLst>
                  <a:ext uri="{0D108BD9-81ED-4DB2-BD59-A6C34878D82A}">
                    <a16:rowId xmlns:a16="http://schemas.microsoft.com/office/drawing/2014/main" val="180988025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שקד</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sz="1800" dirty="0"/>
                        <a:t>העדר קור בתחילת החורף, גשמים באביב המוקדם (פריחה)</a:t>
                      </a:r>
                    </a:p>
                  </a:txBody>
                  <a:tcPr/>
                </a:tc>
                <a:tc>
                  <a:txBody>
                    <a:bodyPr/>
                    <a:lstStyle/>
                    <a:p>
                      <a:pPr rtl="1"/>
                      <a:r>
                        <a:rPr lang="he-IL" sz="1800" dirty="0"/>
                        <a:t>פוריות, הפגשת זנים לטובת הפריה הדדית</a:t>
                      </a:r>
                    </a:p>
                  </a:txBody>
                  <a:tcPr/>
                </a:tc>
                <a:tc>
                  <a:txBody>
                    <a:bodyPr/>
                    <a:lstStyle/>
                    <a:p>
                      <a:pPr rtl="1"/>
                      <a:r>
                        <a:rPr lang="he-IL" sz="1800" dirty="0"/>
                        <a:t>התעוררות זנים בזמן לא מתאים, פוגע בהפריה סימולטנית</a:t>
                      </a:r>
                    </a:p>
                  </a:txBody>
                  <a:tcPr/>
                </a:tc>
                <a:tc>
                  <a:txBody>
                    <a:bodyPr/>
                    <a:lstStyle/>
                    <a:p>
                      <a:pPr rtl="1"/>
                      <a:r>
                        <a:rPr lang="he-IL" sz="1800" dirty="0"/>
                        <a:t>כן, כי פותחו זנים עם הפריה עצמית</a:t>
                      </a:r>
                    </a:p>
                  </a:txBody>
                  <a:tcPr/>
                </a:tc>
                <a:tc>
                  <a:txBody>
                    <a:bodyPr/>
                    <a:lstStyle/>
                    <a:p>
                      <a:pPr rtl="1"/>
                      <a:r>
                        <a:rPr lang="he-IL" sz="1800" dirty="0"/>
                        <a:t>פיתוח זנים עם פוריות עצמית</a:t>
                      </a:r>
                    </a:p>
                  </a:txBody>
                  <a:tcPr/>
                </a:tc>
                <a:tc>
                  <a:txBody>
                    <a:bodyPr/>
                    <a:lstStyle/>
                    <a:p>
                      <a:pPr rtl="1"/>
                      <a:r>
                        <a:rPr lang="he-IL" sz="1800" dirty="0"/>
                        <a:t>כן. זן מסחרי "מתן". זן נוסף בתהליך התמסחרות</a:t>
                      </a:r>
                    </a:p>
                  </a:txBody>
                  <a:tcPr/>
                </a:tc>
                <a:tc>
                  <a:txBody>
                    <a:bodyPr/>
                    <a:lstStyle/>
                    <a:p>
                      <a:pPr rtl="1"/>
                      <a:r>
                        <a:rPr lang="he-IL" sz="1800" dirty="0"/>
                        <a:t>ליצואניות חוסן אקלימי גבוה. קליפורניה חווה מחסור במים, תיתכן פגיעה באספקה בעתיד או לחילופין פיתוח כלי התמודדות</a:t>
                      </a:r>
                    </a:p>
                  </a:txBody>
                  <a:tcPr/>
                </a:tc>
                <a:extLst>
                  <a:ext uri="{0D108BD9-81ED-4DB2-BD59-A6C34878D82A}">
                    <a16:rowId xmlns:a16="http://schemas.microsoft.com/office/drawing/2014/main" val="509546096"/>
                  </a:ext>
                </a:extLst>
              </a:tr>
            </a:tbl>
          </a:graphicData>
        </a:graphic>
      </p:graphicFrame>
    </p:spTree>
    <p:extLst>
      <p:ext uri="{BB962C8B-B14F-4D97-AF65-F5344CB8AC3E}">
        <p14:creationId xmlns:p14="http://schemas.microsoft.com/office/powerpoint/2010/main" val="170459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סיכום ניתוח אקלימי : מטעים</a:t>
            </a:r>
          </a:p>
        </p:txBody>
      </p:sp>
      <p:graphicFrame>
        <p:nvGraphicFramePr>
          <p:cNvPr id="2" name="טבלה 4">
            <a:extLst>
              <a:ext uri="{FF2B5EF4-FFF2-40B4-BE49-F238E27FC236}">
                <a16:creationId xmlns:a16="http://schemas.microsoft.com/office/drawing/2014/main" id="{38B46D10-9644-4C81-2F3A-0630CBFCA047}"/>
              </a:ext>
            </a:extLst>
          </p:cNvPr>
          <p:cNvGraphicFramePr>
            <a:graphicFrameLocks noGrp="1"/>
          </p:cNvGraphicFramePr>
          <p:nvPr>
            <p:extLst>
              <p:ext uri="{D42A27DB-BD31-4B8C-83A1-F6EECF244321}">
                <p14:modId xmlns:p14="http://schemas.microsoft.com/office/powerpoint/2010/main" val="1075078449"/>
              </p:ext>
            </p:extLst>
          </p:nvPr>
        </p:nvGraphicFramePr>
        <p:xfrm>
          <a:off x="121819" y="1585842"/>
          <a:ext cx="11988000" cy="3840480"/>
        </p:xfrm>
        <a:graphic>
          <a:graphicData uri="http://schemas.openxmlformats.org/drawingml/2006/table">
            <a:tbl>
              <a:tblPr rtl="1" firstRow="1" bandRow="1">
                <a:tableStyleId>{93296810-A885-4BE3-A3E7-6D5BEEA58F35}</a:tableStyleId>
              </a:tblPr>
              <a:tblGrid>
                <a:gridCol w="1296000">
                  <a:extLst>
                    <a:ext uri="{9D8B030D-6E8A-4147-A177-3AD203B41FA5}">
                      <a16:colId xmlns:a16="http://schemas.microsoft.com/office/drawing/2014/main" val="261335891"/>
                    </a:ext>
                  </a:extLst>
                </a:gridCol>
                <a:gridCol w="1421400">
                  <a:extLst>
                    <a:ext uri="{9D8B030D-6E8A-4147-A177-3AD203B41FA5}">
                      <a16:colId xmlns:a16="http://schemas.microsoft.com/office/drawing/2014/main" val="4186926129"/>
                    </a:ext>
                  </a:extLst>
                </a:gridCol>
                <a:gridCol w="1602600">
                  <a:extLst>
                    <a:ext uri="{9D8B030D-6E8A-4147-A177-3AD203B41FA5}">
                      <a16:colId xmlns:a16="http://schemas.microsoft.com/office/drawing/2014/main" val="1208028783"/>
                    </a:ext>
                  </a:extLst>
                </a:gridCol>
                <a:gridCol w="1512000">
                  <a:extLst>
                    <a:ext uri="{9D8B030D-6E8A-4147-A177-3AD203B41FA5}">
                      <a16:colId xmlns:a16="http://schemas.microsoft.com/office/drawing/2014/main" val="2123320928"/>
                    </a:ext>
                  </a:extLst>
                </a:gridCol>
                <a:gridCol w="1512000">
                  <a:extLst>
                    <a:ext uri="{9D8B030D-6E8A-4147-A177-3AD203B41FA5}">
                      <a16:colId xmlns:a16="http://schemas.microsoft.com/office/drawing/2014/main" val="3509602117"/>
                    </a:ext>
                  </a:extLst>
                </a:gridCol>
                <a:gridCol w="1620000">
                  <a:extLst>
                    <a:ext uri="{9D8B030D-6E8A-4147-A177-3AD203B41FA5}">
                      <a16:colId xmlns:a16="http://schemas.microsoft.com/office/drawing/2014/main" val="3792155290"/>
                    </a:ext>
                  </a:extLst>
                </a:gridCol>
                <a:gridCol w="1512000">
                  <a:extLst>
                    <a:ext uri="{9D8B030D-6E8A-4147-A177-3AD203B41FA5}">
                      <a16:colId xmlns:a16="http://schemas.microsoft.com/office/drawing/2014/main" val="2510755632"/>
                    </a:ext>
                  </a:extLst>
                </a:gridCol>
                <a:gridCol w="1512000">
                  <a:extLst>
                    <a:ext uri="{9D8B030D-6E8A-4147-A177-3AD203B41FA5}">
                      <a16:colId xmlns:a16="http://schemas.microsoft.com/office/drawing/2014/main" val="2759809534"/>
                    </a:ext>
                  </a:extLst>
                </a:gridCol>
              </a:tblGrid>
              <a:tr h="370840">
                <a:tc>
                  <a:txBody>
                    <a:bodyPr/>
                    <a:lstStyle/>
                    <a:p>
                      <a:pPr rtl="1"/>
                      <a:r>
                        <a:rPr lang="he-IL" dirty="0"/>
                        <a:t>גידול</a:t>
                      </a:r>
                    </a:p>
                  </a:txBody>
                  <a:tcPr/>
                </a:tc>
                <a:tc>
                  <a:txBody>
                    <a:bodyPr/>
                    <a:lstStyle/>
                    <a:p>
                      <a:pPr rtl="1"/>
                      <a:r>
                        <a:rPr lang="he-IL" dirty="0"/>
                        <a:t>הפרמטר האקלימי המשפיע ביותר</a:t>
                      </a:r>
                    </a:p>
                  </a:txBody>
                  <a:tcPr/>
                </a:tc>
                <a:tc>
                  <a:txBody>
                    <a:bodyPr/>
                    <a:lstStyle/>
                    <a:p>
                      <a:pPr rtl="1"/>
                      <a:r>
                        <a:rPr lang="he-IL" dirty="0"/>
                        <a:t>על מה הוא משפיע?</a:t>
                      </a:r>
                    </a:p>
                  </a:txBody>
                  <a:tcPr/>
                </a:tc>
                <a:tc>
                  <a:txBody>
                    <a:bodyPr/>
                    <a:lstStyle/>
                    <a:p>
                      <a:pPr rtl="1"/>
                      <a:r>
                        <a:rPr lang="he-IL" dirty="0"/>
                        <a:t>מה צפוי לקרות ליבול?</a:t>
                      </a:r>
                    </a:p>
                  </a:txBody>
                  <a:tcPr/>
                </a:tc>
                <a:tc>
                  <a:txBody>
                    <a:bodyPr/>
                    <a:lstStyle/>
                    <a:p>
                      <a:pPr rtl="1"/>
                      <a:r>
                        <a:rPr lang="he-IL" dirty="0"/>
                        <a:t>האם הגידול יוסיף להיות כדאי?</a:t>
                      </a:r>
                    </a:p>
                  </a:txBody>
                  <a:tcPr/>
                </a:tc>
                <a:tc>
                  <a:txBody>
                    <a:bodyPr/>
                    <a:lstStyle/>
                    <a:p>
                      <a:pPr rtl="1"/>
                      <a:r>
                        <a:rPr lang="he-IL" dirty="0"/>
                        <a:t>איך אפשר להתמודד?</a:t>
                      </a:r>
                    </a:p>
                  </a:txBody>
                  <a:tcPr/>
                </a:tc>
                <a:tc>
                  <a:txBody>
                    <a:bodyPr/>
                    <a:lstStyle/>
                    <a:p>
                      <a:pPr rtl="1"/>
                      <a:r>
                        <a:rPr lang="he-IL" dirty="0"/>
                        <a:t>האם יש כלי התמודדות מוכחים ומסחריים?</a:t>
                      </a:r>
                    </a:p>
                  </a:txBody>
                  <a:tcPr/>
                </a:tc>
                <a:tc>
                  <a:txBody>
                    <a:bodyPr/>
                    <a:lstStyle/>
                    <a:p>
                      <a:pPr rtl="1"/>
                      <a:r>
                        <a:rPr lang="he-IL" dirty="0"/>
                        <a:t>האם המתחרות בעולם יציבות אקלימית?</a:t>
                      </a:r>
                    </a:p>
                  </a:txBody>
                  <a:tcPr/>
                </a:tc>
                <a:extLst>
                  <a:ext uri="{0D108BD9-81ED-4DB2-BD59-A6C34878D82A}">
                    <a16:rowId xmlns:a16="http://schemas.microsoft.com/office/drawing/2014/main" val="376588597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אבוקדו</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sz="1800" dirty="0"/>
                        <a:t>חום, קרה, צינה</a:t>
                      </a:r>
                    </a:p>
                  </a:txBody>
                  <a:tcPr/>
                </a:tc>
                <a:tc>
                  <a:txBody>
                    <a:bodyPr/>
                    <a:lstStyle/>
                    <a:p>
                      <a:pPr rtl="1"/>
                      <a:r>
                        <a:rPr lang="he-IL" sz="1800" dirty="0"/>
                        <a:t>פגיעה בממברנות ורקמות, פריה, פרי ויבול</a:t>
                      </a:r>
                    </a:p>
                  </a:txBody>
                  <a:tcPr/>
                </a:tc>
                <a:tc>
                  <a:txBody>
                    <a:bodyPr/>
                    <a:lstStyle/>
                    <a:p>
                      <a:pPr rtl="1"/>
                      <a:r>
                        <a:rPr lang="he-IL" sz="1800" dirty="0"/>
                        <a:t>ירידה של 20%</a:t>
                      </a:r>
                    </a:p>
                  </a:txBody>
                  <a:tcPr/>
                </a:tc>
                <a:tc>
                  <a:txBody>
                    <a:bodyPr/>
                    <a:lstStyle/>
                    <a:p>
                      <a:pPr rtl="1"/>
                      <a:r>
                        <a:rPr lang="he-IL" sz="1800" dirty="0"/>
                        <a:t>הרווחיות תרד ב40%-60</a:t>
                      </a:r>
                    </a:p>
                  </a:txBody>
                  <a:tcPr/>
                </a:tc>
                <a:tc>
                  <a:txBody>
                    <a:bodyPr/>
                    <a:lstStyle/>
                    <a:p>
                      <a:pPr rtl="1"/>
                      <a:r>
                        <a:rPr lang="he-IL" sz="1800" dirty="0" err="1"/>
                        <a:t>מתזים</a:t>
                      </a:r>
                      <a:r>
                        <a:rPr lang="he-IL" sz="1800" dirty="0"/>
                        <a:t>, מערבלי רוח, הכשרת קרקע, רשתות, אין עדיין זנים עמידים</a:t>
                      </a:r>
                    </a:p>
                  </a:txBody>
                  <a:tcPr/>
                </a:tc>
                <a:tc>
                  <a:txBody>
                    <a:bodyPr/>
                    <a:lstStyle/>
                    <a:p>
                      <a:pPr rtl="1"/>
                      <a:r>
                        <a:rPr lang="he-IL" sz="1800" dirty="0"/>
                        <a:t>יש כלים אבל לא מוכחים ומסחריים</a:t>
                      </a:r>
                    </a:p>
                  </a:txBody>
                  <a:tcPr/>
                </a:tc>
                <a:tc>
                  <a:txBody>
                    <a:bodyPr/>
                    <a:lstStyle/>
                    <a:p>
                      <a:pPr rtl="1"/>
                      <a:r>
                        <a:rPr lang="he-IL" dirty="0"/>
                        <a:t>המתחרות לא יציבות קיצונית מבחינה אקלימית, וכלכלית</a:t>
                      </a:r>
                      <a:endParaRPr lang="he-IL" sz="1800" dirty="0"/>
                    </a:p>
                  </a:txBody>
                  <a:tcPr/>
                </a:tc>
                <a:extLst>
                  <a:ext uri="{0D108BD9-81ED-4DB2-BD59-A6C34878D82A}">
                    <a16:rowId xmlns:a16="http://schemas.microsoft.com/office/drawing/2014/main" val="55259638"/>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כרם יין כמותי  וענבי מאכל</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rtl="1"/>
                      <a:r>
                        <a:rPr lang="he-IL" sz="1800" dirty="0"/>
                        <a:t>חום בחורף ובקיץ</a:t>
                      </a:r>
                    </a:p>
                  </a:txBody>
                  <a:tcPr/>
                </a:tc>
                <a:tc>
                  <a:txBody>
                    <a:bodyPr/>
                    <a:lstStyle/>
                    <a:p>
                      <a:pPr rtl="1"/>
                      <a:r>
                        <a:rPr lang="he-IL" sz="1800" dirty="0"/>
                        <a:t>איכות. לא משפיע על יין כמותי וענבי מאכל</a:t>
                      </a:r>
                    </a:p>
                  </a:txBody>
                  <a:tcPr/>
                </a:tc>
                <a:tc>
                  <a:txBody>
                    <a:bodyPr/>
                    <a:lstStyle/>
                    <a:p>
                      <a:pPr rtl="1"/>
                      <a:r>
                        <a:rPr lang="he-IL" sz="1800" dirty="0"/>
                        <a:t>ירד, איך לא משמעותית</a:t>
                      </a:r>
                    </a:p>
                  </a:txBody>
                  <a:tcPr/>
                </a:tc>
                <a:tc>
                  <a:txBody>
                    <a:bodyPr/>
                    <a:lstStyle/>
                    <a:p>
                      <a:pPr rtl="1"/>
                      <a:r>
                        <a:rPr lang="he-IL" sz="1800" dirty="0"/>
                        <a:t>כן</a:t>
                      </a:r>
                    </a:p>
                  </a:txBody>
                  <a:tcPr/>
                </a:tc>
                <a:tc>
                  <a:txBody>
                    <a:bodyPr/>
                    <a:lstStyle/>
                    <a:p>
                      <a:pPr rtl="1"/>
                      <a:r>
                        <a:rPr lang="he-IL" sz="1800" dirty="0"/>
                        <a:t>ריסוס שמשפר את ההתעוררות</a:t>
                      </a:r>
                    </a:p>
                  </a:txBody>
                  <a:tcPr/>
                </a:tc>
                <a:tc>
                  <a:txBody>
                    <a:bodyPr/>
                    <a:lstStyle/>
                    <a:p>
                      <a:pPr rtl="1"/>
                      <a:r>
                        <a:rPr lang="he-IL" sz="1800" dirty="0"/>
                        <a:t>כן</a:t>
                      </a:r>
                    </a:p>
                  </a:txBody>
                  <a:tcPr/>
                </a:tc>
                <a:tc>
                  <a:txBody>
                    <a:bodyPr/>
                    <a:lstStyle/>
                    <a:p>
                      <a:pPr rtl="1"/>
                      <a:r>
                        <a:rPr lang="he-IL" sz="1800" dirty="0"/>
                        <a:t>יציבות פחות מישראל</a:t>
                      </a:r>
                    </a:p>
                  </a:txBody>
                  <a:tcPr/>
                </a:tc>
                <a:extLst>
                  <a:ext uri="{0D108BD9-81ED-4DB2-BD59-A6C34878D82A}">
                    <a16:rowId xmlns:a16="http://schemas.microsoft.com/office/drawing/2014/main" val="2494293585"/>
                  </a:ext>
                </a:extLst>
              </a:tr>
            </a:tbl>
          </a:graphicData>
        </a:graphic>
      </p:graphicFrame>
    </p:spTree>
    <p:extLst>
      <p:ext uri="{BB962C8B-B14F-4D97-AF65-F5344CB8AC3E}">
        <p14:creationId xmlns:p14="http://schemas.microsoft.com/office/powerpoint/2010/main" val="316524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ניתוח אקלימי: מטעים. </a:t>
            </a:r>
            <a:r>
              <a:rPr lang="he-IL" sz="2800" dirty="0"/>
              <a:t>המטעים המומלצים: כרם יין ומאכל, שקד</a:t>
            </a:r>
          </a:p>
        </p:txBody>
      </p:sp>
      <p:graphicFrame>
        <p:nvGraphicFramePr>
          <p:cNvPr id="5" name="טבלה 4">
            <a:extLst>
              <a:ext uri="{FF2B5EF4-FFF2-40B4-BE49-F238E27FC236}">
                <a16:creationId xmlns:a16="http://schemas.microsoft.com/office/drawing/2014/main" id="{A16F7A75-3A4F-6190-4FDC-CD145909C5CD}"/>
              </a:ext>
            </a:extLst>
          </p:cNvPr>
          <p:cNvGraphicFramePr>
            <a:graphicFrameLocks noGrp="1"/>
          </p:cNvGraphicFramePr>
          <p:nvPr>
            <p:extLst>
              <p:ext uri="{D42A27DB-BD31-4B8C-83A1-F6EECF244321}">
                <p14:modId xmlns:p14="http://schemas.microsoft.com/office/powerpoint/2010/main" val="3414508026"/>
              </p:ext>
            </p:extLst>
          </p:nvPr>
        </p:nvGraphicFramePr>
        <p:xfrm>
          <a:off x="48000" y="1001359"/>
          <a:ext cx="12096000" cy="3489960"/>
        </p:xfrm>
        <a:graphic>
          <a:graphicData uri="http://schemas.openxmlformats.org/drawingml/2006/table">
            <a:tbl>
              <a:tblPr rtl="1" firstRow="1" bandRow="1">
                <a:tableStyleId>{93296810-A885-4BE3-A3E7-6D5BEEA58F35}</a:tableStyleId>
              </a:tblPr>
              <a:tblGrid>
                <a:gridCol w="1728000">
                  <a:extLst>
                    <a:ext uri="{9D8B030D-6E8A-4147-A177-3AD203B41FA5}">
                      <a16:colId xmlns:a16="http://schemas.microsoft.com/office/drawing/2014/main" val="261335891"/>
                    </a:ext>
                  </a:extLst>
                </a:gridCol>
                <a:gridCol w="2088000">
                  <a:extLst>
                    <a:ext uri="{9D8B030D-6E8A-4147-A177-3AD203B41FA5}">
                      <a16:colId xmlns:a16="http://schemas.microsoft.com/office/drawing/2014/main" val="2123320928"/>
                    </a:ext>
                  </a:extLst>
                </a:gridCol>
                <a:gridCol w="2088000">
                  <a:extLst>
                    <a:ext uri="{9D8B030D-6E8A-4147-A177-3AD203B41FA5}">
                      <a16:colId xmlns:a16="http://schemas.microsoft.com/office/drawing/2014/main" val="3509602117"/>
                    </a:ext>
                  </a:extLst>
                </a:gridCol>
                <a:gridCol w="2268075">
                  <a:extLst>
                    <a:ext uri="{9D8B030D-6E8A-4147-A177-3AD203B41FA5}">
                      <a16:colId xmlns:a16="http://schemas.microsoft.com/office/drawing/2014/main" val="2510755632"/>
                    </a:ext>
                  </a:extLst>
                </a:gridCol>
                <a:gridCol w="2843925">
                  <a:extLst>
                    <a:ext uri="{9D8B030D-6E8A-4147-A177-3AD203B41FA5}">
                      <a16:colId xmlns:a16="http://schemas.microsoft.com/office/drawing/2014/main" val="2759809534"/>
                    </a:ext>
                  </a:extLst>
                </a:gridCol>
                <a:gridCol w="1080000">
                  <a:extLst>
                    <a:ext uri="{9D8B030D-6E8A-4147-A177-3AD203B41FA5}">
                      <a16:colId xmlns:a16="http://schemas.microsoft.com/office/drawing/2014/main" val="3033002561"/>
                    </a:ext>
                  </a:extLst>
                </a:gridCol>
              </a:tblGrid>
              <a:tr h="370840">
                <a:tc>
                  <a:txBody>
                    <a:bodyPr/>
                    <a:lstStyle/>
                    <a:p>
                      <a:pPr rtl="1"/>
                      <a:r>
                        <a:rPr lang="he-IL" dirty="0"/>
                        <a:t>גידול</a:t>
                      </a:r>
                    </a:p>
                  </a:txBody>
                  <a:tcPr/>
                </a:tc>
                <a:tc>
                  <a:txBody>
                    <a:bodyPr/>
                    <a:lstStyle/>
                    <a:p>
                      <a:pPr rtl="1"/>
                      <a:r>
                        <a:rPr lang="he-IL" dirty="0"/>
                        <a:t>מה צפוי לקרות ליבול? </a:t>
                      </a:r>
                      <a:r>
                        <a:rPr lang="he-IL" b="0" dirty="0"/>
                        <a:t>1- ירידה חדה (מעל 20%); 2 - ירידה בינונית; 3- אין ירידה</a:t>
                      </a:r>
                    </a:p>
                  </a:txBody>
                  <a:tcPr/>
                </a:tc>
                <a:tc>
                  <a:txBody>
                    <a:bodyPr/>
                    <a:lstStyle/>
                    <a:p>
                      <a:pPr rtl="1"/>
                      <a:r>
                        <a:rPr lang="he-IL" dirty="0"/>
                        <a:t>האם הגידול יוסיף להיות כדאי? </a:t>
                      </a:r>
                      <a:r>
                        <a:rPr lang="he-IL" b="0" dirty="0"/>
                        <a:t>1- יהיה הפסדי; 2- ירידה, אבל לא הפסד; 3- אין פגיעה כלכלית</a:t>
                      </a:r>
                    </a:p>
                  </a:txBody>
                  <a:tcPr/>
                </a:tc>
                <a:tc>
                  <a:txBody>
                    <a:bodyPr/>
                    <a:lstStyle/>
                    <a:p>
                      <a:pPr rtl="1"/>
                      <a:r>
                        <a:rPr lang="he-IL" dirty="0"/>
                        <a:t>האם יש כלי התמודדות מוכחים ומסחריים? </a:t>
                      </a:r>
                      <a:r>
                        <a:rPr lang="he-IL" b="0" dirty="0"/>
                        <a:t>1-אין כלי התמודדות; 2- יש כלים אבל לא מסחריים; 3- יש כלי התמודדות מסחריים</a:t>
                      </a:r>
                    </a:p>
                  </a:txBody>
                  <a:tcPr/>
                </a:tc>
                <a:tc>
                  <a:txBody>
                    <a:bodyPr/>
                    <a:lstStyle/>
                    <a:p>
                      <a:pPr rtl="1"/>
                      <a:r>
                        <a:rPr lang="he-IL" dirty="0"/>
                        <a:t>האם המתחרות בעולם יציבות אקלימית? </a:t>
                      </a:r>
                      <a:r>
                        <a:rPr lang="he-IL" b="0" dirty="0"/>
                        <a:t>1- המתחרות יציבות ביחס לישראל; 2- מצב דומה לישראל; 3- ישראל יציבה משמעותית ביחס למתחרות</a:t>
                      </a:r>
                    </a:p>
                  </a:txBody>
                  <a:tcPr/>
                </a:tc>
                <a:tc>
                  <a:txBody>
                    <a:bodyPr/>
                    <a:lstStyle/>
                    <a:p>
                      <a:pPr rtl="1"/>
                      <a:r>
                        <a:rPr lang="he-IL" dirty="0"/>
                        <a:t>ציון כללי</a:t>
                      </a:r>
                    </a:p>
                  </a:txBody>
                  <a:tcPr/>
                </a:tc>
                <a:extLst>
                  <a:ext uri="{0D108BD9-81ED-4DB2-BD59-A6C34878D82A}">
                    <a16:rowId xmlns:a16="http://schemas.microsoft.com/office/drawing/2014/main" val="376588597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כרם יין כמותי  וענבי מאכל</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sz="1800" dirty="0"/>
                        <a:t>3</a:t>
                      </a:r>
                    </a:p>
                  </a:txBody>
                  <a:tcPr>
                    <a:solidFill>
                      <a:srgbClr val="92D050"/>
                    </a:solidFill>
                  </a:tcPr>
                </a:tc>
                <a:tc>
                  <a:txBody>
                    <a:bodyPr/>
                    <a:lstStyle/>
                    <a:p>
                      <a:pPr algn="ctr" rtl="1"/>
                      <a:r>
                        <a:rPr lang="he-IL" sz="1800" dirty="0"/>
                        <a:t>3</a:t>
                      </a:r>
                    </a:p>
                  </a:txBody>
                  <a:tcPr>
                    <a:solidFill>
                      <a:srgbClr val="92D050"/>
                    </a:solidFill>
                  </a:tcPr>
                </a:tc>
                <a:tc>
                  <a:txBody>
                    <a:bodyPr/>
                    <a:lstStyle/>
                    <a:p>
                      <a:pPr algn="ctr" rtl="1"/>
                      <a:r>
                        <a:rPr lang="he-IL" sz="1800" dirty="0"/>
                        <a:t>3</a:t>
                      </a:r>
                    </a:p>
                  </a:txBody>
                  <a:tcPr>
                    <a:solidFill>
                      <a:srgbClr val="92D050"/>
                    </a:solidFill>
                  </a:tcPr>
                </a:tc>
                <a:tc>
                  <a:txBody>
                    <a:bodyPr/>
                    <a:lstStyle/>
                    <a:p>
                      <a:pPr algn="ctr" rtl="1"/>
                      <a:r>
                        <a:rPr lang="he-IL" sz="1800" dirty="0"/>
                        <a:t>3</a:t>
                      </a:r>
                    </a:p>
                  </a:txBody>
                  <a:tcPr>
                    <a:solidFill>
                      <a:srgbClr val="92D050"/>
                    </a:solidFill>
                  </a:tcPr>
                </a:tc>
                <a:tc>
                  <a:txBody>
                    <a:bodyPr/>
                    <a:lstStyle/>
                    <a:p>
                      <a:pPr algn="ctr" rtl="1"/>
                      <a:r>
                        <a:rPr lang="he-IL" sz="1800" dirty="0"/>
                        <a:t>12</a:t>
                      </a:r>
                    </a:p>
                  </a:txBody>
                  <a:tcPr>
                    <a:solidFill>
                      <a:srgbClr val="92D050"/>
                    </a:solidFill>
                  </a:tcPr>
                </a:tc>
                <a:extLst>
                  <a:ext uri="{0D108BD9-81ED-4DB2-BD59-A6C34878D82A}">
                    <a16:rowId xmlns:a16="http://schemas.microsoft.com/office/drawing/2014/main" val="249429358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שקד</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sz="1800" dirty="0"/>
                        <a:t>3</a:t>
                      </a:r>
                    </a:p>
                  </a:txBody>
                  <a:tcPr>
                    <a:solidFill>
                      <a:srgbClr val="92D050"/>
                    </a:solidFill>
                  </a:tcPr>
                </a:tc>
                <a:tc>
                  <a:txBody>
                    <a:bodyPr/>
                    <a:lstStyle/>
                    <a:p>
                      <a:pPr algn="ctr" rtl="1"/>
                      <a:r>
                        <a:rPr lang="he-IL" sz="1800" dirty="0"/>
                        <a:t>3</a:t>
                      </a:r>
                    </a:p>
                  </a:txBody>
                  <a:tcPr>
                    <a:solidFill>
                      <a:srgbClr val="92D050"/>
                    </a:solidFill>
                  </a:tcPr>
                </a:tc>
                <a:tc>
                  <a:txBody>
                    <a:bodyPr/>
                    <a:lstStyle/>
                    <a:p>
                      <a:pPr algn="ctr" rtl="1"/>
                      <a:r>
                        <a:rPr lang="he-IL" sz="1800" dirty="0"/>
                        <a:t>3</a:t>
                      </a:r>
                    </a:p>
                  </a:txBody>
                  <a:tcPr>
                    <a:solidFill>
                      <a:srgbClr val="92D050"/>
                    </a:solidFill>
                  </a:tcPr>
                </a:tc>
                <a:tc>
                  <a:txBody>
                    <a:bodyPr/>
                    <a:lstStyle/>
                    <a:p>
                      <a:pPr algn="ctr" rtl="1"/>
                      <a:r>
                        <a:rPr lang="he-IL" sz="1800" dirty="0"/>
                        <a:t>1</a:t>
                      </a:r>
                    </a:p>
                  </a:txBody>
                  <a:tcPr>
                    <a:solidFill>
                      <a:srgbClr val="F4B183"/>
                    </a:solidFill>
                  </a:tcPr>
                </a:tc>
                <a:tc>
                  <a:txBody>
                    <a:bodyPr/>
                    <a:lstStyle/>
                    <a:p>
                      <a:pPr algn="ctr" rtl="1"/>
                      <a:r>
                        <a:rPr lang="he-IL" sz="1800" dirty="0"/>
                        <a:t>10</a:t>
                      </a:r>
                    </a:p>
                  </a:txBody>
                  <a:tcPr>
                    <a:solidFill>
                      <a:srgbClr val="92D050"/>
                    </a:solidFill>
                  </a:tcPr>
                </a:tc>
                <a:extLst>
                  <a:ext uri="{0D108BD9-81ED-4DB2-BD59-A6C34878D82A}">
                    <a16:rowId xmlns:a16="http://schemas.microsoft.com/office/drawing/2014/main" val="3428873478"/>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00" dirty="0">
                          <a:effectLst/>
                          <a:latin typeface="Calibri" panose="020F0502020204030204" pitchFamily="34" charset="0"/>
                          <a:ea typeface="Calibri" panose="020F0502020204030204" pitchFamily="34" charset="0"/>
                          <a:cs typeface="+mn-cs"/>
                        </a:rPr>
                        <a:t>אבוקדו</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sz="1800" dirty="0"/>
                        <a:t>1</a:t>
                      </a:r>
                    </a:p>
                  </a:txBody>
                  <a:tcPr>
                    <a:solidFill>
                      <a:srgbClr val="F4B183"/>
                    </a:solidFill>
                  </a:tcPr>
                </a:tc>
                <a:tc>
                  <a:txBody>
                    <a:bodyPr/>
                    <a:lstStyle/>
                    <a:p>
                      <a:pPr algn="ctr" rtl="1"/>
                      <a:r>
                        <a:rPr lang="he-IL" sz="1800" dirty="0"/>
                        <a:t>2</a:t>
                      </a:r>
                    </a:p>
                  </a:txBody>
                  <a:tcPr>
                    <a:solidFill>
                      <a:srgbClr val="D5E3CF"/>
                    </a:solidFill>
                  </a:tcPr>
                </a:tc>
                <a:tc>
                  <a:txBody>
                    <a:bodyPr/>
                    <a:lstStyle/>
                    <a:p>
                      <a:pPr algn="ctr" rtl="1"/>
                      <a:r>
                        <a:rPr lang="he-IL" sz="1800" dirty="0"/>
                        <a:t>2</a:t>
                      </a:r>
                    </a:p>
                  </a:txBody>
                  <a:tcPr>
                    <a:solidFill>
                      <a:srgbClr val="D5E3CF"/>
                    </a:solidFill>
                  </a:tcPr>
                </a:tc>
                <a:tc>
                  <a:txBody>
                    <a:bodyPr/>
                    <a:lstStyle/>
                    <a:p>
                      <a:pPr algn="ctr" rtl="1"/>
                      <a:r>
                        <a:rPr lang="he-IL" sz="1800" dirty="0"/>
                        <a:t>3</a:t>
                      </a:r>
                    </a:p>
                  </a:txBody>
                  <a:tcPr>
                    <a:solidFill>
                      <a:srgbClr val="92D050"/>
                    </a:solidFill>
                  </a:tcPr>
                </a:tc>
                <a:tc>
                  <a:txBody>
                    <a:bodyPr/>
                    <a:lstStyle/>
                    <a:p>
                      <a:pPr algn="ctr" rtl="1"/>
                      <a:r>
                        <a:rPr lang="he-IL" sz="1800" dirty="0"/>
                        <a:t>8</a:t>
                      </a:r>
                    </a:p>
                  </a:txBody>
                  <a:tcPr>
                    <a:solidFill>
                      <a:srgbClr val="F4B183"/>
                    </a:solidFill>
                  </a:tcPr>
                </a:tc>
                <a:extLst>
                  <a:ext uri="{0D108BD9-81ED-4DB2-BD59-A6C34878D82A}">
                    <a16:rowId xmlns:a16="http://schemas.microsoft.com/office/drawing/2014/main" val="397478754"/>
                  </a:ext>
                </a:extLst>
              </a:tr>
              <a:tr h="370840">
                <a:tc>
                  <a:txBody>
                    <a:bodyPr/>
                    <a:lstStyle/>
                    <a:p>
                      <a:pPr marL="0" lvl="0" indent="0" algn="r" rtl="1">
                        <a:lnSpc>
                          <a:spcPct val="107000"/>
                        </a:lnSpc>
                        <a:buFont typeface="+mj-lt"/>
                        <a:buNone/>
                      </a:pPr>
                      <a:r>
                        <a:rPr lang="he-IL" sz="1800" kern="100" dirty="0">
                          <a:effectLst/>
                          <a:latin typeface="Calibri" panose="020F0502020204030204" pitchFamily="34" charset="0"/>
                          <a:ea typeface="Calibri" panose="020F0502020204030204" pitchFamily="34" charset="0"/>
                          <a:cs typeface="+mn-cs"/>
                        </a:rPr>
                        <a:t>זית לשמן ולמאכל</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rtl="1"/>
                      <a:r>
                        <a:rPr lang="he-IL" sz="1800" dirty="0"/>
                        <a:t>2</a:t>
                      </a:r>
                    </a:p>
                  </a:txBody>
                  <a:tcPr>
                    <a:solidFill>
                      <a:srgbClr val="D5E3CF"/>
                    </a:solidFill>
                  </a:tcPr>
                </a:tc>
                <a:tc>
                  <a:txBody>
                    <a:bodyPr/>
                    <a:lstStyle/>
                    <a:p>
                      <a:pPr algn="ctr" rtl="1"/>
                      <a:r>
                        <a:rPr lang="he-IL" sz="1800" dirty="0"/>
                        <a:t>2</a:t>
                      </a:r>
                    </a:p>
                  </a:txBody>
                  <a:tcPr>
                    <a:solidFill>
                      <a:srgbClr val="D5E3CF"/>
                    </a:solidFill>
                  </a:tcPr>
                </a:tc>
                <a:tc>
                  <a:txBody>
                    <a:bodyPr/>
                    <a:lstStyle/>
                    <a:p>
                      <a:pPr algn="ctr" rtl="1"/>
                      <a:r>
                        <a:rPr lang="he-IL" sz="1800" dirty="0"/>
                        <a:t>1</a:t>
                      </a:r>
                    </a:p>
                  </a:txBody>
                  <a:tcPr>
                    <a:solidFill>
                      <a:srgbClr val="F4B183"/>
                    </a:solidFill>
                  </a:tcPr>
                </a:tc>
                <a:tc>
                  <a:txBody>
                    <a:bodyPr/>
                    <a:lstStyle/>
                    <a:p>
                      <a:pPr algn="ctr" rtl="1"/>
                      <a:r>
                        <a:rPr lang="he-IL" sz="1800" dirty="0"/>
                        <a:t>2</a:t>
                      </a:r>
                    </a:p>
                  </a:txBody>
                  <a:tcPr>
                    <a:solidFill>
                      <a:srgbClr val="D5E3CF"/>
                    </a:solidFill>
                  </a:tcPr>
                </a:tc>
                <a:tc>
                  <a:txBody>
                    <a:bodyPr/>
                    <a:lstStyle/>
                    <a:p>
                      <a:pPr algn="ctr" rtl="1"/>
                      <a:r>
                        <a:rPr lang="he-IL" sz="1800" dirty="0"/>
                        <a:t>7</a:t>
                      </a:r>
                    </a:p>
                  </a:txBody>
                  <a:tcPr>
                    <a:solidFill>
                      <a:srgbClr val="F4B183"/>
                    </a:solidFill>
                  </a:tcPr>
                </a:tc>
                <a:extLst>
                  <a:ext uri="{0D108BD9-81ED-4DB2-BD59-A6C34878D82A}">
                    <a16:rowId xmlns:a16="http://schemas.microsoft.com/office/drawing/2014/main" val="2544343221"/>
                  </a:ext>
                </a:extLst>
              </a:tr>
            </a:tbl>
          </a:graphicData>
        </a:graphic>
      </p:graphicFrame>
    </p:spTree>
    <p:extLst>
      <p:ext uri="{BB962C8B-B14F-4D97-AF65-F5344CB8AC3E}">
        <p14:creationId xmlns:p14="http://schemas.microsoft.com/office/powerpoint/2010/main" val="4027824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סיכום : השפעת שינוי האקלים על הגידולים הקיימים בעמקים</a:t>
            </a:r>
          </a:p>
        </p:txBody>
      </p:sp>
      <p:sp>
        <p:nvSpPr>
          <p:cNvPr id="2" name="תיבת טקסט 1">
            <a:extLst>
              <a:ext uri="{FF2B5EF4-FFF2-40B4-BE49-F238E27FC236}">
                <a16:creationId xmlns:a16="http://schemas.microsoft.com/office/drawing/2014/main" id="{B792EA63-48E2-2218-4F5B-F58C0303210A}"/>
              </a:ext>
            </a:extLst>
          </p:cNvPr>
          <p:cNvSpPr txBox="1"/>
          <p:nvPr/>
        </p:nvSpPr>
        <p:spPr>
          <a:xfrm>
            <a:off x="385014" y="1368864"/>
            <a:ext cx="11283425" cy="3137590"/>
          </a:xfrm>
          <a:prstGeom prst="rect">
            <a:avLst/>
          </a:prstGeom>
          <a:noFill/>
        </p:spPr>
        <p:txBody>
          <a:bodyPr wrap="square" rtlCol="1">
            <a:spAutoFit/>
          </a:bodyPr>
          <a:lstStyle/>
          <a:p>
            <a:pPr marL="342900" indent="-342900" algn="r" rtl="1">
              <a:lnSpc>
                <a:spcPct val="107000"/>
              </a:lnSpc>
              <a:spcAft>
                <a:spcPts val="800"/>
              </a:spcAft>
              <a:buFont typeface="Wingdings" panose="05000000000000000000" pitchFamily="2" charset="2"/>
              <a:buChar char="ü"/>
            </a:pPr>
            <a:r>
              <a:rPr lang="he-IL" sz="2400" kern="100" dirty="0">
                <a:latin typeface="Calibri" panose="020F0502020204030204" pitchFamily="34" charset="0"/>
                <a:ea typeface="Calibri" panose="020F0502020204030204" pitchFamily="34" charset="0"/>
                <a:cs typeface="Arial" panose="020B0604020202020204" pitchFamily="34" charset="0"/>
              </a:rPr>
              <a:t>גידולי מטעים נמצאים במקום טוב יחסית: לשקד יש פתרון התמודדות וענבים פחות רגישים. צפויה בעיה עם אבוקדו וזית.</a:t>
            </a:r>
          </a:p>
          <a:p>
            <a:pPr marL="342900" indent="-342900" algn="r" rtl="1">
              <a:lnSpc>
                <a:spcPct val="107000"/>
              </a:lnSpc>
              <a:spcAft>
                <a:spcPts val="800"/>
              </a:spcAft>
              <a:buFont typeface="Wingdings" panose="05000000000000000000" pitchFamily="2" charset="2"/>
              <a:buChar char="ü"/>
            </a:pPr>
            <a:r>
              <a:rPr lang="he-IL" sz="2400" kern="100" dirty="0">
                <a:latin typeface="Calibri" panose="020F0502020204030204" pitchFamily="34" charset="0"/>
                <a:ea typeface="Calibri" panose="020F0502020204030204" pitchFamily="34" charset="0"/>
                <a:cs typeface="Arial" panose="020B0604020202020204" pitchFamily="34" charset="0"/>
              </a:rPr>
              <a:t>גידולי שדה במקום פחות טוב, למרבית הגידולים אין פתרונות התמודדות טובים.</a:t>
            </a:r>
          </a:p>
          <a:p>
            <a:pPr marL="342900" indent="-342900" algn="r" rtl="1">
              <a:lnSpc>
                <a:spcPct val="107000"/>
              </a:lnSpc>
              <a:spcAft>
                <a:spcPts val="800"/>
              </a:spcAft>
              <a:buFont typeface="Wingdings" panose="05000000000000000000" pitchFamily="2" charset="2"/>
              <a:buChar char="ü"/>
            </a:pPr>
            <a:r>
              <a:rPr lang="he-IL" sz="2400" kern="100" dirty="0">
                <a:latin typeface="Calibri" panose="020F0502020204030204" pitchFamily="34" charset="0"/>
                <a:ea typeface="Calibri" panose="020F0502020204030204" pitchFamily="34" charset="0"/>
                <a:cs typeface="Arial" panose="020B0604020202020204" pitchFamily="34" charset="0"/>
              </a:rPr>
              <a:t>היתרון היחיד הוא שמצבן האקלימי של המתחרות העולמיות במרבית הגידולים – גרוע יותר משל ישראל.</a:t>
            </a:r>
          </a:p>
          <a:p>
            <a:pPr marL="342900" indent="-342900" algn="r" rtl="1">
              <a:lnSpc>
                <a:spcPct val="107000"/>
              </a:lnSpc>
              <a:spcAft>
                <a:spcPts val="800"/>
              </a:spcAft>
              <a:buFont typeface="Wingdings" panose="05000000000000000000" pitchFamily="2" charset="2"/>
              <a:buChar char="ü"/>
            </a:pPr>
            <a:r>
              <a:rPr lang="he-IL" sz="2400" kern="100" dirty="0">
                <a:latin typeface="Calibri" panose="020F0502020204030204" pitchFamily="34" charset="0"/>
                <a:ea typeface="Calibri" panose="020F0502020204030204" pitchFamily="34" charset="0"/>
                <a:cs typeface="Arial" panose="020B0604020202020204" pitchFamily="34" charset="0"/>
              </a:rPr>
              <a:t>החיטה היא גידול דומיננטי בעמקים, והיא רגישה לשינוי האקלים. הפתרונות הם השקיה והמשך טיפוח זנים. </a:t>
            </a:r>
          </a:p>
        </p:txBody>
      </p:sp>
    </p:spTree>
    <p:extLst>
      <p:ext uri="{BB962C8B-B14F-4D97-AF65-F5344CB8AC3E}">
        <p14:creationId xmlns:p14="http://schemas.microsoft.com/office/powerpoint/2010/main" val="338975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911927" y="157018"/>
            <a:ext cx="9762837" cy="523220"/>
          </a:xfrm>
          <a:prstGeom prst="rect">
            <a:avLst/>
          </a:prstGeom>
          <a:noFill/>
        </p:spPr>
        <p:txBody>
          <a:bodyPr wrap="square" rtlCol="1">
            <a:spAutoFit/>
          </a:bodyPr>
          <a:lstStyle/>
          <a:p>
            <a:r>
              <a:rPr lang="he-IL" sz="2800" b="1" dirty="0"/>
              <a:t>תוכנית העבודה המוצעת</a:t>
            </a:r>
          </a:p>
        </p:txBody>
      </p:sp>
      <p:graphicFrame>
        <p:nvGraphicFramePr>
          <p:cNvPr id="12" name="טבלה 12">
            <a:extLst>
              <a:ext uri="{FF2B5EF4-FFF2-40B4-BE49-F238E27FC236}">
                <a16:creationId xmlns:a16="http://schemas.microsoft.com/office/drawing/2014/main" id="{2BE36484-5E6A-C721-E35B-2C500156637F}"/>
              </a:ext>
            </a:extLst>
          </p:cNvPr>
          <p:cNvGraphicFramePr>
            <a:graphicFrameLocks noGrp="1"/>
          </p:cNvGraphicFramePr>
          <p:nvPr>
            <p:extLst>
              <p:ext uri="{D42A27DB-BD31-4B8C-83A1-F6EECF244321}">
                <p14:modId xmlns:p14="http://schemas.microsoft.com/office/powerpoint/2010/main" val="3779298451"/>
              </p:ext>
            </p:extLst>
          </p:nvPr>
        </p:nvGraphicFramePr>
        <p:xfrm>
          <a:off x="376355" y="1133398"/>
          <a:ext cx="11390772" cy="5054600"/>
        </p:xfrm>
        <a:graphic>
          <a:graphicData uri="http://schemas.openxmlformats.org/drawingml/2006/table">
            <a:tbl>
              <a:tblPr rtl="1" firstRow="1" bandRow="1">
                <a:tableStyleId>{93296810-A885-4BE3-A3E7-6D5BEEA58F35}</a:tableStyleId>
              </a:tblPr>
              <a:tblGrid>
                <a:gridCol w="3888000">
                  <a:extLst>
                    <a:ext uri="{9D8B030D-6E8A-4147-A177-3AD203B41FA5}">
                      <a16:colId xmlns:a16="http://schemas.microsoft.com/office/drawing/2014/main" val="303415445"/>
                    </a:ext>
                  </a:extLst>
                </a:gridCol>
                <a:gridCol w="625231">
                  <a:extLst>
                    <a:ext uri="{9D8B030D-6E8A-4147-A177-3AD203B41FA5}">
                      <a16:colId xmlns:a16="http://schemas.microsoft.com/office/drawing/2014/main" val="613678940"/>
                    </a:ext>
                  </a:extLst>
                </a:gridCol>
                <a:gridCol w="625231">
                  <a:extLst>
                    <a:ext uri="{9D8B030D-6E8A-4147-A177-3AD203B41FA5}">
                      <a16:colId xmlns:a16="http://schemas.microsoft.com/office/drawing/2014/main" val="3235168394"/>
                    </a:ext>
                  </a:extLst>
                </a:gridCol>
                <a:gridCol w="625231">
                  <a:extLst>
                    <a:ext uri="{9D8B030D-6E8A-4147-A177-3AD203B41FA5}">
                      <a16:colId xmlns:a16="http://schemas.microsoft.com/office/drawing/2014/main" val="4290106763"/>
                    </a:ext>
                  </a:extLst>
                </a:gridCol>
                <a:gridCol w="625231">
                  <a:extLst>
                    <a:ext uri="{9D8B030D-6E8A-4147-A177-3AD203B41FA5}">
                      <a16:colId xmlns:a16="http://schemas.microsoft.com/office/drawing/2014/main" val="147563401"/>
                    </a:ext>
                  </a:extLst>
                </a:gridCol>
                <a:gridCol w="625231">
                  <a:extLst>
                    <a:ext uri="{9D8B030D-6E8A-4147-A177-3AD203B41FA5}">
                      <a16:colId xmlns:a16="http://schemas.microsoft.com/office/drawing/2014/main" val="2336350625"/>
                    </a:ext>
                  </a:extLst>
                </a:gridCol>
                <a:gridCol w="625231">
                  <a:extLst>
                    <a:ext uri="{9D8B030D-6E8A-4147-A177-3AD203B41FA5}">
                      <a16:colId xmlns:a16="http://schemas.microsoft.com/office/drawing/2014/main" val="3505158853"/>
                    </a:ext>
                  </a:extLst>
                </a:gridCol>
                <a:gridCol w="625231">
                  <a:extLst>
                    <a:ext uri="{9D8B030D-6E8A-4147-A177-3AD203B41FA5}">
                      <a16:colId xmlns:a16="http://schemas.microsoft.com/office/drawing/2014/main" val="783125298"/>
                    </a:ext>
                  </a:extLst>
                </a:gridCol>
                <a:gridCol w="625231">
                  <a:extLst>
                    <a:ext uri="{9D8B030D-6E8A-4147-A177-3AD203B41FA5}">
                      <a16:colId xmlns:a16="http://schemas.microsoft.com/office/drawing/2014/main" val="3545907482"/>
                    </a:ext>
                  </a:extLst>
                </a:gridCol>
                <a:gridCol w="625231">
                  <a:extLst>
                    <a:ext uri="{9D8B030D-6E8A-4147-A177-3AD203B41FA5}">
                      <a16:colId xmlns:a16="http://schemas.microsoft.com/office/drawing/2014/main" val="1662665121"/>
                    </a:ext>
                  </a:extLst>
                </a:gridCol>
                <a:gridCol w="625231">
                  <a:extLst>
                    <a:ext uri="{9D8B030D-6E8A-4147-A177-3AD203B41FA5}">
                      <a16:colId xmlns:a16="http://schemas.microsoft.com/office/drawing/2014/main" val="3569324433"/>
                    </a:ext>
                  </a:extLst>
                </a:gridCol>
                <a:gridCol w="625231">
                  <a:extLst>
                    <a:ext uri="{9D8B030D-6E8A-4147-A177-3AD203B41FA5}">
                      <a16:colId xmlns:a16="http://schemas.microsoft.com/office/drawing/2014/main" val="3324754589"/>
                    </a:ext>
                  </a:extLst>
                </a:gridCol>
                <a:gridCol w="625231">
                  <a:extLst>
                    <a:ext uri="{9D8B030D-6E8A-4147-A177-3AD203B41FA5}">
                      <a16:colId xmlns:a16="http://schemas.microsoft.com/office/drawing/2014/main" val="732153564"/>
                    </a:ext>
                  </a:extLst>
                </a:gridCol>
              </a:tblGrid>
              <a:tr h="37084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rtl="1"/>
                      <a:r>
                        <a:rPr lang="he-IL"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gridSpan="2">
                  <a:txBody>
                    <a:bodyPr/>
                    <a:lstStyle/>
                    <a:p>
                      <a:pPr algn="ctr" rtl="1"/>
                      <a:r>
                        <a:rPr lang="he-IL"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tc>
                <a:extLst>
                  <a:ext uri="{0D108BD9-81ED-4DB2-BD59-A6C34878D82A}">
                    <a16:rowId xmlns:a16="http://schemas.microsoft.com/office/drawing/2014/main" val="2580326539"/>
                  </a:ext>
                </a:extLst>
              </a:tr>
              <a:tr h="37084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מרץ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אפר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מאי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יוני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יולי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אוג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ספט</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אוק</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נוב</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דצמ</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ינו</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פבר</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129791"/>
                  </a:ext>
                </a:extLst>
              </a:tr>
              <a:tr h="370840">
                <a:tc>
                  <a:txBody>
                    <a:bodyPr/>
                    <a:lstStyle/>
                    <a:p>
                      <a:pPr rtl="1"/>
                      <a:r>
                        <a:rPr lang="he-IL" dirty="0"/>
                        <a:t>סקר מצב קיים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97649"/>
                  </a:ext>
                </a:extLst>
              </a:tr>
              <a:tr h="370840">
                <a:tc>
                  <a:txBody>
                    <a:bodyPr/>
                    <a:lstStyle/>
                    <a:p>
                      <a:pPr rtl="1"/>
                      <a:r>
                        <a:rPr lang="he-IL" dirty="0"/>
                        <a:t>ועדת היגוי 1, כנס שיתוף ציבור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5332524"/>
                  </a:ext>
                </a:extLst>
              </a:tr>
              <a:tr h="370840">
                <a:tc>
                  <a:txBody>
                    <a:bodyPr/>
                    <a:lstStyle/>
                    <a:p>
                      <a:pPr rtl="1"/>
                      <a:r>
                        <a:rPr lang="he-IL" dirty="0"/>
                        <a:t>נושא התמקדות 1: שינוי האקלים והשפעתו על גידולים חקלאיים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295264"/>
                  </a:ext>
                </a:extLst>
              </a:tr>
              <a:tr h="370840">
                <a:tc>
                  <a:txBody>
                    <a:bodyPr/>
                    <a:lstStyle/>
                    <a:p>
                      <a:pPr rtl="1"/>
                      <a:r>
                        <a:rPr lang="he-IL" dirty="0"/>
                        <a:t>נושא התמקדות 2: מגמות בביקוש למזון</a:t>
                      </a:r>
                    </a:p>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805753"/>
                  </a:ext>
                </a:extLst>
              </a:tr>
              <a:tr h="370840">
                <a:tc>
                  <a:txBody>
                    <a:bodyPr/>
                    <a:lstStyle/>
                    <a:p>
                      <a:pPr rtl="1"/>
                      <a:r>
                        <a:rPr lang="he-IL" dirty="0"/>
                        <a:t>נושא התמקדות 3: גידולים עתירי ידע לתעשיית התרופות, תוספי מזון קוסמטיקה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381353"/>
                  </a:ext>
                </a:extLst>
              </a:tr>
              <a:tr h="370840">
                <a:tc>
                  <a:txBody>
                    <a:bodyPr/>
                    <a:lstStyle/>
                    <a:p>
                      <a:pPr rtl="1"/>
                      <a:r>
                        <a:rPr lang="he-IL" dirty="0"/>
                        <a:t>חלופות לפיתוח מטעים בעמקים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58514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סיכום </a:t>
                      </a:r>
                      <a:r>
                        <a:rPr lang="he-IL" dirty="0" err="1"/>
                        <a:t>התכנית</a:t>
                      </a:r>
                      <a:r>
                        <a:rPr lang="he-IL" dirty="0"/>
                        <a:t>, ועדת היגוי 2, כנס שיתוף ציבור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95418444"/>
                  </a:ext>
                </a:extLst>
              </a:tr>
              <a:tr h="370840">
                <a:tc>
                  <a:txBody>
                    <a:bodyPr/>
                    <a:lstStyle/>
                    <a:p>
                      <a:pPr rtl="1"/>
                      <a:r>
                        <a:rPr lang="he-IL" dirty="0"/>
                        <a:t>אימוץ </a:t>
                      </a:r>
                      <a:r>
                        <a:rPr lang="he-IL" dirty="0" err="1"/>
                        <a:t>התכנית</a:t>
                      </a:r>
                      <a:r>
                        <a:rPr lang="he-IL" dirty="0"/>
                        <a:t> על ידי מליאת המועצה האזורית עמק יזרעאל ומגידו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518651"/>
                  </a:ext>
                </a:extLst>
              </a:tr>
            </a:tbl>
          </a:graphicData>
        </a:graphic>
      </p:graphicFrame>
      <p:sp>
        <p:nvSpPr>
          <p:cNvPr id="13" name="כוכב: 5 פינות 12">
            <a:extLst>
              <a:ext uri="{FF2B5EF4-FFF2-40B4-BE49-F238E27FC236}">
                <a16:creationId xmlns:a16="http://schemas.microsoft.com/office/drawing/2014/main" id="{563D1F49-A7CB-49E9-633B-0DCDB3342AC5}"/>
              </a:ext>
            </a:extLst>
          </p:cNvPr>
          <p:cNvSpPr/>
          <p:nvPr/>
        </p:nvSpPr>
        <p:spPr>
          <a:xfrm>
            <a:off x="4694549" y="2828041"/>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וכב: 5 פינות 13">
            <a:extLst>
              <a:ext uri="{FF2B5EF4-FFF2-40B4-BE49-F238E27FC236}">
                <a16:creationId xmlns:a16="http://schemas.microsoft.com/office/drawing/2014/main" id="{532C31B7-1AA4-5A43-F674-8A4884D056D6}"/>
              </a:ext>
            </a:extLst>
          </p:cNvPr>
          <p:cNvSpPr/>
          <p:nvPr/>
        </p:nvSpPr>
        <p:spPr>
          <a:xfrm>
            <a:off x="3423502" y="3281119"/>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כוכב: 5 פינות 14">
            <a:extLst>
              <a:ext uri="{FF2B5EF4-FFF2-40B4-BE49-F238E27FC236}">
                <a16:creationId xmlns:a16="http://schemas.microsoft.com/office/drawing/2014/main" id="{8F458F8C-2930-0034-0100-0D1150DE8C26}"/>
              </a:ext>
            </a:extLst>
          </p:cNvPr>
          <p:cNvSpPr/>
          <p:nvPr/>
        </p:nvSpPr>
        <p:spPr>
          <a:xfrm>
            <a:off x="2160319" y="3801165"/>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כוכב: 5 פינות 15">
            <a:extLst>
              <a:ext uri="{FF2B5EF4-FFF2-40B4-BE49-F238E27FC236}">
                <a16:creationId xmlns:a16="http://schemas.microsoft.com/office/drawing/2014/main" id="{A608550A-C199-373C-E2BF-A6A85E046FA4}"/>
              </a:ext>
            </a:extLst>
          </p:cNvPr>
          <p:cNvSpPr/>
          <p:nvPr/>
        </p:nvSpPr>
        <p:spPr>
          <a:xfrm>
            <a:off x="914039" y="4292930"/>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כוכב: 5 פינות 16">
            <a:extLst>
              <a:ext uri="{FF2B5EF4-FFF2-40B4-BE49-F238E27FC236}">
                <a16:creationId xmlns:a16="http://schemas.microsoft.com/office/drawing/2014/main" id="{3EDD2BE7-28B0-3696-E39F-AA862594B572}"/>
              </a:ext>
            </a:extLst>
          </p:cNvPr>
          <p:cNvSpPr/>
          <p:nvPr/>
        </p:nvSpPr>
        <p:spPr>
          <a:xfrm>
            <a:off x="11512603" y="6158195"/>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9D4D2D41-6F33-4DF2-2FE2-F1C45BD666F8}"/>
              </a:ext>
            </a:extLst>
          </p:cNvPr>
          <p:cNvSpPr txBox="1"/>
          <p:nvPr/>
        </p:nvSpPr>
        <p:spPr>
          <a:xfrm>
            <a:off x="8719794" y="6180891"/>
            <a:ext cx="2611225" cy="369332"/>
          </a:xfrm>
          <a:prstGeom prst="rect">
            <a:avLst/>
          </a:prstGeom>
          <a:noFill/>
        </p:spPr>
        <p:txBody>
          <a:bodyPr wrap="square" rtlCol="1">
            <a:spAutoFit/>
          </a:bodyPr>
          <a:lstStyle/>
          <a:p>
            <a:r>
              <a:rPr lang="he-IL" dirty="0"/>
              <a:t>מפגש צוות עבודה מצומצם</a:t>
            </a:r>
          </a:p>
        </p:txBody>
      </p:sp>
      <p:sp>
        <p:nvSpPr>
          <p:cNvPr id="2" name="כוכב: 5 פינות 1">
            <a:extLst>
              <a:ext uri="{FF2B5EF4-FFF2-40B4-BE49-F238E27FC236}">
                <a16:creationId xmlns:a16="http://schemas.microsoft.com/office/drawing/2014/main" id="{EB1DE963-78D4-BD41-23CB-086C0053B3D1}"/>
              </a:ext>
            </a:extLst>
          </p:cNvPr>
          <p:cNvSpPr/>
          <p:nvPr/>
        </p:nvSpPr>
        <p:spPr>
          <a:xfrm>
            <a:off x="518031" y="4804012"/>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כב: 5 פינות 4">
            <a:extLst>
              <a:ext uri="{FF2B5EF4-FFF2-40B4-BE49-F238E27FC236}">
                <a16:creationId xmlns:a16="http://schemas.microsoft.com/office/drawing/2014/main" id="{C47F9920-4474-1310-707C-A9C8C7AA3011}"/>
              </a:ext>
            </a:extLst>
          </p:cNvPr>
          <p:cNvSpPr/>
          <p:nvPr/>
        </p:nvSpPr>
        <p:spPr>
          <a:xfrm>
            <a:off x="7620719" y="6217676"/>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46901960-1D52-142B-B362-516EA7CC1E0D}"/>
              </a:ext>
            </a:extLst>
          </p:cNvPr>
          <p:cNvSpPr txBox="1"/>
          <p:nvPr/>
        </p:nvSpPr>
        <p:spPr>
          <a:xfrm>
            <a:off x="4949073" y="6197899"/>
            <a:ext cx="2611225" cy="369332"/>
          </a:xfrm>
          <a:prstGeom prst="rect">
            <a:avLst/>
          </a:prstGeom>
          <a:noFill/>
        </p:spPr>
        <p:txBody>
          <a:bodyPr wrap="square" rtlCol="1">
            <a:spAutoFit/>
          </a:bodyPr>
          <a:lstStyle/>
          <a:p>
            <a:r>
              <a:rPr lang="he-IL" dirty="0"/>
              <a:t>מפגש ועדת היגוי</a:t>
            </a:r>
          </a:p>
        </p:txBody>
      </p:sp>
      <p:sp>
        <p:nvSpPr>
          <p:cNvPr id="11" name="כוכב: 5 פינות 10">
            <a:extLst>
              <a:ext uri="{FF2B5EF4-FFF2-40B4-BE49-F238E27FC236}">
                <a16:creationId xmlns:a16="http://schemas.microsoft.com/office/drawing/2014/main" id="{18E7AC17-BBCE-7387-B8B7-D2C44408B95A}"/>
              </a:ext>
            </a:extLst>
          </p:cNvPr>
          <p:cNvSpPr/>
          <p:nvPr/>
        </p:nvSpPr>
        <p:spPr>
          <a:xfrm>
            <a:off x="6106555" y="2241787"/>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9C54CD48-B28A-0C4C-EE56-0D7DF1167155}"/>
              </a:ext>
            </a:extLst>
          </p:cNvPr>
          <p:cNvSpPr/>
          <p:nvPr/>
        </p:nvSpPr>
        <p:spPr>
          <a:xfrm>
            <a:off x="286327" y="2612571"/>
            <a:ext cx="11529318" cy="677103"/>
          </a:xfrm>
          <a:prstGeom prst="rect">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9581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אסטרטגיות להתמודדות עם שינוי האקלים : חשיבה כוללת</a:t>
            </a:r>
          </a:p>
        </p:txBody>
      </p:sp>
      <p:sp>
        <p:nvSpPr>
          <p:cNvPr id="2" name="תיבת טקסט 1">
            <a:extLst>
              <a:ext uri="{FF2B5EF4-FFF2-40B4-BE49-F238E27FC236}">
                <a16:creationId xmlns:a16="http://schemas.microsoft.com/office/drawing/2014/main" id="{B792EA63-48E2-2218-4F5B-F58C0303210A}"/>
              </a:ext>
            </a:extLst>
          </p:cNvPr>
          <p:cNvSpPr txBox="1"/>
          <p:nvPr/>
        </p:nvSpPr>
        <p:spPr>
          <a:xfrm>
            <a:off x="385014" y="1368864"/>
            <a:ext cx="11283425" cy="2845010"/>
          </a:xfrm>
          <a:prstGeom prst="rect">
            <a:avLst/>
          </a:prstGeom>
          <a:noFill/>
        </p:spPr>
        <p:txBody>
          <a:bodyPr wrap="square" rtlCol="1">
            <a:spAutoFit/>
          </a:bodyPr>
          <a:lstStyle/>
          <a:p>
            <a:pPr algn="r" rtl="1">
              <a:lnSpc>
                <a:spcPct val="107000"/>
              </a:lnSpc>
              <a:spcAft>
                <a:spcPts val="800"/>
              </a:spcAft>
            </a:pPr>
            <a:r>
              <a:rPr lang="he-IL" sz="2400" kern="100" dirty="0">
                <a:latin typeface="Calibri" panose="020F0502020204030204" pitchFamily="34" charset="0"/>
                <a:ea typeface="Calibri" panose="020F0502020204030204" pitchFamily="34" charset="0"/>
                <a:cs typeface="Arial" panose="020B0604020202020204" pitchFamily="34" charset="0"/>
              </a:rPr>
              <a:t>בנטיעות ובזריעת שטחים חדשים – כדאי </a:t>
            </a:r>
            <a:r>
              <a:rPr lang="he-IL" sz="2400" b="1" kern="100" dirty="0">
                <a:latin typeface="Calibri" panose="020F0502020204030204" pitchFamily="34" charset="0"/>
                <a:ea typeface="Calibri" panose="020F0502020204030204" pitchFamily="34" charset="0"/>
                <a:cs typeface="Arial" panose="020B0604020202020204" pitchFamily="34" charset="0"/>
              </a:rPr>
              <a:t>להתרכז מראש בגידולים שמתאימים לשינוי האקלים</a:t>
            </a:r>
            <a:r>
              <a:rPr lang="he-IL" sz="2400" kern="100" dirty="0">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he-IL" sz="2400" kern="100" dirty="0">
                <a:latin typeface="Calibri" panose="020F0502020204030204" pitchFamily="34" charset="0"/>
                <a:ea typeface="Calibri" panose="020F0502020204030204" pitchFamily="34" charset="0"/>
                <a:cs typeface="Arial" panose="020B0604020202020204" pitchFamily="34" charset="0"/>
              </a:rPr>
              <a:t>ברמה האסטרטגית צריך לערוך חשיבה </a:t>
            </a:r>
            <a:r>
              <a:rPr lang="he-IL" sz="2400" b="1" kern="100" dirty="0">
                <a:latin typeface="Calibri" panose="020F0502020204030204" pitchFamily="34" charset="0"/>
                <a:ea typeface="Calibri" panose="020F0502020204030204" pitchFamily="34" charset="0"/>
                <a:cs typeface="Arial" panose="020B0604020202020204" pitchFamily="34" charset="0"/>
              </a:rPr>
              <a:t>ולבחור מה </a:t>
            </a:r>
            <a:r>
              <a:rPr lang="he-IL" sz="2400" b="1" kern="100" dirty="0" err="1">
                <a:latin typeface="Calibri" panose="020F0502020204030204" pitchFamily="34" charset="0"/>
                <a:ea typeface="Calibri" panose="020F0502020204030204" pitchFamily="34" charset="0"/>
                <a:cs typeface="Arial" panose="020B0604020202020204" pitchFamily="34" charset="0"/>
              </a:rPr>
              <a:t>לתעדף</a:t>
            </a:r>
            <a:r>
              <a:rPr lang="he-IL" sz="2400" b="1" kern="100" dirty="0">
                <a:latin typeface="Calibri" panose="020F0502020204030204" pitchFamily="34" charset="0"/>
                <a:ea typeface="Calibri" panose="020F0502020204030204" pitchFamily="34" charset="0"/>
                <a:cs typeface="Arial" panose="020B0604020202020204" pitchFamily="34" charset="0"/>
              </a:rPr>
              <a:t>: גידולי חורף או גידולי קיץ </a:t>
            </a:r>
          </a:p>
          <a:p>
            <a:pPr algn="r" rtl="1">
              <a:lnSpc>
                <a:spcPct val="107000"/>
              </a:lnSpc>
              <a:spcAft>
                <a:spcPts val="800"/>
              </a:spcAft>
            </a:pPr>
            <a:r>
              <a:rPr lang="he-IL" sz="2400" kern="100" dirty="0">
                <a:latin typeface="Calibri" panose="020F0502020204030204" pitchFamily="34" charset="0"/>
                <a:ea typeface="Calibri" panose="020F0502020204030204" pitchFamily="34" charset="0"/>
                <a:cs typeface="Arial" panose="020B0604020202020204" pitchFamily="34" charset="0"/>
              </a:rPr>
              <a:t>(או לקדם דו-גידול במגבלות שישנן, ראו בהמשך)</a:t>
            </a:r>
          </a:p>
          <a:p>
            <a:pPr marL="342900" indent="-342900" algn="r" rtl="1">
              <a:lnSpc>
                <a:spcPct val="107000"/>
              </a:lnSpc>
              <a:spcAft>
                <a:spcPts val="800"/>
              </a:spcAft>
              <a:buFont typeface="Arial" panose="020B0604020202020204" pitchFamily="34" charset="0"/>
              <a:buChar char="•"/>
            </a:pPr>
            <a:r>
              <a:rPr lang="he-IL" sz="2400" kern="100" dirty="0">
                <a:latin typeface="Calibri" panose="020F0502020204030204" pitchFamily="34" charset="0"/>
                <a:ea typeface="Calibri" panose="020F0502020204030204" pitchFamily="34" charset="0"/>
                <a:cs typeface="Arial" panose="020B0604020202020204" pitchFamily="34" charset="0"/>
              </a:rPr>
              <a:t>גידולי החורף חשופים יותר לאתגרים של שינוי האקלים: עליית טמפרטורות, שרבים ארוכים בעונת הגידול, גשמים בעונת הקציר</a:t>
            </a:r>
          </a:p>
          <a:p>
            <a:pPr marL="342900" indent="-342900" algn="r" rtl="1">
              <a:lnSpc>
                <a:spcPct val="107000"/>
              </a:lnSpc>
              <a:spcAft>
                <a:spcPts val="800"/>
              </a:spcAft>
              <a:buFont typeface="Arial" panose="020B0604020202020204" pitchFamily="34" charset="0"/>
              <a:buChar char="•"/>
            </a:pPr>
            <a:r>
              <a:rPr lang="he-IL" sz="2400" kern="100" dirty="0">
                <a:latin typeface="Calibri" panose="020F0502020204030204" pitchFamily="34" charset="0"/>
                <a:ea typeface="Calibri" panose="020F0502020204030204" pitchFamily="34" charset="0"/>
                <a:cs typeface="Arial" panose="020B0604020202020204" pitchFamily="34" charset="0"/>
              </a:rPr>
              <a:t>גידולי קיץ יותר יציבים אקלימית, אבל לא יציבים כלכלית בגלל תחרות מחו"ל, ומחלות</a:t>
            </a:r>
          </a:p>
        </p:txBody>
      </p:sp>
    </p:spTree>
    <p:extLst>
      <p:ext uri="{BB962C8B-B14F-4D97-AF65-F5344CB8AC3E}">
        <p14:creationId xmlns:p14="http://schemas.microsoft.com/office/powerpoint/2010/main" val="200719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21819" y="235768"/>
            <a:ext cx="11561655" cy="523220"/>
          </a:xfrm>
          <a:prstGeom prst="rect">
            <a:avLst/>
          </a:prstGeom>
          <a:noFill/>
        </p:spPr>
        <p:txBody>
          <a:bodyPr wrap="square" rtlCol="1">
            <a:spAutoFit/>
          </a:bodyPr>
          <a:lstStyle/>
          <a:p>
            <a:r>
              <a:rPr lang="he-IL" sz="2800" b="1" dirty="0"/>
              <a:t>אסטרטגיות להתמודדות עם שינוי האקלים</a:t>
            </a:r>
          </a:p>
        </p:txBody>
      </p:sp>
      <p:sp>
        <p:nvSpPr>
          <p:cNvPr id="2" name="תיבת טקסט 1">
            <a:extLst>
              <a:ext uri="{FF2B5EF4-FFF2-40B4-BE49-F238E27FC236}">
                <a16:creationId xmlns:a16="http://schemas.microsoft.com/office/drawing/2014/main" id="{B792EA63-48E2-2218-4F5B-F58C0303210A}"/>
              </a:ext>
            </a:extLst>
          </p:cNvPr>
          <p:cNvSpPr txBox="1"/>
          <p:nvPr/>
        </p:nvSpPr>
        <p:spPr>
          <a:xfrm>
            <a:off x="427036" y="1473639"/>
            <a:ext cx="11199381" cy="2751266"/>
          </a:xfrm>
          <a:prstGeom prst="rect">
            <a:avLst/>
          </a:prstGeom>
          <a:noFill/>
        </p:spPr>
        <p:txBody>
          <a:bodyPr wrap="square" rtlCol="1">
            <a:spAutoFit/>
          </a:bodyPr>
          <a:lstStyle/>
          <a:p>
            <a:pPr marL="457200" indent="-457200" algn="r" rtl="1">
              <a:lnSpc>
                <a:spcPct val="107000"/>
              </a:lnSpc>
              <a:spcAft>
                <a:spcPts val="800"/>
              </a:spcAft>
              <a:buAutoNum type="arabicPeriod"/>
            </a:pPr>
            <a:r>
              <a:rPr lang="he-IL" sz="2400" kern="100" dirty="0">
                <a:latin typeface="Calibri" panose="020F0502020204030204" pitchFamily="34" charset="0"/>
                <a:ea typeface="Calibri" panose="020F0502020204030204" pitchFamily="34" charset="0"/>
                <a:cs typeface="Arial" panose="020B0604020202020204" pitchFamily="34" charset="0"/>
              </a:rPr>
              <a:t>"יבוא" זנים מאזורי אקלים דרומיים יותר. זנים שבעבר היו מתאימים לאזור קריית גת –מתאימים כיום לאזור העמקים</a:t>
            </a:r>
          </a:p>
          <a:p>
            <a:pPr marL="457200" indent="-457200" algn="r" rtl="1">
              <a:lnSpc>
                <a:spcPct val="107000"/>
              </a:lnSpc>
              <a:spcAft>
                <a:spcPts val="800"/>
              </a:spcAft>
              <a:buAutoNum type="arabicPeriod"/>
            </a:pPr>
            <a:r>
              <a:rPr lang="he-IL" sz="2400" kern="100" dirty="0">
                <a:effectLst/>
                <a:latin typeface="Calibri" panose="020F0502020204030204" pitchFamily="34" charset="0"/>
                <a:ea typeface="Calibri" panose="020F0502020204030204" pitchFamily="34" charset="0"/>
                <a:cs typeface="Arial" panose="020B0604020202020204" pitchFamily="34" charset="0"/>
              </a:rPr>
              <a:t>פיתוח זנים עמידים לאקלים בהתאמה לצרכים, מגמות והשפעות באזורים שונים</a:t>
            </a:r>
          </a:p>
          <a:p>
            <a:pPr marL="457200" indent="-457200" algn="r" rtl="1">
              <a:lnSpc>
                <a:spcPct val="107000"/>
              </a:lnSpc>
              <a:spcAft>
                <a:spcPts val="800"/>
              </a:spcAft>
              <a:buAutoNum type="arabicPeriod"/>
            </a:pPr>
            <a:r>
              <a:rPr lang="he-IL" sz="2400" kern="100" dirty="0">
                <a:latin typeface="Calibri" panose="020F0502020204030204" pitchFamily="34" charset="0"/>
                <a:ea typeface="Calibri" panose="020F0502020204030204" pitchFamily="34" charset="0"/>
                <a:cs typeface="Arial" panose="020B0604020202020204" pitchFamily="34" charset="0"/>
              </a:rPr>
              <a:t>קידום גידולי שדה חדשים או "מחודשים" – כאלו שגודלו בהיקפים גדולים בעבר, וננטשו מסיבות שונות, אבל יש להם עמידות אקלימית טובה</a:t>
            </a:r>
          </a:p>
          <a:p>
            <a:pPr marL="457200" indent="-457200" algn="r" rtl="1">
              <a:lnSpc>
                <a:spcPct val="107000"/>
              </a:lnSpc>
              <a:spcAft>
                <a:spcPts val="800"/>
              </a:spcAft>
              <a:buAutoNum type="arabicPeriod"/>
            </a:pPr>
            <a:r>
              <a:rPr lang="he-IL" sz="2400" kern="100" dirty="0">
                <a:latin typeface="Calibri" panose="020F0502020204030204" pitchFamily="34" charset="0"/>
                <a:ea typeface="Calibri" panose="020F0502020204030204" pitchFamily="34" charset="0"/>
                <a:cs typeface="Arial" panose="020B0604020202020204" pitchFamily="34" charset="0"/>
              </a:rPr>
              <a:t>התאמת עונת הזריעה – מועד מאוחר יותר (תחילת דצמבר)</a:t>
            </a:r>
          </a:p>
        </p:txBody>
      </p:sp>
    </p:spTree>
    <p:extLst>
      <p:ext uri="{BB962C8B-B14F-4D97-AF65-F5344CB8AC3E}">
        <p14:creationId xmlns:p14="http://schemas.microsoft.com/office/powerpoint/2010/main" val="2759466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E06BB626-11D7-55B1-931B-D153B361BF06}"/>
              </a:ext>
            </a:extLst>
          </p:cNvPr>
          <p:cNvSpPr txBox="1"/>
          <p:nvPr/>
        </p:nvSpPr>
        <p:spPr>
          <a:xfrm>
            <a:off x="573741" y="1147482"/>
            <a:ext cx="11193386" cy="5078313"/>
          </a:xfrm>
          <a:prstGeom prst="rect">
            <a:avLst/>
          </a:prstGeom>
          <a:noFill/>
        </p:spPr>
        <p:txBody>
          <a:bodyPr wrap="square" rtlCol="1">
            <a:spAutoFit/>
          </a:bodyPr>
          <a:lstStyle/>
          <a:p>
            <a:pPr marL="342900" indent="-342900">
              <a:spcBef>
                <a:spcPts val="1200"/>
              </a:spcBef>
              <a:buFont typeface="Arial" panose="020B0604020202020204" pitchFamily="34" charset="0"/>
              <a:buChar char="•"/>
            </a:pPr>
            <a:r>
              <a:rPr lang="he-IL" sz="2400" b="1" dirty="0"/>
              <a:t>בישראל כיום כ-90% מגידולי השדה המגודלים בחורף הם חיטה. בעמקים, חיטה מהווה כ-30% משטחי הגד"ש. </a:t>
            </a:r>
          </a:p>
          <a:p>
            <a:pPr marL="342900" indent="-342900">
              <a:spcBef>
                <a:spcPts val="1200"/>
              </a:spcBef>
              <a:buFont typeface="Arial" panose="020B0604020202020204" pitchFamily="34" charset="0"/>
              <a:buChar char="•"/>
            </a:pPr>
            <a:r>
              <a:rPr lang="he-IL" sz="2400" b="1" dirty="0"/>
              <a:t>חיטת הלחם המגודלת בישראל היא צמח רגיש יחסית לאירועי אקלים.</a:t>
            </a:r>
          </a:p>
          <a:p>
            <a:pPr marL="342900" indent="-342900">
              <a:spcBef>
                <a:spcPts val="1200"/>
              </a:spcBef>
              <a:buFont typeface="Arial" panose="020B0604020202020204" pitchFamily="34" charset="0"/>
              <a:buChar char="•"/>
            </a:pPr>
            <a:r>
              <a:rPr lang="he-IL" sz="2400" dirty="0"/>
              <a:t>חשוב לחשוב על </a:t>
            </a:r>
            <a:r>
              <a:rPr lang="he-IL" sz="2400" b="1" dirty="0"/>
              <a:t>תחליפים שפחות רגישים לשינוי האקלים </a:t>
            </a:r>
            <a:r>
              <a:rPr lang="he-IL" sz="2400" dirty="0"/>
              <a:t>(ראו להלן). </a:t>
            </a:r>
          </a:p>
          <a:p>
            <a:pPr marL="342900" indent="-342900">
              <a:spcBef>
                <a:spcPts val="1200"/>
              </a:spcBef>
              <a:buFont typeface="Arial" panose="020B0604020202020204" pitchFamily="34" charset="0"/>
              <a:buChar char="•"/>
            </a:pPr>
            <a:r>
              <a:rPr lang="he-IL" sz="2400" dirty="0"/>
              <a:t>החיטה היא דו שימושית – לתזונה אנושית ולהאבסת בעלי חיים. בעבר זה היה יתרון, החקלאי יכול לבחור תוך כדי עונת הגידול את השימוש. </a:t>
            </a:r>
          </a:p>
          <a:p>
            <a:pPr marL="342900" indent="-342900">
              <a:spcBef>
                <a:spcPts val="1200"/>
              </a:spcBef>
              <a:buFont typeface="Arial" panose="020B0604020202020204" pitchFamily="34" charset="0"/>
              <a:buChar char="•"/>
            </a:pPr>
            <a:r>
              <a:rPr lang="he-IL" sz="2400" b="1" dirty="0"/>
              <a:t>כ-50% מגידול החיטה בישראל הולך למחסני החירום, גידול קריטי לביטחון המזון.</a:t>
            </a:r>
          </a:p>
          <a:p>
            <a:pPr marL="342900" indent="-342900">
              <a:spcBef>
                <a:spcPts val="1200"/>
              </a:spcBef>
              <a:buFont typeface="Arial" panose="020B0604020202020204" pitchFamily="34" charset="0"/>
              <a:buChar char="•"/>
            </a:pPr>
            <a:r>
              <a:rPr lang="he-IL" sz="2400" dirty="0"/>
              <a:t>כיום יודעים מראש שכ-50% מגידול החיטה ילך למספוא, ויתכן ש</a:t>
            </a:r>
            <a:r>
              <a:rPr lang="he-IL" sz="2400" b="1" dirty="0"/>
              <a:t>עדיף לגדל גידולי מספוא ייעודיים, ומתאימים אקלימית, </a:t>
            </a:r>
            <a:r>
              <a:rPr lang="he-IL" sz="2400" dirty="0"/>
              <a:t>במקום להמשיך בנוהג של גידול חיטה דו-שימושית.</a:t>
            </a:r>
          </a:p>
          <a:p>
            <a:pPr marL="342900" indent="-342900">
              <a:spcBef>
                <a:spcPts val="1200"/>
              </a:spcBef>
              <a:buFont typeface="Arial" panose="020B0604020202020204" pitchFamily="34" charset="0"/>
              <a:buChar char="•"/>
            </a:pPr>
            <a:r>
              <a:rPr lang="he-IL" sz="2400" dirty="0"/>
              <a:t>חשוב לשקול גידול של </a:t>
            </a:r>
            <a:r>
              <a:rPr lang="he-IL" sz="2400" b="1" dirty="0"/>
              <a:t>חיטת </a:t>
            </a:r>
            <a:r>
              <a:rPr lang="he-IL" sz="2400" b="1" dirty="0" err="1"/>
              <a:t>דורום</a:t>
            </a:r>
            <a:r>
              <a:rPr lang="he-IL" sz="2400" b="1" dirty="0"/>
              <a:t> במקום חיטת לחם</a:t>
            </a:r>
            <a:r>
              <a:rPr lang="he-IL" sz="2400" dirty="0"/>
              <a:t>, יותר מתאימה לאקלים המזרח תיכוני, מתאימה למספוא ולחלק ממוצרי המזון למאכל אדם.</a:t>
            </a:r>
          </a:p>
        </p:txBody>
      </p:sp>
      <p:sp>
        <p:nvSpPr>
          <p:cNvPr id="3" name="תיבת טקסט 2">
            <a:extLst>
              <a:ext uri="{FF2B5EF4-FFF2-40B4-BE49-F238E27FC236}">
                <a16:creationId xmlns:a16="http://schemas.microsoft.com/office/drawing/2014/main" id="{82D9EE4C-D55E-82C5-5018-F6E70DC8FDBF}"/>
              </a:ext>
            </a:extLst>
          </p:cNvPr>
          <p:cNvSpPr txBox="1"/>
          <p:nvPr/>
        </p:nvSpPr>
        <p:spPr>
          <a:xfrm>
            <a:off x="932874" y="157018"/>
            <a:ext cx="10741892" cy="523220"/>
          </a:xfrm>
          <a:prstGeom prst="rect">
            <a:avLst/>
          </a:prstGeom>
          <a:noFill/>
        </p:spPr>
        <p:txBody>
          <a:bodyPr wrap="square" rtlCol="1">
            <a:spAutoFit/>
          </a:bodyPr>
          <a:lstStyle/>
          <a:p>
            <a:r>
              <a:rPr lang="he-IL" sz="2800" b="1" dirty="0"/>
              <a:t>נקודה לחשיבה בנוגע לחיטה</a:t>
            </a:r>
          </a:p>
        </p:txBody>
      </p:sp>
      <p:grpSp>
        <p:nvGrpSpPr>
          <p:cNvPr id="4" name="קבוצה 3">
            <a:extLst>
              <a:ext uri="{FF2B5EF4-FFF2-40B4-BE49-F238E27FC236}">
                <a16:creationId xmlns:a16="http://schemas.microsoft.com/office/drawing/2014/main" id="{11308A9A-787A-963A-39C8-1BD5193F2543}"/>
              </a:ext>
            </a:extLst>
          </p:cNvPr>
          <p:cNvGrpSpPr/>
          <p:nvPr/>
        </p:nvGrpSpPr>
        <p:grpSpPr>
          <a:xfrm>
            <a:off x="121819" y="6180891"/>
            <a:ext cx="2938039" cy="677109"/>
            <a:chOff x="6522619" y="6150015"/>
            <a:chExt cx="2938039" cy="677109"/>
          </a:xfrm>
        </p:grpSpPr>
        <p:pic>
          <p:nvPicPr>
            <p:cNvPr id="5" name="תמונה 4">
              <a:extLst>
                <a:ext uri="{FF2B5EF4-FFF2-40B4-BE49-F238E27FC236}">
                  <a16:creationId xmlns:a16="http://schemas.microsoft.com/office/drawing/2014/main" id="{D37831D1-97ED-73F5-60E9-65746987E0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6" name="תיבת טקסט 5">
              <a:extLst>
                <a:ext uri="{FF2B5EF4-FFF2-40B4-BE49-F238E27FC236}">
                  <a16:creationId xmlns:a16="http://schemas.microsoft.com/office/drawing/2014/main" id="{5997032B-82D3-ADCA-088C-ED43DFBB393D}"/>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889407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E06BB626-11D7-55B1-931B-D153B361BF06}"/>
              </a:ext>
            </a:extLst>
          </p:cNvPr>
          <p:cNvSpPr txBox="1"/>
          <p:nvPr/>
        </p:nvSpPr>
        <p:spPr>
          <a:xfrm>
            <a:off x="573741" y="1147482"/>
            <a:ext cx="11193386" cy="2400657"/>
          </a:xfrm>
          <a:prstGeom prst="rect">
            <a:avLst/>
          </a:prstGeom>
          <a:noFill/>
        </p:spPr>
        <p:txBody>
          <a:bodyPr wrap="square" rtlCol="1">
            <a:spAutoFit/>
          </a:bodyPr>
          <a:lstStyle/>
          <a:p>
            <a:pPr marL="342900" indent="-342900">
              <a:spcBef>
                <a:spcPts val="1200"/>
              </a:spcBef>
              <a:buFont typeface="Arial" panose="020B0604020202020204" pitchFamily="34" charset="0"/>
              <a:buChar char="•"/>
            </a:pPr>
            <a:r>
              <a:rPr lang="he-IL" sz="2400" dirty="0"/>
              <a:t>יצרניות החיטה העולמיות מאופיינות בחוסן אקלימי גבוה, בהשוואה לישראל</a:t>
            </a:r>
          </a:p>
          <a:p>
            <a:pPr marL="342900" indent="-342900">
              <a:spcBef>
                <a:spcPts val="1200"/>
              </a:spcBef>
              <a:buFont typeface="Arial" panose="020B0604020202020204" pitchFamily="34" charset="0"/>
              <a:buChar char="•"/>
            </a:pPr>
            <a:r>
              <a:rPr lang="he-IL" sz="2400" dirty="0"/>
              <a:t>עם זאת, </a:t>
            </a:r>
            <a:r>
              <a:rPr lang="he-IL" sz="2400" b="1" dirty="0"/>
              <a:t>התחזית הינה לירידה ביבולי החיטה בעולם, ותנודתיות גבוהה יותר</a:t>
            </a:r>
          </a:p>
          <a:p>
            <a:pPr marL="342900" indent="-342900">
              <a:spcBef>
                <a:spcPts val="1200"/>
              </a:spcBef>
              <a:buFont typeface="Arial" panose="020B0604020202020204" pitchFamily="34" charset="0"/>
              <a:buChar char="•"/>
            </a:pPr>
            <a:r>
              <a:rPr lang="he-IL" sz="2400" dirty="0"/>
              <a:t>מכיוון שהאספקה של חיטה בשוק העולמי ריכוזית (8 יצואניות גדולות) – תנודתיות באספקה העולמית עלולה להשפיע משמעותית על ההיצע בשנים </a:t>
            </a:r>
            <a:r>
              <a:rPr lang="he-IL" sz="2400" dirty="0" err="1"/>
              <a:t>מסויימות</a:t>
            </a:r>
            <a:endParaRPr lang="he-IL" sz="2400" dirty="0"/>
          </a:p>
          <a:p>
            <a:pPr marL="342900" indent="-342900">
              <a:spcBef>
                <a:spcPts val="1200"/>
              </a:spcBef>
              <a:buFont typeface="Arial" panose="020B0604020202020204" pitchFamily="34" charset="0"/>
              <a:buChar char="•"/>
            </a:pPr>
            <a:r>
              <a:rPr lang="he-IL" sz="2400" dirty="0"/>
              <a:t>ישראל מייבאת למעלה מ90% מהחיטה הנצרכת בישראל</a:t>
            </a:r>
          </a:p>
        </p:txBody>
      </p:sp>
      <p:sp>
        <p:nvSpPr>
          <p:cNvPr id="3" name="תיבת טקסט 2">
            <a:extLst>
              <a:ext uri="{FF2B5EF4-FFF2-40B4-BE49-F238E27FC236}">
                <a16:creationId xmlns:a16="http://schemas.microsoft.com/office/drawing/2014/main" id="{82D9EE4C-D55E-82C5-5018-F6E70DC8FDBF}"/>
              </a:ext>
            </a:extLst>
          </p:cNvPr>
          <p:cNvSpPr txBox="1"/>
          <p:nvPr/>
        </p:nvSpPr>
        <p:spPr>
          <a:xfrm>
            <a:off x="932874" y="157018"/>
            <a:ext cx="10741892" cy="523220"/>
          </a:xfrm>
          <a:prstGeom prst="rect">
            <a:avLst/>
          </a:prstGeom>
          <a:noFill/>
        </p:spPr>
        <p:txBody>
          <a:bodyPr wrap="square" rtlCol="1">
            <a:spAutoFit/>
          </a:bodyPr>
          <a:lstStyle/>
          <a:p>
            <a:r>
              <a:rPr lang="he-IL" sz="2800" b="1" dirty="0"/>
              <a:t>נקודה לחשיבה בנוגע לחיטה - המשך</a:t>
            </a:r>
          </a:p>
        </p:txBody>
      </p:sp>
      <p:grpSp>
        <p:nvGrpSpPr>
          <p:cNvPr id="4" name="קבוצה 3">
            <a:extLst>
              <a:ext uri="{FF2B5EF4-FFF2-40B4-BE49-F238E27FC236}">
                <a16:creationId xmlns:a16="http://schemas.microsoft.com/office/drawing/2014/main" id="{11308A9A-787A-963A-39C8-1BD5193F2543}"/>
              </a:ext>
            </a:extLst>
          </p:cNvPr>
          <p:cNvGrpSpPr/>
          <p:nvPr/>
        </p:nvGrpSpPr>
        <p:grpSpPr>
          <a:xfrm>
            <a:off x="121819" y="6180891"/>
            <a:ext cx="2938039" cy="677109"/>
            <a:chOff x="6522619" y="6150015"/>
            <a:chExt cx="2938039" cy="677109"/>
          </a:xfrm>
        </p:grpSpPr>
        <p:pic>
          <p:nvPicPr>
            <p:cNvPr id="5" name="תמונה 4">
              <a:extLst>
                <a:ext uri="{FF2B5EF4-FFF2-40B4-BE49-F238E27FC236}">
                  <a16:creationId xmlns:a16="http://schemas.microsoft.com/office/drawing/2014/main" id="{D37831D1-97ED-73F5-60E9-65746987E0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6" name="תיבת טקסט 5">
              <a:extLst>
                <a:ext uri="{FF2B5EF4-FFF2-40B4-BE49-F238E27FC236}">
                  <a16:creationId xmlns:a16="http://schemas.microsoft.com/office/drawing/2014/main" id="{5997032B-82D3-ADCA-088C-ED43DFBB393D}"/>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176774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a:extLst>
              <a:ext uri="{FF2B5EF4-FFF2-40B4-BE49-F238E27FC236}">
                <a16:creationId xmlns:a16="http://schemas.microsoft.com/office/drawing/2014/main" id="{47F4B102-16AB-F591-2D33-41B3D95371F3}"/>
              </a:ext>
            </a:extLst>
          </p:cNvPr>
          <p:cNvGrpSpPr/>
          <p:nvPr/>
        </p:nvGrpSpPr>
        <p:grpSpPr>
          <a:xfrm>
            <a:off x="85412" y="6180891"/>
            <a:ext cx="2938039" cy="677109"/>
            <a:chOff x="6522619" y="6150015"/>
            <a:chExt cx="2938039" cy="677109"/>
          </a:xfrm>
        </p:grpSpPr>
        <p:pic>
          <p:nvPicPr>
            <p:cNvPr id="17" name="תמונה 16">
              <a:extLst>
                <a:ext uri="{FF2B5EF4-FFF2-40B4-BE49-F238E27FC236}">
                  <a16:creationId xmlns:a16="http://schemas.microsoft.com/office/drawing/2014/main" id="{1D3B9BFD-9F02-8CAE-6B7B-20ECF872F3E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18" name="תיבת טקסט 17">
              <a:extLst>
                <a:ext uri="{FF2B5EF4-FFF2-40B4-BE49-F238E27FC236}">
                  <a16:creationId xmlns:a16="http://schemas.microsoft.com/office/drawing/2014/main" id="{14473903-2590-BDE8-A9C9-63B4AF7E01EB}"/>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גידולי מספוא, חיטה ושינוי האקלים : נקודות למחשבה</a:t>
            </a:r>
          </a:p>
        </p:txBody>
      </p:sp>
      <p:sp>
        <p:nvSpPr>
          <p:cNvPr id="2" name="תיבת טקסט 1">
            <a:extLst>
              <a:ext uri="{FF2B5EF4-FFF2-40B4-BE49-F238E27FC236}">
                <a16:creationId xmlns:a16="http://schemas.microsoft.com/office/drawing/2014/main" id="{E06BB626-11D7-55B1-931B-D153B361BF06}"/>
              </a:ext>
            </a:extLst>
          </p:cNvPr>
          <p:cNvSpPr txBox="1"/>
          <p:nvPr/>
        </p:nvSpPr>
        <p:spPr>
          <a:xfrm>
            <a:off x="573741" y="896352"/>
            <a:ext cx="11193386" cy="1800493"/>
          </a:xfrm>
          <a:prstGeom prst="rect">
            <a:avLst/>
          </a:prstGeom>
          <a:noFill/>
        </p:spPr>
        <p:txBody>
          <a:bodyPr wrap="square" rtlCol="1">
            <a:spAutoFit/>
          </a:bodyPr>
          <a:lstStyle/>
          <a:p>
            <a:pPr marL="342900" indent="-342900">
              <a:spcBef>
                <a:spcPts val="600"/>
              </a:spcBef>
              <a:buFont typeface="Arial" panose="020B0604020202020204" pitchFamily="34" charset="0"/>
              <a:buChar char="•"/>
            </a:pPr>
            <a:r>
              <a:rPr lang="he-IL" sz="2400" b="1" dirty="0"/>
              <a:t>חיטה הינה גידול מספוא מרכזי: כ-50% מגידול החיטה בישראל הולך לתחמיץ</a:t>
            </a:r>
          </a:p>
          <a:p>
            <a:pPr marL="342900" indent="-342900">
              <a:spcBef>
                <a:spcPts val="600"/>
              </a:spcBef>
              <a:buFont typeface="Arial" panose="020B0604020202020204" pitchFamily="34" charset="0"/>
              <a:buChar char="•"/>
            </a:pPr>
            <a:r>
              <a:rPr lang="he-IL" sz="2400" dirty="0"/>
              <a:t>קשה לייבא מספוא, בגלל נפח ושיקולי הגנת הצומח.</a:t>
            </a:r>
          </a:p>
          <a:p>
            <a:pPr marL="342900" indent="-342900">
              <a:spcBef>
                <a:spcPts val="600"/>
              </a:spcBef>
              <a:buFont typeface="Arial" panose="020B0604020202020204" pitchFamily="34" charset="0"/>
              <a:buChar char="•"/>
            </a:pPr>
            <a:r>
              <a:rPr lang="he-IL" sz="2400" dirty="0"/>
              <a:t>מכיוון שספק אם ימצאו שטחים נוספים בהיקף הנדרש, </a:t>
            </a:r>
          </a:p>
          <a:p>
            <a:pPr>
              <a:spcBef>
                <a:spcPts val="600"/>
              </a:spcBef>
            </a:pPr>
            <a:r>
              <a:rPr lang="he-IL" sz="2400" dirty="0"/>
              <a:t>	חשוב להתקדם בשתי אסטרטגיות:</a:t>
            </a:r>
          </a:p>
        </p:txBody>
      </p:sp>
      <p:sp>
        <p:nvSpPr>
          <p:cNvPr id="3" name="תיבת טקסט 2">
            <a:extLst>
              <a:ext uri="{FF2B5EF4-FFF2-40B4-BE49-F238E27FC236}">
                <a16:creationId xmlns:a16="http://schemas.microsoft.com/office/drawing/2014/main" id="{A20E8C50-0D3A-20B8-1CC5-2CD63A4A3B0D}"/>
              </a:ext>
            </a:extLst>
          </p:cNvPr>
          <p:cNvSpPr txBox="1"/>
          <p:nvPr/>
        </p:nvSpPr>
        <p:spPr>
          <a:xfrm>
            <a:off x="8498541" y="3415552"/>
            <a:ext cx="2716306" cy="646331"/>
          </a:xfrm>
          <a:prstGeom prst="rect">
            <a:avLst/>
          </a:prstGeom>
          <a:solidFill>
            <a:srgbClr val="92D050"/>
          </a:solidFill>
        </p:spPr>
        <p:txBody>
          <a:bodyPr wrap="square" rtlCol="1">
            <a:spAutoFit/>
          </a:bodyPr>
          <a:lstStyle/>
          <a:p>
            <a:pPr algn="ctr"/>
            <a:r>
              <a:rPr lang="he-IL" dirty="0"/>
              <a:t>קידום דו גידול של חיטה לתחמיץ</a:t>
            </a:r>
          </a:p>
        </p:txBody>
      </p:sp>
      <p:sp>
        <p:nvSpPr>
          <p:cNvPr id="4" name="תיבת טקסט 3">
            <a:extLst>
              <a:ext uri="{FF2B5EF4-FFF2-40B4-BE49-F238E27FC236}">
                <a16:creationId xmlns:a16="http://schemas.microsoft.com/office/drawing/2014/main" id="{DAEB6993-7027-B6A1-6719-F826B0BBF600}"/>
              </a:ext>
            </a:extLst>
          </p:cNvPr>
          <p:cNvSpPr txBox="1"/>
          <p:nvPr/>
        </p:nvSpPr>
        <p:spPr>
          <a:xfrm>
            <a:off x="8498541" y="4294163"/>
            <a:ext cx="2716306" cy="369332"/>
          </a:xfrm>
          <a:prstGeom prst="rect">
            <a:avLst/>
          </a:prstGeom>
          <a:solidFill>
            <a:srgbClr val="92D050"/>
          </a:solidFill>
        </p:spPr>
        <p:txBody>
          <a:bodyPr wrap="square" rtlCol="1">
            <a:spAutoFit/>
          </a:bodyPr>
          <a:lstStyle/>
          <a:p>
            <a:pPr algn="ctr"/>
            <a:r>
              <a:rPr lang="he-IL" dirty="0"/>
              <a:t>צריך מים במחיר נמוך</a:t>
            </a:r>
          </a:p>
        </p:txBody>
      </p:sp>
      <p:sp>
        <p:nvSpPr>
          <p:cNvPr id="5" name="תיבת טקסט 4">
            <a:extLst>
              <a:ext uri="{FF2B5EF4-FFF2-40B4-BE49-F238E27FC236}">
                <a16:creationId xmlns:a16="http://schemas.microsoft.com/office/drawing/2014/main" id="{0B4887A7-B8F4-A195-6AC4-2C8857B79733}"/>
              </a:ext>
            </a:extLst>
          </p:cNvPr>
          <p:cNvSpPr txBox="1"/>
          <p:nvPr/>
        </p:nvSpPr>
        <p:spPr>
          <a:xfrm>
            <a:off x="5116809" y="3415274"/>
            <a:ext cx="2716306" cy="646331"/>
          </a:xfrm>
          <a:prstGeom prst="rect">
            <a:avLst/>
          </a:prstGeom>
          <a:solidFill>
            <a:srgbClr val="92D050"/>
          </a:solidFill>
        </p:spPr>
        <p:txBody>
          <a:bodyPr wrap="square" rtlCol="1">
            <a:spAutoFit/>
          </a:bodyPr>
          <a:lstStyle/>
          <a:p>
            <a:pPr algn="ctr"/>
            <a:r>
              <a:rPr lang="he-IL" dirty="0"/>
              <a:t>קידום גידולי מספוא אחרים. שיקולים לבחירה:</a:t>
            </a:r>
          </a:p>
        </p:txBody>
      </p:sp>
      <p:sp>
        <p:nvSpPr>
          <p:cNvPr id="6" name="תיבת טקסט 5">
            <a:extLst>
              <a:ext uri="{FF2B5EF4-FFF2-40B4-BE49-F238E27FC236}">
                <a16:creationId xmlns:a16="http://schemas.microsoft.com/office/drawing/2014/main" id="{A39CB49D-1937-FC0D-A0C8-0D05E627E000}"/>
              </a:ext>
            </a:extLst>
          </p:cNvPr>
          <p:cNvSpPr txBox="1"/>
          <p:nvPr/>
        </p:nvSpPr>
        <p:spPr>
          <a:xfrm>
            <a:off x="2736476" y="2917710"/>
            <a:ext cx="2077774" cy="369332"/>
          </a:xfrm>
          <a:prstGeom prst="rect">
            <a:avLst/>
          </a:prstGeom>
          <a:solidFill>
            <a:srgbClr val="92D050"/>
          </a:solidFill>
        </p:spPr>
        <p:txBody>
          <a:bodyPr wrap="square" rtlCol="1">
            <a:spAutoFit/>
          </a:bodyPr>
          <a:lstStyle/>
          <a:p>
            <a:pPr algn="ctr"/>
            <a:r>
              <a:rPr lang="he-IL" dirty="0"/>
              <a:t>גידולי חורף או קיץ?</a:t>
            </a:r>
          </a:p>
        </p:txBody>
      </p:sp>
      <p:sp>
        <p:nvSpPr>
          <p:cNvPr id="7" name="תיבת טקסט 6">
            <a:extLst>
              <a:ext uri="{FF2B5EF4-FFF2-40B4-BE49-F238E27FC236}">
                <a16:creationId xmlns:a16="http://schemas.microsoft.com/office/drawing/2014/main" id="{A8843122-233C-4FC4-391A-AC2038CD6DFC}"/>
              </a:ext>
            </a:extLst>
          </p:cNvPr>
          <p:cNvSpPr txBox="1"/>
          <p:nvPr/>
        </p:nvSpPr>
        <p:spPr>
          <a:xfrm>
            <a:off x="2706322" y="3532647"/>
            <a:ext cx="2077774" cy="369332"/>
          </a:xfrm>
          <a:prstGeom prst="rect">
            <a:avLst/>
          </a:prstGeom>
          <a:solidFill>
            <a:srgbClr val="92D050"/>
          </a:solidFill>
        </p:spPr>
        <p:txBody>
          <a:bodyPr wrap="square" rtlCol="1">
            <a:spAutoFit/>
          </a:bodyPr>
          <a:lstStyle/>
          <a:p>
            <a:pPr algn="ctr"/>
            <a:r>
              <a:rPr lang="he-IL" dirty="0"/>
              <a:t>גידולי בעל או שלחין?</a:t>
            </a:r>
          </a:p>
        </p:txBody>
      </p:sp>
      <p:sp>
        <p:nvSpPr>
          <p:cNvPr id="8" name="תיבת טקסט 7">
            <a:extLst>
              <a:ext uri="{FF2B5EF4-FFF2-40B4-BE49-F238E27FC236}">
                <a16:creationId xmlns:a16="http://schemas.microsoft.com/office/drawing/2014/main" id="{FD6C1082-A0B4-8B85-79FC-B32FE3A0DD8A}"/>
              </a:ext>
            </a:extLst>
          </p:cNvPr>
          <p:cNvSpPr txBox="1"/>
          <p:nvPr/>
        </p:nvSpPr>
        <p:spPr>
          <a:xfrm>
            <a:off x="93688" y="2770244"/>
            <a:ext cx="2433918" cy="646331"/>
          </a:xfrm>
          <a:prstGeom prst="rect">
            <a:avLst/>
          </a:prstGeom>
          <a:solidFill>
            <a:srgbClr val="92D050"/>
          </a:solidFill>
        </p:spPr>
        <p:txBody>
          <a:bodyPr wrap="square" rtlCol="1">
            <a:spAutoFit/>
          </a:bodyPr>
          <a:lstStyle/>
          <a:p>
            <a:pPr algn="ctr"/>
            <a:r>
              <a:rPr lang="he-IL" dirty="0"/>
              <a:t>אם חורף: </a:t>
            </a:r>
          </a:p>
          <a:p>
            <a:pPr algn="ctr"/>
            <a:r>
              <a:rPr lang="he-IL" dirty="0"/>
              <a:t>האם מתאימים לדו גידול?</a:t>
            </a:r>
          </a:p>
        </p:txBody>
      </p:sp>
      <p:sp>
        <p:nvSpPr>
          <p:cNvPr id="9" name="תיבת טקסט 8">
            <a:extLst>
              <a:ext uri="{FF2B5EF4-FFF2-40B4-BE49-F238E27FC236}">
                <a16:creationId xmlns:a16="http://schemas.microsoft.com/office/drawing/2014/main" id="{AE547382-1EE9-0B0A-7CD6-AC8BE4E56984}"/>
              </a:ext>
            </a:extLst>
          </p:cNvPr>
          <p:cNvSpPr txBox="1"/>
          <p:nvPr/>
        </p:nvSpPr>
        <p:spPr>
          <a:xfrm>
            <a:off x="2706322" y="3992493"/>
            <a:ext cx="2077774" cy="646331"/>
          </a:xfrm>
          <a:prstGeom prst="rect">
            <a:avLst/>
          </a:prstGeom>
          <a:solidFill>
            <a:srgbClr val="92D050"/>
          </a:solidFill>
        </p:spPr>
        <p:txBody>
          <a:bodyPr wrap="square" rtlCol="1">
            <a:spAutoFit/>
          </a:bodyPr>
          <a:lstStyle/>
          <a:p>
            <a:pPr algn="ctr"/>
            <a:r>
              <a:rPr lang="he-IL" dirty="0"/>
              <a:t>האם יעילים יותר ביחס לחיטה?</a:t>
            </a:r>
          </a:p>
        </p:txBody>
      </p:sp>
      <p:sp>
        <p:nvSpPr>
          <p:cNvPr id="10" name="תיבת טקסט 9">
            <a:extLst>
              <a:ext uri="{FF2B5EF4-FFF2-40B4-BE49-F238E27FC236}">
                <a16:creationId xmlns:a16="http://schemas.microsoft.com/office/drawing/2014/main" id="{2F7438F3-2D73-4D91-045B-1387BD5CD235}"/>
              </a:ext>
            </a:extLst>
          </p:cNvPr>
          <p:cNvSpPr txBox="1"/>
          <p:nvPr/>
        </p:nvSpPr>
        <p:spPr>
          <a:xfrm>
            <a:off x="3868032" y="4867658"/>
            <a:ext cx="1892435" cy="646331"/>
          </a:xfrm>
          <a:prstGeom prst="rect">
            <a:avLst/>
          </a:prstGeom>
          <a:solidFill>
            <a:srgbClr val="92D050"/>
          </a:solidFill>
        </p:spPr>
        <p:txBody>
          <a:bodyPr wrap="square" rtlCol="1">
            <a:spAutoFit/>
          </a:bodyPr>
          <a:lstStyle/>
          <a:p>
            <a:pPr algn="ctr"/>
            <a:r>
              <a:rPr lang="he-IL" dirty="0"/>
              <a:t>יותר יבול ליחידת שטח</a:t>
            </a:r>
          </a:p>
        </p:txBody>
      </p:sp>
      <p:sp>
        <p:nvSpPr>
          <p:cNvPr id="11" name="תיבת טקסט 10">
            <a:extLst>
              <a:ext uri="{FF2B5EF4-FFF2-40B4-BE49-F238E27FC236}">
                <a16:creationId xmlns:a16="http://schemas.microsoft.com/office/drawing/2014/main" id="{3275D905-F879-7B1C-954A-316C36EB8DF3}"/>
              </a:ext>
            </a:extLst>
          </p:cNvPr>
          <p:cNvSpPr txBox="1"/>
          <p:nvPr/>
        </p:nvSpPr>
        <p:spPr>
          <a:xfrm>
            <a:off x="1478295" y="4867658"/>
            <a:ext cx="2098623" cy="646331"/>
          </a:xfrm>
          <a:prstGeom prst="rect">
            <a:avLst/>
          </a:prstGeom>
          <a:solidFill>
            <a:srgbClr val="92D050"/>
          </a:solidFill>
        </p:spPr>
        <p:txBody>
          <a:bodyPr wrap="square" rtlCol="1">
            <a:spAutoFit/>
          </a:bodyPr>
          <a:lstStyle/>
          <a:p>
            <a:pPr algn="ctr"/>
            <a:r>
              <a:rPr lang="he-IL" dirty="0"/>
              <a:t>יותר רכיבים תזונתיים לטון תוצרת</a:t>
            </a:r>
          </a:p>
        </p:txBody>
      </p:sp>
      <p:cxnSp>
        <p:nvCxnSpPr>
          <p:cNvPr id="13" name="מחבר ישר 12">
            <a:extLst>
              <a:ext uri="{FF2B5EF4-FFF2-40B4-BE49-F238E27FC236}">
                <a16:creationId xmlns:a16="http://schemas.microsoft.com/office/drawing/2014/main" id="{8C1B95E3-3F5C-24EC-BF70-E635D413AA09}"/>
              </a:ext>
            </a:extLst>
          </p:cNvPr>
          <p:cNvCxnSpPr>
            <a:cxnSpLocks/>
          </p:cNvCxnSpPr>
          <p:nvPr/>
        </p:nvCxnSpPr>
        <p:spPr>
          <a:xfrm>
            <a:off x="8229600" y="2877668"/>
            <a:ext cx="1627094" cy="54684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2CDE3040-878C-2C42-19EF-F9F56E4DFAD9}"/>
              </a:ext>
            </a:extLst>
          </p:cNvPr>
          <p:cNvCxnSpPr>
            <a:cxnSpLocks/>
            <a:stCxn id="5" idx="0"/>
          </p:cNvCxnSpPr>
          <p:nvPr/>
        </p:nvCxnSpPr>
        <p:spPr>
          <a:xfrm flipV="1">
            <a:off x="6474962" y="2877668"/>
            <a:ext cx="1754638" cy="537606"/>
          </a:xfrm>
          <a:prstGeom prst="line">
            <a:avLst/>
          </a:prstGeom>
          <a:ln>
            <a:headEnd type="stealth"/>
          </a:ln>
        </p:spPr>
        <p:style>
          <a:lnRef idx="1">
            <a:schemeClr val="accent1"/>
          </a:lnRef>
          <a:fillRef idx="0">
            <a:schemeClr val="accent1"/>
          </a:fillRef>
          <a:effectRef idx="0">
            <a:schemeClr val="accent1"/>
          </a:effectRef>
          <a:fontRef idx="minor">
            <a:schemeClr val="tx1"/>
          </a:fontRef>
        </p:style>
      </p:cxnSp>
      <p:sp>
        <p:nvSpPr>
          <p:cNvPr id="19" name="חץ: למטה 18">
            <a:extLst>
              <a:ext uri="{FF2B5EF4-FFF2-40B4-BE49-F238E27FC236}">
                <a16:creationId xmlns:a16="http://schemas.microsoft.com/office/drawing/2014/main" id="{A514CD00-A677-945B-0D4C-DC4FFA88C85F}"/>
              </a:ext>
            </a:extLst>
          </p:cNvPr>
          <p:cNvSpPr/>
          <p:nvPr/>
        </p:nvSpPr>
        <p:spPr>
          <a:xfrm>
            <a:off x="9614649" y="4070847"/>
            <a:ext cx="416859" cy="2322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 name="מחבר ישר 19">
            <a:extLst>
              <a:ext uri="{FF2B5EF4-FFF2-40B4-BE49-F238E27FC236}">
                <a16:creationId xmlns:a16="http://schemas.microsoft.com/office/drawing/2014/main" id="{BAE80171-3404-434B-4F5E-6A06188741B1}"/>
              </a:ext>
            </a:extLst>
          </p:cNvPr>
          <p:cNvCxnSpPr>
            <a:cxnSpLocks/>
            <a:endCxn id="10" idx="0"/>
          </p:cNvCxnSpPr>
          <p:nvPr/>
        </p:nvCxnSpPr>
        <p:spPr>
          <a:xfrm>
            <a:off x="3705225" y="4633521"/>
            <a:ext cx="1109025" cy="234137"/>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3F1F3ED4-4388-1DF0-D67A-4A5D28B12711}"/>
              </a:ext>
            </a:extLst>
          </p:cNvPr>
          <p:cNvCxnSpPr>
            <a:cxnSpLocks/>
            <a:stCxn id="11" idx="0"/>
            <a:endCxn id="9" idx="2"/>
          </p:cNvCxnSpPr>
          <p:nvPr/>
        </p:nvCxnSpPr>
        <p:spPr>
          <a:xfrm flipV="1">
            <a:off x="2527607" y="4638824"/>
            <a:ext cx="1217602" cy="228834"/>
          </a:xfrm>
          <a:prstGeom prst="line">
            <a:avLst/>
          </a:prstGeom>
          <a:ln>
            <a:headEnd type="stealth"/>
          </a:ln>
        </p:spPr>
        <p:style>
          <a:lnRef idx="1">
            <a:schemeClr val="accent1"/>
          </a:lnRef>
          <a:fillRef idx="0">
            <a:schemeClr val="accent1"/>
          </a:fillRef>
          <a:effectRef idx="0">
            <a:schemeClr val="accent1"/>
          </a:effectRef>
          <a:fontRef idx="minor">
            <a:schemeClr val="tx1"/>
          </a:fontRef>
        </p:style>
      </p:cxnSp>
      <p:sp>
        <p:nvSpPr>
          <p:cNvPr id="26" name="חץ: למטה 25">
            <a:extLst>
              <a:ext uri="{FF2B5EF4-FFF2-40B4-BE49-F238E27FC236}">
                <a16:creationId xmlns:a16="http://schemas.microsoft.com/office/drawing/2014/main" id="{5CA30D6B-35D3-F861-E080-2E2A5ECB8FE5}"/>
              </a:ext>
            </a:extLst>
          </p:cNvPr>
          <p:cNvSpPr/>
          <p:nvPr/>
        </p:nvSpPr>
        <p:spPr>
          <a:xfrm rot="5400000">
            <a:off x="2393576" y="2962473"/>
            <a:ext cx="416859" cy="2322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סוגר מסולסל שמאלי 26">
            <a:extLst>
              <a:ext uri="{FF2B5EF4-FFF2-40B4-BE49-F238E27FC236}">
                <a16:creationId xmlns:a16="http://schemas.microsoft.com/office/drawing/2014/main" id="{BB8B7CF5-8808-8F85-D46A-D8A10E54F5F6}"/>
              </a:ext>
            </a:extLst>
          </p:cNvPr>
          <p:cNvSpPr/>
          <p:nvPr/>
        </p:nvSpPr>
        <p:spPr>
          <a:xfrm rot="10800000">
            <a:off x="4784095" y="3102375"/>
            <a:ext cx="326227" cy="1302312"/>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2" name="תיבת טקסט 21">
            <a:extLst>
              <a:ext uri="{FF2B5EF4-FFF2-40B4-BE49-F238E27FC236}">
                <a16:creationId xmlns:a16="http://schemas.microsoft.com/office/drawing/2014/main" id="{CB36A977-0C9E-33A6-19E4-E09019CBE669}"/>
              </a:ext>
            </a:extLst>
          </p:cNvPr>
          <p:cNvSpPr txBox="1"/>
          <p:nvPr/>
        </p:nvSpPr>
        <p:spPr>
          <a:xfrm>
            <a:off x="2678754" y="5617276"/>
            <a:ext cx="9030651" cy="830997"/>
          </a:xfrm>
          <a:prstGeom prst="rect">
            <a:avLst/>
          </a:prstGeom>
          <a:noFill/>
        </p:spPr>
        <p:txBody>
          <a:bodyPr wrap="square" rtlCol="1">
            <a:spAutoFit/>
          </a:bodyPr>
          <a:lstStyle/>
          <a:p>
            <a:pPr marL="342900" indent="-342900">
              <a:spcBef>
                <a:spcPts val="600"/>
              </a:spcBef>
              <a:buFont typeface="Arial" panose="020B0604020202020204" pitchFamily="34" charset="0"/>
              <a:buChar char="•"/>
            </a:pPr>
            <a:r>
              <a:rPr lang="he-IL" sz="2400" dirty="0"/>
              <a:t>יש לקחת בחשבון שינויים מגמות בביקוש למוצרי בעלי חיים על רקע פיתוח מוצרים תחליפיים לחלב ובשר. מגמות אלו יבדקו בפרק הבא בעבודה.</a:t>
            </a:r>
          </a:p>
        </p:txBody>
      </p:sp>
    </p:spTree>
    <p:extLst>
      <p:ext uri="{BB962C8B-B14F-4D97-AF65-F5344CB8AC3E}">
        <p14:creationId xmlns:p14="http://schemas.microsoft.com/office/powerpoint/2010/main" val="138797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830997"/>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גידולי שדה חדשים ומחודשים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779831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B792EA63-48E2-2218-4F5B-F58C0303210A}"/>
              </a:ext>
            </a:extLst>
          </p:cNvPr>
          <p:cNvSpPr txBox="1"/>
          <p:nvPr/>
        </p:nvSpPr>
        <p:spPr>
          <a:xfrm>
            <a:off x="412376" y="1269132"/>
            <a:ext cx="11271098" cy="4133119"/>
          </a:xfrm>
          <a:prstGeom prst="rect">
            <a:avLst/>
          </a:prstGeom>
          <a:noFill/>
        </p:spPr>
        <p:txBody>
          <a:bodyPr wrap="square" rtlCol="1">
            <a:spAutoFit/>
          </a:bodyPr>
          <a:lstStyle/>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יש צורך לאתר גידולי מספוא בעלי עמידות אקלימית טובה יותר ביחס לחיטה.</a:t>
            </a:r>
          </a:p>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הגידולים החדשים יגוונו את מחזור הזרעים.</a:t>
            </a:r>
          </a:p>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להלן פירוט של 7 גידולים מוצעים.</a:t>
            </a:r>
          </a:p>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חלק מהם: גידולים "מחודשים" – גידולים שגודלו בישראל בעבר בהיקפים גדולים, ונזנחו ב70-120 השנים האחרונות.</a:t>
            </a:r>
          </a:p>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הגידולים הללו מתאימים לאקלים המזרח תיכוני, בעלי ערכים תזונתיים חשובים (לאדם ולבהמה) וחשוב "לגלות אותם מחדש".</a:t>
            </a:r>
          </a:p>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יש לקחת בחשבון את הקושי לשנות גידולים בהם החקלאי מתמחה, והצורך לבחון מגמות נוספות כגון ביקוש והיצע מקומי ועולמי, ורמות מחירים ביחס לעלויות הגידול.</a:t>
            </a:r>
          </a:p>
        </p:txBody>
      </p:sp>
      <p:sp>
        <p:nvSpPr>
          <p:cNvPr id="5" name="תיבת טקסט 4">
            <a:extLst>
              <a:ext uri="{FF2B5EF4-FFF2-40B4-BE49-F238E27FC236}">
                <a16:creationId xmlns:a16="http://schemas.microsoft.com/office/drawing/2014/main" id="{44C2C998-ECEA-A008-760A-DE02C3F45753}"/>
              </a:ext>
            </a:extLst>
          </p:cNvPr>
          <p:cNvSpPr txBox="1"/>
          <p:nvPr/>
        </p:nvSpPr>
        <p:spPr>
          <a:xfrm>
            <a:off x="932874" y="157018"/>
            <a:ext cx="10741892" cy="523220"/>
          </a:xfrm>
          <a:prstGeom prst="rect">
            <a:avLst/>
          </a:prstGeom>
          <a:noFill/>
        </p:spPr>
        <p:txBody>
          <a:bodyPr wrap="square" rtlCol="1">
            <a:spAutoFit/>
          </a:bodyPr>
          <a:lstStyle/>
          <a:p>
            <a:r>
              <a:rPr lang="he-IL" sz="2800" b="1" dirty="0"/>
              <a:t>גידולי שדה חדשים ומחודשים – מדוע ?</a:t>
            </a:r>
          </a:p>
        </p:txBody>
      </p:sp>
    </p:spTree>
    <p:extLst>
      <p:ext uri="{BB962C8B-B14F-4D97-AF65-F5344CB8AC3E}">
        <p14:creationId xmlns:p14="http://schemas.microsoft.com/office/powerpoint/2010/main" val="2037364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גידולי שדה מחודשים - הצעות</a:t>
            </a:r>
          </a:p>
        </p:txBody>
      </p:sp>
      <p:graphicFrame>
        <p:nvGraphicFramePr>
          <p:cNvPr id="2" name="טבלה 5">
            <a:extLst>
              <a:ext uri="{FF2B5EF4-FFF2-40B4-BE49-F238E27FC236}">
                <a16:creationId xmlns:a16="http://schemas.microsoft.com/office/drawing/2014/main" id="{209D7CA2-C65E-46DC-EA4D-55FEF90ABBB1}"/>
              </a:ext>
            </a:extLst>
          </p:cNvPr>
          <p:cNvGraphicFramePr>
            <a:graphicFrameLocks noGrp="1"/>
          </p:cNvGraphicFramePr>
          <p:nvPr>
            <p:extLst>
              <p:ext uri="{D42A27DB-BD31-4B8C-83A1-F6EECF244321}">
                <p14:modId xmlns:p14="http://schemas.microsoft.com/office/powerpoint/2010/main" val="852707703"/>
              </p:ext>
            </p:extLst>
          </p:nvPr>
        </p:nvGraphicFramePr>
        <p:xfrm>
          <a:off x="18473" y="1297777"/>
          <a:ext cx="12030236" cy="4754880"/>
        </p:xfrm>
        <a:graphic>
          <a:graphicData uri="http://schemas.openxmlformats.org/drawingml/2006/table">
            <a:tbl>
              <a:tblPr rtl="1" firstRow="1" bandRow="1">
                <a:tableStyleId>{93296810-A885-4BE3-A3E7-6D5BEEA58F35}</a:tableStyleId>
              </a:tblPr>
              <a:tblGrid>
                <a:gridCol w="1260000">
                  <a:extLst>
                    <a:ext uri="{9D8B030D-6E8A-4147-A177-3AD203B41FA5}">
                      <a16:colId xmlns:a16="http://schemas.microsoft.com/office/drawing/2014/main" val="485709238"/>
                    </a:ext>
                  </a:extLst>
                </a:gridCol>
                <a:gridCol w="720000">
                  <a:extLst>
                    <a:ext uri="{9D8B030D-6E8A-4147-A177-3AD203B41FA5}">
                      <a16:colId xmlns:a16="http://schemas.microsoft.com/office/drawing/2014/main" val="722587125"/>
                    </a:ext>
                  </a:extLst>
                </a:gridCol>
                <a:gridCol w="834236">
                  <a:extLst>
                    <a:ext uri="{9D8B030D-6E8A-4147-A177-3AD203B41FA5}">
                      <a16:colId xmlns:a16="http://schemas.microsoft.com/office/drawing/2014/main" val="2389378899"/>
                    </a:ext>
                  </a:extLst>
                </a:gridCol>
                <a:gridCol w="972000">
                  <a:extLst>
                    <a:ext uri="{9D8B030D-6E8A-4147-A177-3AD203B41FA5}">
                      <a16:colId xmlns:a16="http://schemas.microsoft.com/office/drawing/2014/main" val="580278196"/>
                    </a:ext>
                  </a:extLst>
                </a:gridCol>
                <a:gridCol w="2248200">
                  <a:extLst>
                    <a:ext uri="{9D8B030D-6E8A-4147-A177-3AD203B41FA5}">
                      <a16:colId xmlns:a16="http://schemas.microsoft.com/office/drawing/2014/main" val="3272521946"/>
                    </a:ext>
                  </a:extLst>
                </a:gridCol>
                <a:gridCol w="2647800">
                  <a:extLst>
                    <a:ext uri="{9D8B030D-6E8A-4147-A177-3AD203B41FA5}">
                      <a16:colId xmlns:a16="http://schemas.microsoft.com/office/drawing/2014/main" val="1602745977"/>
                    </a:ext>
                  </a:extLst>
                </a:gridCol>
                <a:gridCol w="3348000">
                  <a:extLst>
                    <a:ext uri="{9D8B030D-6E8A-4147-A177-3AD203B41FA5}">
                      <a16:colId xmlns:a16="http://schemas.microsoft.com/office/drawing/2014/main" val="2679801890"/>
                    </a:ext>
                  </a:extLst>
                </a:gridCol>
              </a:tblGrid>
              <a:tr h="370840">
                <a:tc>
                  <a:txBody>
                    <a:bodyPr/>
                    <a:lstStyle/>
                    <a:p>
                      <a:pPr rtl="1"/>
                      <a:r>
                        <a:rPr lang="he-IL" dirty="0"/>
                        <a:t>גידול</a:t>
                      </a:r>
                    </a:p>
                  </a:txBody>
                  <a:tcPr/>
                </a:tc>
                <a:tc>
                  <a:txBody>
                    <a:bodyPr/>
                    <a:lstStyle/>
                    <a:p>
                      <a:pPr rtl="1"/>
                      <a:r>
                        <a:rPr lang="he-IL" dirty="0"/>
                        <a:t>עונה</a:t>
                      </a:r>
                    </a:p>
                  </a:txBody>
                  <a:tcPr/>
                </a:tc>
                <a:tc>
                  <a:txBody>
                    <a:bodyPr/>
                    <a:lstStyle/>
                    <a:p>
                      <a:pPr rtl="1"/>
                      <a:r>
                        <a:rPr lang="he-IL" dirty="0"/>
                        <a:t>השקיה</a:t>
                      </a:r>
                    </a:p>
                  </a:txBody>
                  <a:tcPr/>
                </a:tc>
                <a:tc>
                  <a:txBody>
                    <a:bodyPr/>
                    <a:lstStyle/>
                    <a:p>
                      <a:pPr rtl="1"/>
                      <a:r>
                        <a:rPr lang="he-IL" dirty="0"/>
                        <a:t>שימוש</a:t>
                      </a:r>
                    </a:p>
                  </a:txBody>
                  <a:tcPr/>
                </a:tc>
                <a:tc>
                  <a:txBody>
                    <a:bodyPr/>
                    <a:lstStyle/>
                    <a:p>
                      <a:pPr rtl="1"/>
                      <a:r>
                        <a:rPr lang="he-IL" dirty="0"/>
                        <a:t>האם מגדלים מסחרית בארץ?</a:t>
                      </a:r>
                    </a:p>
                  </a:txBody>
                  <a:tcPr/>
                </a:tc>
                <a:tc>
                  <a:txBody>
                    <a:bodyPr/>
                    <a:lstStyle/>
                    <a:p>
                      <a:pPr rtl="1"/>
                      <a:r>
                        <a:rPr lang="he-IL" dirty="0"/>
                        <a:t>יתרונות</a:t>
                      </a:r>
                    </a:p>
                  </a:txBody>
                  <a:tcPr/>
                </a:tc>
                <a:tc>
                  <a:txBody>
                    <a:bodyPr/>
                    <a:lstStyle/>
                    <a:p>
                      <a:pPr rtl="1"/>
                      <a:r>
                        <a:rPr lang="he-IL" dirty="0"/>
                        <a:t>חסרונות</a:t>
                      </a:r>
                    </a:p>
                  </a:txBody>
                  <a:tcPr/>
                </a:tc>
                <a:extLst>
                  <a:ext uri="{0D108BD9-81ED-4DB2-BD59-A6C34878D82A}">
                    <a16:rowId xmlns:a16="http://schemas.microsoft.com/office/drawing/2014/main" val="3076655273"/>
                  </a:ext>
                </a:extLst>
              </a:tr>
              <a:tr h="370840">
                <a:tc>
                  <a:txBody>
                    <a:bodyPr/>
                    <a:lstStyle/>
                    <a:p>
                      <a:pPr rtl="1"/>
                      <a:r>
                        <a:rPr lang="he-IL" dirty="0"/>
                        <a:t>חיטת </a:t>
                      </a:r>
                      <a:r>
                        <a:rPr lang="he-IL" dirty="0" err="1"/>
                        <a:t>דורום</a:t>
                      </a:r>
                      <a:r>
                        <a:rPr lang="he-IL" dirty="0"/>
                        <a:t> (כיום מגדלים חיטת לחם)</a:t>
                      </a:r>
                      <a:endParaRPr lang="he-IL" sz="1200" dirty="0"/>
                    </a:p>
                  </a:txBody>
                  <a:tcPr/>
                </a:tc>
                <a:tc>
                  <a:txBody>
                    <a:bodyPr/>
                    <a:lstStyle/>
                    <a:p>
                      <a:pPr rtl="1"/>
                      <a:r>
                        <a:rPr lang="he-IL" dirty="0"/>
                        <a:t>חורף</a:t>
                      </a:r>
                    </a:p>
                  </a:txBody>
                  <a:tcPr/>
                </a:tc>
                <a:tc>
                  <a:txBody>
                    <a:bodyPr/>
                    <a:lstStyle/>
                    <a:p>
                      <a:pPr rtl="1"/>
                      <a:r>
                        <a:rPr lang="he-IL" dirty="0"/>
                        <a:t>בעל</a:t>
                      </a:r>
                    </a:p>
                  </a:txBody>
                  <a:tcPr/>
                </a:tc>
                <a:tc>
                  <a:txBody>
                    <a:bodyPr/>
                    <a:lstStyle/>
                    <a:p>
                      <a:pPr rtl="1"/>
                      <a:r>
                        <a:rPr lang="he-IL" dirty="0"/>
                        <a:t>מאכל אדם ומספוא</a:t>
                      </a:r>
                    </a:p>
                  </a:txBody>
                  <a:tcPr/>
                </a:tc>
                <a:tc>
                  <a:txBody>
                    <a:bodyPr/>
                    <a:lstStyle/>
                    <a:p>
                      <a:pPr rtl="1"/>
                      <a:r>
                        <a:rPr lang="he-IL" dirty="0"/>
                        <a:t>מעט מאוד. חיטת </a:t>
                      </a:r>
                      <a:r>
                        <a:rPr lang="he-IL" dirty="0" err="1"/>
                        <a:t>דורום</a:t>
                      </a:r>
                      <a:r>
                        <a:rPr lang="he-IL" dirty="0"/>
                        <a:t> היא החיטה הנפוצה במזרח התיכון, </a:t>
                      </a:r>
                      <a:r>
                        <a:rPr lang="he-IL" dirty="0" err="1"/>
                        <a:t>והיתה</a:t>
                      </a:r>
                      <a:r>
                        <a:rPr lang="he-IL" dirty="0"/>
                        <a:t> הגידול העיקרי בארץ עד לפני 120 שנה</a:t>
                      </a:r>
                    </a:p>
                  </a:txBody>
                  <a:tcPr/>
                </a:tc>
                <a:tc>
                  <a:txBody>
                    <a:bodyPr/>
                    <a:lstStyle/>
                    <a:p>
                      <a:pPr rtl="1"/>
                      <a:r>
                        <a:rPr lang="he-IL" dirty="0"/>
                        <a:t>עמידות לאקלים. טובה מאוד למספוא. יכולה לשמש לייצור פסטה ולחמים שטוחים. מתאימה למספוא יותר מחיטת לחם, יותר </a:t>
                      </a:r>
                      <a:r>
                        <a:rPr lang="he-IL" dirty="0" err="1"/>
                        <a:t>ביומאסה</a:t>
                      </a:r>
                      <a:r>
                        <a:rPr lang="he-IL" dirty="0"/>
                        <a:t>.</a:t>
                      </a:r>
                    </a:p>
                  </a:txBody>
                  <a:tcPr/>
                </a:tc>
                <a:tc>
                  <a:txBody>
                    <a:bodyPr/>
                    <a:lstStyle/>
                    <a:p>
                      <a:pPr rtl="1"/>
                      <a:r>
                        <a:rPr lang="he-IL" dirty="0"/>
                        <a:t>לא מייצרים פסטה בארץ. אין בארץ מפעלים לייצור קמח מחיטת </a:t>
                      </a:r>
                      <a:r>
                        <a:rPr lang="he-IL" dirty="0" err="1"/>
                        <a:t>דורום</a:t>
                      </a:r>
                      <a:r>
                        <a:rPr lang="he-IL" dirty="0"/>
                        <a:t>. המדינה לא תומכת בגידול חיטת </a:t>
                      </a:r>
                      <a:r>
                        <a:rPr lang="he-IL" dirty="0" err="1"/>
                        <a:t>דורום</a:t>
                      </a:r>
                      <a:r>
                        <a:rPr lang="he-IL" dirty="0"/>
                        <a:t>. הציבור לא רגיל לאכול מאפים מחיטת </a:t>
                      </a:r>
                      <a:r>
                        <a:rPr lang="he-IL" dirty="0" err="1"/>
                        <a:t>דורום</a:t>
                      </a:r>
                      <a:r>
                        <a:rPr lang="he-IL" dirty="0"/>
                        <a:t>. שכנוע הרפתנים לקחת</a:t>
                      </a:r>
                    </a:p>
                  </a:txBody>
                  <a:tcPr/>
                </a:tc>
                <a:extLst>
                  <a:ext uri="{0D108BD9-81ED-4DB2-BD59-A6C34878D82A}">
                    <a16:rowId xmlns:a16="http://schemas.microsoft.com/office/drawing/2014/main" val="1489982800"/>
                  </a:ext>
                </a:extLst>
              </a:tr>
              <a:tr h="370840">
                <a:tc>
                  <a:txBody>
                    <a:bodyPr/>
                    <a:lstStyle/>
                    <a:p>
                      <a:pPr rtl="1"/>
                      <a:r>
                        <a:rPr lang="he-IL" dirty="0"/>
                        <a:t>שעורה</a:t>
                      </a:r>
                    </a:p>
                  </a:txBody>
                  <a:tcPr/>
                </a:tc>
                <a:tc>
                  <a:txBody>
                    <a:bodyPr/>
                    <a:lstStyle/>
                    <a:p>
                      <a:pPr rtl="1"/>
                      <a:r>
                        <a:rPr lang="he-IL" dirty="0"/>
                        <a:t>חורף</a:t>
                      </a:r>
                    </a:p>
                  </a:txBody>
                  <a:tcPr/>
                </a:tc>
                <a:tc>
                  <a:txBody>
                    <a:bodyPr/>
                    <a:lstStyle/>
                    <a:p>
                      <a:pPr rtl="1"/>
                      <a:r>
                        <a:rPr lang="he-IL" dirty="0"/>
                        <a:t>בעל</a:t>
                      </a:r>
                    </a:p>
                  </a:txBody>
                  <a:tcPr/>
                </a:tc>
                <a:tc>
                  <a:txBody>
                    <a:bodyPr/>
                    <a:lstStyle/>
                    <a:p>
                      <a:pPr rtl="1"/>
                      <a:r>
                        <a:rPr lang="he-IL" dirty="0"/>
                        <a:t>מספוא</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כ-50,000 דונם מגודלים כיום. עד 1950 היו בארץ כ-800,000 דונם שעורה</a:t>
                      </a:r>
                    </a:p>
                    <a:p>
                      <a:pPr rtl="1"/>
                      <a:endParaRPr lang="he-IL" dirty="0"/>
                    </a:p>
                  </a:txBody>
                  <a:tcPr/>
                </a:tc>
                <a:tc>
                  <a:txBody>
                    <a:bodyPr/>
                    <a:lstStyle/>
                    <a:p>
                      <a:pPr rtl="1"/>
                      <a:r>
                        <a:rPr lang="he-IL" dirty="0"/>
                        <a:t>מתאימה לאזורים עם מיעוט גשמים, מערכת שורשים יותר טובה, פחות רגישה מחיטה לשינויים יותר רווחית מחיטה יש ניסיון האבסה בשעורה ברפת מזרע</a:t>
                      </a:r>
                    </a:p>
                  </a:txBody>
                  <a:tcPr/>
                </a:tc>
                <a:tc>
                  <a:txBody>
                    <a:bodyPr/>
                    <a:lstStyle/>
                    <a:p>
                      <a:pPr rtl="1"/>
                      <a:r>
                        <a:rPr lang="he-IL" dirty="0"/>
                        <a:t>שכנוע הרפתנים לקחת (מבחינה מחקרית הוכח כמספוא טוב). לא ברור אם היבולים גבוהים או נמוכים מחיטה למספוא</a:t>
                      </a:r>
                    </a:p>
                  </a:txBody>
                  <a:tcPr/>
                </a:tc>
                <a:extLst>
                  <a:ext uri="{0D108BD9-81ED-4DB2-BD59-A6C34878D82A}">
                    <a16:rowId xmlns:a16="http://schemas.microsoft.com/office/drawing/2014/main" val="3321901388"/>
                  </a:ext>
                </a:extLst>
              </a:tr>
              <a:tr h="370840">
                <a:tc>
                  <a:txBody>
                    <a:bodyPr/>
                    <a:lstStyle/>
                    <a:p>
                      <a:pPr rtl="1"/>
                      <a:r>
                        <a:rPr lang="he-IL" dirty="0"/>
                        <a:t>שיבולת שועל</a:t>
                      </a:r>
                    </a:p>
                  </a:txBody>
                  <a:tcPr/>
                </a:tc>
                <a:tc>
                  <a:txBody>
                    <a:bodyPr/>
                    <a:lstStyle/>
                    <a:p>
                      <a:pPr rtl="1"/>
                      <a:r>
                        <a:rPr lang="he-IL" dirty="0"/>
                        <a:t>חורף</a:t>
                      </a:r>
                    </a:p>
                  </a:txBody>
                  <a:tcPr/>
                </a:tc>
                <a:tc>
                  <a:txBody>
                    <a:bodyPr/>
                    <a:lstStyle/>
                    <a:p>
                      <a:pPr rtl="1"/>
                      <a:r>
                        <a:rPr lang="he-IL" dirty="0"/>
                        <a:t>בעל</a:t>
                      </a:r>
                    </a:p>
                  </a:txBody>
                  <a:tcPr/>
                </a:tc>
                <a:tc>
                  <a:txBody>
                    <a:bodyPr/>
                    <a:lstStyle/>
                    <a:p>
                      <a:pPr rtl="1"/>
                      <a:r>
                        <a:rPr lang="he-IL" dirty="0"/>
                        <a:t>מספוא</a:t>
                      </a:r>
                    </a:p>
                  </a:txBody>
                  <a:tcPr/>
                </a:tc>
                <a:tc>
                  <a:txBody>
                    <a:bodyPr/>
                    <a:lstStyle/>
                    <a:p>
                      <a:pPr rtl="1"/>
                      <a:r>
                        <a:rPr lang="he-IL" dirty="0"/>
                        <a:t>מעט</a:t>
                      </a:r>
                    </a:p>
                  </a:txBody>
                  <a:tcPr/>
                </a:tc>
                <a:tc>
                  <a:txBody>
                    <a:bodyPr/>
                    <a:lstStyle/>
                    <a:p>
                      <a:pPr rtl="1"/>
                      <a:r>
                        <a:rPr lang="he-IL" dirty="0"/>
                        <a:t>עמידות לאקלים יותר טובה מחיטת לחם</a:t>
                      </a:r>
                    </a:p>
                  </a:txBody>
                  <a:tcPr/>
                </a:tc>
                <a:tc>
                  <a:txBody>
                    <a:bodyPr/>
                    <a:lstStyle/>
                    <a:p>
                      <a:pPr rtl="1"/>
                      <a:r>
                        <a:rPr lang="he-IL" dirty="0"/>
                        <a:t>שכנוע הרפתנים לקחת</a:t>
                      </a:r>
                    </a:p>
                  </a:txBody>
                  <a:tcPr/>
                </a:tc>
                <a:extLst>
                  <a:ext uri="{0D108BD9-81ED-4DB2-BD59-A6C34878D82A}">
                    <a16:rowId xmlns:a16="http://schemas.microsoft.com/office/drawing/2014/main" val="2787046934"/>
                  </a:ext>
                </a:extLst>
              </a:tr>
            </a:tbl>
          </a:graphicData>
        </a:graphic>
      </p:graphicFrame>
    </p:spTree>
    <p:extLst>
      <p:ext uri="{BB962C8B-B14F-4D97-AF65-F5344CB8AC3E}">
        <p14:creationId xmlns:p14="http://schemas.microsoft.com/office/powerpoint/2010/main" val="530441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גידולי שדה חדשים - הצעות</a:t>
            </a:r>
          </a:p>
        </p:txBody>
      </p:sp>
      <p:graphicFrame>
        <p:nvGraphicFramePr>
          <p:cNvPr id="2" name="טבלה 5">
            <a:extLst>
              <a:ext uri="{FF2B5EF4-FFF2-40B4-BE49-F238E27FC236}">
                <a16:creationId xmlns:a16="http://schemas.microsoft.com/office/drawing/2014/main" id="{209D7CA2-C65E-46DC-EA4D-55FEF90ABBB1}"/>
              </a:ext>
            </a:extLst>
          </p:cNvPr>
          <p:cNvGraphicFramePr>
            <a:graphicFrameLocks noGrp="1"/>
          </p:cNvGraphicFramePr>
          <p:nvPr>
            <p:extLst>
              <p:ext uri="{D42A27DB-BD31-4B8C-83A1-F6EECF244321}">
                <p14:modId xmlns:p14="http://schemas.microsoft.com/office/powerpoint/2010/main" val="2967452786"/>
              </p:ext>
            </p:extLst>
          </p:nvPr>
        </p:nvGraphicFramePr>
        <p:xfrm>
          <a:off x="116799" y="1448682"/>
          <a:ext cx="11958401" cy="4114800"/>
        </p:xfrm>
        <a:graphic>
          <a:graphicData uri="http://schemas.openxmlformats.org/drawingml/2006/table">
            <a:tbl>
              <a:tblPr rtl="1" firstRow="1" bandRow="1">
                <a:tableStyleId>{93296810-A885-4BE3-A3E7-6D5BEEA58F35}</a:tableStyleId>
              </a:tblPr>
              <a:tblGrid>
                <a:gridCol w="1260000">
                  <a:extLst>
                    <a:ext uri="{9D8B030D-6E8A-4147-A177-3AD203B41FA5}">
                      <a16:colId xmlns:a16="http://schemas.microsoft.com/office/drawing/2014/main" val="485709238"/>
                    </a:ext>
                  </a:extLst>
                </a:gridCol>
                <a:gridCol w="720000">
                  <a:extLst>
                    <a:ext uri="{9D8B030D-6E8A-4147-A177-3AD203B41FA5}">
                      <a16:colId xmlns:a16="http://schemas.microsoft.com/office/drawing/2014/main" val="2190335957"/>
                    </a:ext>
                  </a:extLst>
                </a:gridCol>
                <a:gridCol w="828000">
                  <a:extLst>
                    <a:ext uri="{9D8B030D-6E8A-4147-A177-3AD203B41FA5}">
                      <a16:colId xmlns:a16="http://schemas.microsoft.com/office/drawing/2014/main" val="508270435"/>
                    </a:ext>
                  </a:extLst>
                </a:gridCol>
                <a:gridCol w="1548000">
                  <a:extLst>
                    <a:ext uri="{9D8B030D-6E8A-4147-A177-3AD203B41FA5}">
                      <a16:colId xmlns:a16="http://schemas.microsoft.com/office/drawing/2014/main" val="580278196"/>
                    </a:ext>
                  </a:extLst>
                </a:gridCol>
                <a:gridCol w="1662401">
                  <a:extLst>
                    <a:ext uri="{9D8B030D-6E8A-4147-A177-3AD203B41FA5}">
                      <a16:colId xmlns:a16="http://schemas.microsoft.com/office/drawing/2014/main" val="3272521946"/>
                    </a:ext>
                  </a:extLst>
                </a:gridCol>
                <a:gridCol w="3312000">
                  <a:extLst>
                    <a:ext uri="{9D8B030D-6E8A-4147-A177-3AD203B41FA5}">
                      <a16:colId xmlns:a16="http://schemas.microsoft.com/office/drawing/2014/main" val="1602745977"/>
                    </a:ext>
                  </a:extLst>
                </a:gridCol>
                <a:gridCol w="2628000">
                  <a:extLst>
                    <a:ext uri="{9D8B030D-6E8A-4147-A177-3AD203B41FA5}">
                      <a16:colId xmlns:a16="http://schemas.microsoft.com/office/drawing/2014/main" val="2679801890"/>
                    </a:ext>
                  </a:extLst>
                </a:gridCol>
              </a:tblGrid>
              <a:tr h="370840">
                <a:tc>
                  <a:txBody>
                    <a:bodyPr/>
                    <a:lstStyle/>
                    <a:p>
                      <a:pPr rtl="1"/>
                      <a:r>
                        <a:rPr lang="he-IL" dirty="0"/>
                        <a:t>גידול</a:t>
                      </a:r>
                    </a:p>
                  </a:txBody>
                  <a:tcPr/>
                </a:tc>
                <a:tc>
                  <a:txBody>
                    <a:bodyPr/>
                    <a:lstStyle/>
                    <a:p>
                      <a:pPr rtl="1"/>
                      <a:r>
                        <a:rPr lang="he-IL" dirty="0"/>
                        <a:t>עונה</a:t>
                      </a:r>
                    </a:p>
                  </a:txBody>
                  <a:tcPr/>
                </a:tc>
                <a:tc>
                  <a:txBody>
                    <a:bodyPr/>
                    <a:lstStyle/>
                    <a:p>
                      <a:pPr rtl="1"/>
                      <a:r>
                        <a:rPr lang="he-IL" dirty="0"/>
                        <a:t>השקיה</a:t>
                      </a:r>
                    </a:p>
                  </a:txBody>
                  <a:tcPr/>
                </a:tc>
                <a:tc>
                  <a:txBody>
                    <a:bodyPr/>
                    <a:lstStyle/>
                    <a:p>
                      <a:pPr rtl="1"/>
                      <a:r>
                        <a:rPr lang="he-IL" dirty="0"/>
                        <a:t>שימוש</a:t>
                      </a:r>
                    </a:p>
                  </a:txBody>
                  <a:tcPr/>
                </a:tc>
                <a:tc>
                  <a:txBody>
                    <a:bodyPr/>
                    <a:lstStyle/>
                    <a:p>
                      <a:pPr rtl="1"/>
                      <a:r>
                        <a:rPr lang="he-IL" dirty="0"/>
                        <a:t>האם מגדלים מסחרית בארץ?</a:t>
                      </a:r>
                    </a:p>
                  </a:txBody>
                  <a:tcPr/>
                </a:tc>
                <a:tc>
                  <a:txBody>
                    <a:bodyPr/>
                    <a:lstStyle/>
                    <a:p>
                      <a:pPr rtl="1"/>
                      <a:r>
                        <a:rPr lang="he-IL" dirty="0"/>
                        <a:t>יתרונות</a:t>
                      </a:r>
                    </a:p>
                  </a:txBody>
                  <a:tcPr/>
                </a:tc>
                <a:tc>
                  <a:txBody>
                    <a:bodyPr/>
                    <a:lstStyle/>
                    <a:p>
                      <a:pPr rtl="1"/>
                      <a:r>
                        <a:rPr lang="he-IL" dirty="0"/>
                        <a:t>חסרונות</a:t>
                      </a:r>
                    </a:p>
                  </a:txBody>
                  <a:tcPr/>
                </a:tc>
                <a:extLst>
                  <a:ext uri="{0D108BD9-81ED-4DB2-BD59-A6C34878D82A}">
                    <a16:rowId xmlns:a16="http://schemas.microsoft.com/office/drawing/2014/main" val="3076655273"/>
                  </a:ext>
                </a:extLst>
              </a:tr>
              <a:tr h="370840">
                <a:tc>
                  <a:txBody>
                    <a:bodyPr/>
                    <a:lstStyle/>
                    <a:p>
                      <a:pPr rtl="1"/>
                      <a:r>
                        <a:rPr lang="he-IL" dirty="0"/>
                        <a:t>"</a:t>
                      </a:r>
                      <a:r>
                        <a:rPr lang="he-IL" dirty="0" err="1"/>
                        <a:t>חיטפון</a:t>
                      </a:r>
                      <a:r>
                        <a:rPr lang="he-IL" dirty="0"/>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היבריד של חיטה ושיפון</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txBody>
                  <a:tcPr/>
                </a:tc>
                <a:tc>
                  <a:txBody>
                    <a:bodyPr/>
                    <a:lstStyle/>
                    <a:p>
                      <a:pPr rtl="1"/>
                      <a:r>
                        <a:rPr lang="he-IL" dirty="0"/>
                        <a:t>מספוא בלבד</a:t>
                      </a:r>
                    </a:p>
                  </a:txBody>
                  <a:tcPr/>
                </a:tc>
                <a:tc>
                  <a:txBody>
                    <a:bodyPr/>
                    <a:lstStyle/>
                    <a:p>
                      <a:pPr rtl="1"/>
                      <a:r>
                        <a:rPr lang="he-IL" dirty="0"/>
                        <a:t>עדיין לא</a:t>
                      </a:r>
                    </a:p>
                  </a:txBody>
                  <a:tcPr/>
                </a:tc>
                <a:tc>
                  <a:txBody>
                    <a:bodyPr/>
                    <a:lstStyle/>
                    <a:p>
                      <a:pPr rtl="1"/>
                      <a:r>
                        <a:rPr lang="he-IL" dirty="0"/>
                        <a:t>יתכן: עמידות טובה יותר לשינוי האקלים (</a:t>
                      </a:r>
                      <a:r>
                        <a:rPr lang="he-IL" dirty="0" err="1"/>
                        <a:t>בויכוח</a:t>
                      </a:r>
                      <a:r>
                        <a:rPr lang="he-IL" dirty="0"/>
                        <a:t>)</a:t>
                      </a:r>
                    </a:p>
                  </a:txBody>
                  <a:tcPr/>
                </a:tc>
                <a:tc>
                  <a:txBody>
                    <a:bodyPr/>
                    <a:lstStyle/>
                    <a:p>
                      <a:pPr rtl="1"/>
                      <a:r>
                        <a:rPr lang="he-IL" dirty="0"/>
                        <a:t>צריך לבחון באופן מסחרי, וכן את הביקוש מצד רפתנים</a:t>
                      </a:r>
                    </a:p>
                  </a:txBody>
                  <a:tcPr/>
                </a:tc>
                <a:extLst>
                  <a:ext uri="{0D108BD9-81ED-4DB2-BD59-A6C34878D82A}">
                    <a16:rowId xmlns:a16="http://schemas.microsoft.com/office/drawing/2014/main" val="1999522960"/>
                  </a:ext>
                </a:extLst>
              </a:tr>
              <a:tr h="370840">
                <a:tc>
                  <a:txBody>
                    <a:bodyPr/>
                    <a:lstStyle/>
                    <a:p>
                      <a:pPr rtl="1"/>
                      <a:r>
                        <a:rPr lang="he-IL" dirty="0" err="1"/>
                        <a:t>קינואה</a:t>
                      </a:r>
                      <a:endParaRPr lang="he-IL" dirty="0"/>
                    </a:p>
                  </a:txBody>
                  <a:tcPr/>
                </a:tc>
                <a:tc>
                  <a:txBody>
                    <a:bodyPr/>
                    <a:lstStyle/>
                    <a:p>
                      <a:pPr rtl="1"/>
                      <a:r>
                        <a:rPr lang="he-IL" dirty="0"/>
                        <a:t>נזרע בדצמ' ונקצר ביולי</a:t>
                      </a:r>
                    </a:p>
                  </a:txBody>
                  <a:tcPr/>
                </a:tc>
                <a:tc>
                  <a:txBody>
                    <a:bodyPr/>
                    <a:lstStyle/>
                    <a:p>
                      <a:pPr rtl="1"/>
                      <a:r>
                        <a:rPr lang="he-IL" dirty="0"/>
                        <a:t>בעל, השקית עזר</a:t>
                      </a:r>
                    </a:p>
                  </a:txBody>
                  <a:tcPr/>
                </a:tc>
                <a:tc>
                  <a:txBody>
                    <a:bodyPr/>
                    <a:lstStyle/>
                    <a:p>
                      <a:pPr rtl="1"/>
                      <a:r>
                        <a:rPr lang="he-IL" dirty="0"/>
                        <a:t>גידול פרמיום למאכל אדם; מספוא לפרות וכבשים (במחקר)</a:t>
                      </a:r>
                    </a:p>
                  </a:txBody>
                  <a:tcPr/>
                </a:tc>
                <a:tc>
                  <a:txBody>
                    <a:bodyPr/>
                    <a:lstStyle/>
                    <a:p>
                      <a:pPr rtl="1"/>
                      <a:r>
                        <a:rPr lang="he-IL" dirty="0"/>
                        <a:t>התחילו </a:t>
                      </a:r>
                      <a:r>
                        <a:rPr lang="he-IL" dirty="0" err="1"/>
                        <a:t>נסיונית</a:t>
                      </a:r>
                      <a:r>
                        <a:rPr lang="he-IL" dirty="0"/>
                        <a:t> לפני 5 שנים. מגדלים בדרום הארץ, בצפון יש חלקות בבית אלפא ובמולדת</a:t>
                      </a:r>
                    </a:p>
                  </a:txBody>
                  <a:tcPr/>
                </a:tc>
                <a:tc>
                  <a:txBody>
                    <a:bodyPr/>
                    <a:lstStyle/>
                    <a:p>
                      <a:pPr rtl="1"/>
                      <a:r>
                        <a:rPr lang="he-IL" dirty="0"/>
                        <a:t>מוצר מאוד בריא.</a:t>
                      </a:r>
                    </a:p>
                    <a:p>
                      <a:pPr rtl="1"/>
                      <a:r>
                        <a:rPr lang="he-IL" dirty="0"/>
                        <a:t>עמיד מאוד לאקלים קיצוני.</a:t>
                      </a:r>
                    </a:p>
                    <a:p>
                      <a:pPr rtl="1"/>
                      <a:r>
                        <a:rPr lang="he-IL" dirty="0"/>
                        <a:t>תורם למחזור הגידולים. נותן תוצאות יותר טובות ביחס לחיטה.</a:t>
                      </a:r>
                    </a:p>
                    <a:p>
                      <a:pPr rtl="1"/>
                      <a:r>
                        <a:rPr lang="he-IL" dirty="0"/>
                        <a:t>בזרעים דליה בנו מכון לניקוי ומרכזים את כל שרשרת הערך עבור החקלאי, כולל שיווק למאכל אדם. מכוונים ליצוא. יתכן שאפשר לגדל בדו-גידול (בודקים זאת)</a:t>
                      </a:r>
                    </a:p>
                  </a:txBody>
                  <a:tcPr/>
                </a:tc>
                <a:tc>
                  <a:txBody>
                    <a:bodyPr/>
                    <a:lstStyle/>
                    <a:p>
                      <a:pPr rtl="1"/>
                      <a:r>
                        <a:rPr lang="he-IL" dirty="0"/>
                        <a:t>בחיתוליו. עדיין לומדים את האגרו-טכניקה, איכות זרעים. הכלכלה עדיין לא ברורה. גידול יותר מסובך מחיטה. אין הרבה ביקוש למאכל אדם. שכנוע הרפתנים לקחת</a:t>
                      </a:r>
                    </a:p>
                  </a:txBody>
                  <a:tcPr/>
                </a:tc>
                <a:extLst>
                  <a:ext uri="{0D108BD9-81ED-4DB2-BD59-A6C34878D82A}">
                    <a16:rowId xmlns:a16="http://schemas.microsoft.com/office/drawing/2014/main" val="1450310565"/>
                  </a:ext>
                </a:extLst>
              </a:tr>
            </a:tbl>
          </a:graphicData>
        </a:graphic>
      </p:graphicFrame>
    </p:spTree>
    <p:extLst>
      <p:ext uri="{BB962C8B-B14F-4D97-AF65-F5344CB8AC3E}">
        <p14:creationId xmlns:p14="http://schemas.microsoft.com/office/powerpoint/2010/main" val="1030046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גידולי שדה חדשים - הצעות</a:t>
            </a:r>
          </a:p>
        </p:txBody>
      </p:sp>
      <p:graphicFrame>
        <p:nvGraphicFramePr>
          <p:cNvPr id="2" name="טבלה 5">
            <a:extLst>
              <a:ext uri="{FF2B5EF4-FFF2-40B4-BE49-F238E27FC236}">
                <a16:creationId xmlns:a16="http://schemas.microsoft.com/office/drawing/2014/main" id="{209D7CA2-C65E-46DC-EA4D-55FEF90ABBB1}"/>
              </a:ext>
            </a:extLst>
          </p:cNvPr>
          <p:cNvGraphicFramePr>
            <a:graphicFrameLocks noGrp="1"/>
          </p:cNvGraphicFramePr>
          <p:nvPr>
            <p:extLst>
              <p:ext uri="{D42A27DB-BD31-4B8C-83A1-F6EECF244321}">
                <p14:modId xmlns:p14="http://schemas.microsoft.com/office/powerpoint/2010/main" val="2348522388"/>
              </p:ext>
            </p:extLst>
          </p:nvPr>
        </p:nvGraphicFramePr>
        <p:xfrm>
          <a:off x="111780" y="982309"/>
          <a:ext cx="11958401" cy="5029200"/>
        </p:xfrm>
        <a:graphic>
          <a:graphicData uri="http://schemas.openxmlformats.org/drawingml/2006/table">
            <a:tbl>
              <a:tblPr rtl="1" firstRow="1" bandRow="1">
                <a:tableStyleId>{93296810-A885-4BE3-A3E7-6D5BEEA58F35}</a:tableStyleId>
              </a:tblPr>
              <a:tblGrid>
                <a:gridCol w="1038658">
                  <a:extLst>
                    <a:ext uri="{9D8B030D-6E8A-4147-A177-3AD203B41FA5}">
                      <a16:colId xmlns:a16="http://schemas.microsoft.com/office/drawing/2014/main" val="485709238"/>
                    </a:ext>
                  </a:extLst>
                </a:gridCol>
                <a:gridCol w="679508">
                  <a:extLst>
                    <a:ext uri="{9D8B030D-6E8A-4147-A177-3AD203B41FA5}">
                      <a16:colId xmlns:a16="http://schemas.microsoft.com/office/drawing/2014/main" val="2190335957"/>
                    </a:ext>
                  </a:extLst>
                </a:gridCol>
                <a:gridCol w="1089834">
                  <a:extLst>
                    <a:ext uri="{9D8B030D-6E8A-4147-A177-3AD203B41FA5}">
                      <a16:colId xmlns:a16="http://schemas.microsoft.com/office/drawing/2014/main" val="508270435"/>
                    </a:ext>
                  </a:extLst>
                </a:gridCol>
                <a:gridCol w="1426864">
                  <a:extLst>
                    <a:ext uri="{9D8B030D-6E8A-4147-A177-3AD203B41FA5}">
                      <a16:colId xmlns:a16="http://schemas.microsoft.com/office/drawing/2014/main" val="580278196"/>
                    </a:ext>
                  </a:extLst>
                </a:gridCol>
                <a:gridCol w="1783537">
                  <a:extLst>
                    <a:ext uri="{9D8B030D-6E8A-4147-A177-3AD203B41FA5}">
                      <a16:colId xmlns:a16="http://schemas.microsoft.com/office/drawing/2014/main" val="3272521946"/>
                    </a:ext>
                  </a:extLst>
                </a:gridCol>
                <a:gridCol w="3312000">
                  <a:extLst>
                    <a:ext uri="{9D8B030D-6E8A-4147-A177-3AD203B41FA5}">
                      <a16:colId xmlns:a16="http://schemas.microsoft.com/office/drawing/2014/main" val="1602745977"/>
                    </a:ext>
                  </a:extLst>
                </a:gridCol>
                <a:gridCol w="2628000">
                  <a:extLst>
                    <a:ext uri="{9D8B030D-6E8A-4147-A177-3AD203B41FA5}">
                      <a16:colId xmlns:a16="http://schemas.microsoft.com/office/drawing/2014/main" val="2679801890"/>
                    </a:ext>
                  </a:extLst>
                </a:gridCol>
              </a:tblGrid>
              <a:tr h="370840">
                <a:tc>
                  <a:txBody>
                    <a:bodyPr/>
                    <a:lstStyle/>
                    <a:p>
                      <a:pPr rtl="1"/>
                      <a:r>
                        <a:rPr lang="he-IL" dirty="0"/>
                        <a:t>גידול</a:t>
                      </a:r>
                    </a:p>
                  </a:txBody>
                  <a:tcPr/>
                </a:tc>
                <a:tc>
                  <a:txBody>
                    <a:bodyPr/>
                    <a:lstStyle/>
                    <a:p>
                      <a:pPr rtl="1"/>
                      <a:r>
                        <a:rPr lang="he-IL" dirty="0"/>
                        <a:t>עונה</a:t>
                      </a:r>
                    </a:p>
                  </a:txBody>
                  <a:tcPr/>
                </a:tc>
                <a:tc>
                  <a:txBody>
                    <a:bodyPr/>
                    <a:lstStyle/>
                    <a:p>
                      <a:pPr rtl="1"/>
                      <a:r>
                        <a:rPr lang="he-IL" dirty="0"/>
                        <a:t>השקיה</a:t>
                      </a:r>
                    </a:p>
                  </a:txBody>
                  <a:tcPr/>
                </a:tc>
                <a:tc>
                  <a:txBody>
                    <a:bodyPr/>
                    <a:lstStyle/>
                    <a:p>
                      <a:pPr rtl="1"/>
                      <a:r>
                        <a:rPr lang="he-IL" dirty="0"/>
                        <a:t>שימוש</a:t>
                      </a:r>
                    </a:p>
                  </a:txBody>
                  <a:tcPr/>
                </a:tc>
                <a:tc>
                  <a:txBody>
                    <a:bodyPr/>
                    <a:lstStyle/>
                    <a:p>
                      <a:pPr rtl="1"/>
                      <a:r>
                        <a:rPr lang="he-IL" dirty="0"/>
                        <a:t>האם מגדלים מסחרית בארץ?</a:t>
                      </a:r>
                    </a:p>
                  </a:txBody>
                  <a:tcPr/>
                </a:tc>
                <a:tc>
                  <a:txBody>
                    <a:bodyPr/>
                    <a:lstStyle/>
                    <a:p>
                      <a:pPr rtl="1"/>
                      <a:r>
                        <a:rPr lang="he-IL" dirty="0"/>
                        <a:t>יתרונות</a:t>
                      </a:r>
                    </a:p>
                  </a:txBody>
                  <a:tcPr/>
                </a:tc>
                <a:tc>
                  <a:txBody>
                    <a:bodyPr/>
                    <a:lstStyle/>
                    <a:p>
                      <a:pPr rtl="1"/>
                      <a:r>
                        <a:rPr lang="he-IL" dirty="0"/>
                        <a:t>חסרונות</a:t>
                      </a:r>
                    </a:p>
                  </a:txBody>
                  <a:tcPr/>
                </a:tc>
                <a:extLst>
                  <a:ext uri="{0D108BD9-81ED-4DB2-BD59-A6C34878D82A}">
                    <a16:rowId xmlns:a16="http://schemas.microsoft.com/office/drawing/2014/main" val="3076655273"/>
                  </a:ext>
                </a:extLst>
              </a:tr>
              <a:tr h="370840">
                <a:tc>
                  <a:txBody>
                    <a:bodyPr/>
                    <a:lstStyle/>
                    <a:p>
                      <a:pPr rtl="1"/>
                      <a:r>
                        <a:rPr lang="he-IL" dirty="0"/>
                        <a:t>שומשום</a:t>
                      </a:r>
                    </a:p>
                  </a:txBody>
                  <a:tcPr/>
                </a:tc>
                <a:tc>
                  <a:txBody>
                    <a:bodyPr/>
                    <a:lstStyle/>
                    <a:p>
                      <a:pPr rtl="1"/>
                      <a:r>
                        <a:rPr lang="he-IL" dirty="0"/>
                        <a:t>קיץ</a:t>
                      </a:r>
                    </a:p>
                  </a:txBody>
                  <a:tcPr/>
                </a:tc>
                <a:tc>
                  <a:txBody>
                    <a:bodyPr/>
                    <a:lstStyle/>
                    <a:p>
                      <a:pPr rtl="1"/>
                      <a:r>
                        <a:rPr lang="he-IL" dirty="0"/>
                        <a:t>שלחין, אבל צורך פחות מים מתירס</a:t>
                      </a:r>
                    </a:p>
                  </a:txBody>
                  <a:tcPr/>
                </a:tc>
                <a:tc>
                  <a:txBody>
                    <a:bodyPr/>
                    <a:lstStyle/>
                    <a:p>
                      <a:pPr rtl="1"/>
                      <a:r>
                        <a:rPr lang="he-IL" dirty="0"/>
                        <a:t>מאכל אדם, גידול פרמיום</a:t>
                      </a:r>
                    </a:p>
                  </a:txBody>
                  <a:tcPr/>
                </a:tc>
                <a:tc>
                  <a:txBody>
                    <a:bodyPr/>
                    <a:lstStyle/>
                    <a:p>
                      <a:pPr rtl="1"/>
                      <a:r>
                        <a:rPr lang="he-IL" dirty="0"/>
                        <a:t>לא. </a:t>
                      </a:r>
                    </a:p>
                    <a:p>
                      <a:pPr rtl="1"/>
                      <a:r>
                        <a:rPr lang="he-IL" dirty="0"/>
                        <a:t>יש חלקה ניסיונית בנווה יער.</a:t>
                      </a:r>
                    </a:p>
                  </a:txBody>
                  <a:tcPr/>
                </a:tc>
                <a:tc>
                  <a:txBody>
                    <a:bodyPr/>
                    <a:lstStyle/>
                    <a:p>
                      <a:pPr rtl="1"/>
                      <a:r>
                        <a:rPr lang="he-IL" dirty="0"/>
                        <a:t>פוטנציאל גבוה. גידול שנזנח לאורך שנים בכל העולם. יש תעשיה מפותחת בישראל. ביקוש גדול וגדל. היצרניות העולמיות: מדינות באפריקה, לא יציבות אקלימית ופוליטית. ניתן יהיה לגדל בדו גידול.</a:t>
                      </a:r>
                    </a:p>
                  </a:txBody>
                  <a:tcPr/>
                </a:tc>
                <a:tc>
                  <a:txBody>
                    <a:bodyPr/>
                    <a:lstStyle/>
                    <a:p>
                      <a:pPr rtl="1"/>
                      <a:r>
                        <a:rPr lang="he-IL" dirty="0"/>
                        <a:t>קטיף בקומביין- עדיין בשלב מחקרי (יתכנו תוצאות עוד 2-3 שנים)</a:t>
                      </a:r>
                    </a:p>
                    <a:p>
                      <a:pPr rtl="1"/>
                      <a:r>
                        <a:rPr lang="he-IL" dirty="0"/>
                        <a:t>מחיר המים (</a:t>
                      </a:r>
                      <a:r>
                        <a:rPr lang="he-IL" dirty="0" err="1"/>
                        <a:t>קולחין</a:t>
                      </a:r>
                      <a:r>
                        <a:rPr lang="he-IL" dirty="0"/>
                        <a:t>)- פוגע ברווחיות. במחקר מנסים להוריד צריכת מים.</a:t>
                      </a:r>
                    </a:p>
                  </a:txBody>
                  <a:tcPr/>
                </a:tc>
                <a:extLst>
                  <a:ext uri="{0D108BD9-81ED-4DB2-BD59-A6C34878D82A}">
                    <a16:rowId xmlns:a16="http://schemas.microsoft.com/office/drawing/2014/main" val="1604705425"/>
                  </a:ext>
                </a:extLst>
              </a:tr>
              <a:tr h="370840">
                <a:tc>
                  <a:txBody>
                    <a:bodyPr/>
                    <a:lstStyle/>
                    <a:p>
                      <a:pPr rtl="1"/>
                      <a:r>
                        <a:rPr lang="he-IL" dirty="0"/>
                        <a:t>טף</a:t>
                      </a:r>
                    </a:p>
                  </a:txBody>
                  <a:tcPr/>
                </a:tc>
                <a:tc>
                  <a:txBody>
                    <a:bodyPr/>
                    <a:lstStyle/>
                    <a:p>
                      <a:pPr rtl="1"/>
                      <a:r>
                        <a:rPr lang="he-IL" dirty="0"/>
                        <a:t>קיץ</a:t>
                      </a:r>
                    </a:p>
                  </a:txBody>
                  <a:tcPr/>
                </a:tc>
                <a:tc>
                  <a:txBody>
                    <a:bodyPr/>
                    <a:lstStyle/>
                    <a:p>
                      <a:pPr rtl="1"/>
                      <a:r>
                        <a:rPr lang="he-IL" dirty="0"/>
                        <a:t>שלחין</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בעיקר למספוא. אפשרי גם מזון </a:t>
                      </a:r>
                      <a:r>
                        <a:rPr lang="he-IL" dirty="0" err="1"/>
                        <a:t>פרימיום</a:t>
                      </a:r>
                      <a:r>
                        <a:rPr lang="he-IL" dirty="0"/>
                        <a:t> לאדם</a:t>
                      </a:r>
                    </a:p>
                  </a:txBody>
                  <a:tcPr/>
                </a:tc>
                <a:tc>
                  <a:txBody>
                    <a:bodyPr/>
                    <a:lstStyle/>
                    <a:p>
                      <a:pPr rtl="1"/>
                      <a:r>
                        <a:rPr lang="he-IL" dirty="0"/>
                        <a:t>לא. ניסויים בחוות עדן בבית שאן</a:t>
                      </a:r>
                    </a:p>
                  </a:txBody>
                  <a:tcPr/>
                </a:tc>
                <a:tc>
                  <a:txBody>
                    <a:bodyPr/>
                    <a:lstStyle/>
                    <a:p>
                      <a:pPr rtl="1"/>
                      <a:r>
                        <a:rPr lang="he-IL" dirty="0"/>
                        <a:t>מספוא טוב. אפשרי לגדל בדו גידול: עושים 2-3 קצירים בקיץ. אפשר לשלב במחזור זרעים עם חיטה. מאוד עמיד לשינוי אקלים. יש מחקר בפקולטה ברחובות.</a:t>
                      </a:r>
                    </a:p>
                  </a:txBody>
                  <a:tcPr/>
                </a:tc>
                <a:tc>
                  <a:txBody>
                    <a:bodyPr/>
                    <a:lstStyle/>
                    <a:p>
                      <a:pPr rtl="1"/>
                      <a:r>
                        <a:rPr lang="he-IL" dirty="0"/>
                        <a:t>הגידול בחיתוליו. לא ברור אם יהיה ביקוש למאכל אדם. לשכנע רפתנים לקחת</a:t>
                      </a:r>
                    </a:p>
                  </a:txBody>
                  <a:tcPr/>
                </a:tc>
                <a:extLst>
                  <a:ext uri="{0D108BD9-81ED-4DB2-BD59-A6C34878D82A}">
                    <a16:rowId xmlns:a16="http://schemas.microsoft.com/office/drawing/2014/main" val="1516454957"/>
                  </a:ext>
                </a:extLst>
              </a:tr>
              <a:tr h="370840">
                <a:tc>
                  <a:txBody>
                    <a:bodyPr/>
                    <a:lstStyle/>
                    <a:p>
                      <a:pPr rtl="1"/>
                      <a:r>
                        <a:rPr lang="he-IL" dirty="0" err="1"/>
                        <a:t>קצח</a:t>
                      </a:r>
                      <a:endParaRPr lang="he-IL" dirty="0"/>
                    </a:p>
                  </a:txBody>
                  <a:tcPr/>
                </a:tc>
                <a:tc>
                  <a:txBody>
                    <a:bodyPr/>
                    <a:lstStyle/>
                    <a:p>
                      <a:pPr rtl="1"/>
                      <a:r>
                        <a:rPr lang="he-IL" dirty="0"/>
                        <a:t>חורף</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בעל, השקית עזר</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שמן</a:t>
                      </a:r>
                    </a:p>
                  </a:txBody>
                  <a:tcPr/>
                </a:tc>
                <a:tc>
                  <a:txBody>
                    <a:bodyPr/>
                    <a:lstStyle/>
                    <a:p>
                      <a:pPr rtl="1"/>
                      <a:r>
                        <a:rPr lang="he-IL" dirty="0"/>
                        <a:t>מעט</a:t>
                      </a:r>
                    </a:p>
                  </a:txBody>
                  <a:tcPr/>
                </a:tc>
                <a:tc>
                  <a:txBody>
                    <a:bodyPr/>
                    <a:lstStyle/>
                    <a:p>
                      <a:pPr rtl="1"/>
                      <a:r>
                        <a:rPr lang="he-IL" dirty="0"/>
                        <a:t>בזרעים דליה מרכזים את כל שרשרת הערך עבור החקלאי, כולל שיווק. מכוונים ליצוא. </a:t>
                      </a:r>
                    </a:p>
                  </a:txBody>
                  <a:tcPr/>
                </a:tc>
                <a:tc>
                  <a:txBody>
                    <a:bodyPr/>
                    <a:lstStyle/>
                    <a:p>
                      <a:pPr rtl="1"/>
                      <a:r>
                        <a:rPr lang="he-IL" dirty="0"/>
                        <a:t>גידול חדש, בחיתוליו. לומדים את האגרו טכניקה ויהיו שינויים בממשק לאורך זמן. לא ניתן לגדל בדו-גידול</a:t>
                      </a:r>
                    </a:p>
                  </a:txBody>
                  <a:tcPr/>
                </a:tc>
                <a:extLst>
                  <a:ext uri="{0D108BD9-81ED-4DB2-BD59-A6C34878D82A}">
                    <a16:rowId xmlns:a16="http://schemas.microsoft.com/office/drawing/2014/main" val="3654632153"/>
                  </a:ext>
                </a:extLst>
              </a:tr>
            </a:tbl>
          </a:graphicData>
        </a:graphic>
      </p:graphicFrame>
    </p:spTree>
    <p:extLst>
      <p:ext uri="{BB962C8B-B14F-4D97-AF65-F5344CB8AC3E}">
        <p14:creationId xmlns:p14="http://schemas.microsoft.com/office/powerpoint/2010/main" val="28523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דיווח : שיתוף הציבור</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937519" y="963259"/>
            <a:ext cx="5064414" cy="1354217"/>
          </a:xfrm>
          <a:prstGeom prst="rect">
            <a:avLst/>
          </a:prstGeom>
          <a:noFill/>
        </p:spPr>
        <p:txBody>
          <a:bodyPr wrap="square" rtlCol="1">
            <a:spAutoFit/>
          </a:bodyPr>
          <a:lstStyle/>
          <a:p>
            <a:pPr>
              <a:spcAft>
                <a:spcPts val="1200"/>
              </a:spcAft>
            </a:pPr>
            <a:r>
              <a:rPr lang="he-IL" sz="2400" b="0" dirty="0">
                <a:solidFill>
                  <a:schemeClr val="tx1"/>
                </a:solidFill>
                <a:effectLst/>
              </a:rPr>
              <a:t>ב-18.5.23 התקיים ערב שיתוף ציבור במרכז חקלאי העמק, השתתפו כ-20 איש</a:t>
            </a:r>
            <a:endParaRPr lang="en-US" sz="2400" dirty="0"/>
          </a:p>
          <a:p>
            <a:pPr algn="r" rtl="1">
              <a:lnSpc>
                <a:spcPct val="100000"/>
              </a:lnSpc>
              <a:spcAft>
                <a:spcPts val="1200"/>
              </a:spcAft>
            </a:pPr>
            <a:endParaRPr lang="he-IL" sz="2400" b="0" dirty="0">
              <a:solidFill>
                <a:schemeClr val="tx1"/>
              </a:solidFill>
              <a:effectLst/>
            </a:endParaRPr>
          </a:p>
        </p:txBody>
      </p:sp>
      <p:pic>
        <p:nvPicPr>
          <p:cNvPr id="6" name="תמונה 5">
            <a:extLst>
              <a:ext uri="{FF2B5EF4-FFF2-40B4-BE49-F238E27FC236}">
                <a16:creationId xmlns:a16="http://schemas.microsoft.com/office/drawing/2014/main" id="{37C5237A-4013-71F0-39F0-79B452E92B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73309" y="1844900"/>
            <a:ext cx="2814235" cy="3270980"/>
          </a:xfrm>
          <a:prstGeom prst="rect">
            <a:avLst/>
          </a:prstGeom>
        </p:spPr>
      </p:pic>
      <p:sp>
        <p:nvSpPr>
          <p:cNvPr id="10" name="תיבת טקסט 9">
            <a:extLst>
              <a:ext uri="{FF2B5EF4-FFF2-40B4-BE49-F238E27FC236}">
                <a16:creationId xmlns:a16="http://schemas.microsoft.com/office/drawing/2014/main" id="{10636F6E-85AC-E42B-CF58-E5F8CB711908}"/>
              </a:ext>
            </a:extLst>
          </p:cNvPr>
          <p:cNvSpPr txBox="1"/>
          <p:nvPr/>
        </p:nvSpPr>
        <p:spPr>
          <a:xfrm>
            <a:off x="1515035" y="951724"/>
            <a:ext cx="5132963" cy="830997"/>
          </a:xfrm>
          <a:prstGeom prst="rect">
            <a:avLst/>
          </a:prstGeom>
          <a:noFill/>
        </p:spPr>
        <p:txBody>
          <a:bodyPr wrap="square" rtlCol="1">
            <a:spAutoFit/>
          </a:bodyPr>
          <a:lstStyle/>
          <a:p>
            <a:pPr>
              <a:spcAft>
                <a:spcPts val="1200"/>
              </a:spcAft>
            </a:pPr>
            <a:r>
              <a:rPr lang="he-IL" sz="2400" b="0" dirty="0">
                <a:solidFill>
                  <a:schemeClr val="tx1"/>
                </a:solidFill>
                <a:effectLst/>
              </a:rPr>
              <a:t>חומרי התוכנית </a:t>
            </a:r>
            <a:r>
              <a:rPr lang="he-IL" sz="2400" dirty="0"/>
              <a:t>הועלו לאתרי האינטרנט של המועצות האזוריות</a:t>
            </a:r>
            <a:endParaRPr lang="en-US" sz="2400" dirty="0"/>
          </a:p>
        </p:txBody>
      </p:sp>
      <p:pic>
        <p:nvPicPr>
          <p:cNvPr id="12" name="תמונה 11">
            <a:extLst>
              <a:ext uri="{FF2B5EF4-FFF2-40B4-BE49-F238E27FC236}">
                <a16:creationId xmlns:a16="http://schemas.microsoft.com/office/drawing/2014/main" id="{A9CC348A-6766-4CCB-132E-BE2012D84360}"/>
              </a:ext>
            </a:extLst>
          </p:cNvPr>
          <p:cNvPicPr>
            <a:picLocks noChangeAspect="1"/>
          </p:cNvPicPr>
          <p:nvPr/>
        </p:nvPicPr>
        <p:blipFill>
          <a:blip r:embed="rId4"/>
          <a:stretch>
            <a:fillRect/>
          </a:stretch>
        </p:blipFill>
        <p:spPr>
          <a:xfrm>
            <a:off x="-89647" y="1844900"/>
            <a:ext cx="6737645" cy="4002257"/>
          </a:xfrm>
          <a:prstGeom prst="rect">
            <a:avLst/>
          </a:prstGeom>
        </p:spPr>
      </p:pic>
      <p:sp>
        <p:nvSpPr>
          <p:cNvPr id="13" name="מלבן 12">
            <a:extLst>
              <a:ext uri="{FF2B5EF4-FFF2-40B4-BE49-F238E27FC236}">
                <a16:creationId xmlns:a16="http://schemas.microsoft.com/office/drawing/2014/main" id="{1BBA4986-16D4-2AC3-F0CB-2382CA223421}"/>
              </a:ext>
            </a:extLst>
          </p:cNvPr>
          <p:cNvSpPr/>
          <p:nvPr/>
        </p:nvSpPr>
        <p:spPr>
          <a:xfrm>
            <a:off x="121820" y="5543550"/>
            <a:ext cx="3602456" cy="3036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a:extLst>
              <a:ext uri="{FF2B5EF4-FFF2-40B4-BE49-F238E27FC236}">
                <a16:creationId xmlns:a16="http://schemas.microsoft.com/office/drawing/2014/main" id="{F503A317-5FBC-099E-6D15-82990DF64A9F}"/>
              </a:ext>
            </a:extLst>
          </p:cNvPr>
          <p:cNvPicPr>
            <a:picLocks noChangeAspect="1"/>
          </p:cNvPicPr>
          <p:nvPr/>
        </p:nvPicPr>
        <p:blipFill>
          <a:blip r:embed="rId5"/>
          <a:stretch>
            <a:fillRect/>
          </a:stretch>
        </p:blipFill>
        <p:spPr>
          <a:xfrm>
            <a:off x="3882269" y="3942236"/>
            <a:ext cx="5391040" cy="3211478"/>
          </a:xfrm>
          <a:prstGeom prst="rect">
            <a:avLst/>
          </a:prstGeom>
        </p:spPr>
      </p:pic>
    </p:spTree>
    <p:extLst>
      <p:ext uri="{BB962C8B-B14F-4D97-AF65-F5344CB8AC3E}">
        <p14:creationId xmlns:p14="http://schemas.microsoft.com/office/powerpoint/2010/main" val="3229521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גידולי שדה חדשים - הצעות</a:t>
            </a:r>
          </a:p>
        </p:txBody>
      </p:sp>
      <p:graphicFrame>
        <p:nvGraphicFramePr>
          <p:cNvPr id="2" name="טבלה 5">
            <a:extLst>
              <a:ext uri="{FF2B5EF4-FFF2-40B4-BE49-F238E27FC236}">
                <a16:creationId xmlns:a16="http://schemas.microsoft.com/office/drawing/2014/main" id="{209D7CA2-C65E-46DC-EA4D-55FEF90ABBB1}"/>
              </a:ext>
            </a:extLst>
          </p:cNvPr>
          <p:cNvGraphicFramePr>
            <a:graphicFrameLocks noGrp="1"/>
          </p:cNvGraphicFramePr>
          <p:nvPr>
            <p:extLst>
              <p:ext uri="{D42A27DB-BD31-4B8C-83A1-F6EECF244321}">
                <p14:modId xmlns:p14="http://schemas.microsoft.com/office/powerpoint/2010/main" val="465291594"/>
              </p:ext>
            </p:extLst>
          </p:nvPr>
        </p:nvGraphicFramePr>
        <p:xfrm>
          <a:off x="111780" y="982309"/>
          <a:ext cx="11958401" cy="2103120"/>
        </p:xfrm>
        <a:graphic>
          <a:graphicData uri="http://schemas.openxmlformats.org/drawingml/2006/table">
            <a:tbl>
              <a:tblPr rtl="1" firstRow="1" bandRow="1">
                <a:tableStyleId>{93296810-A885-4BE3-A3E7-6D5BEEA58F35}</a:tableStyleId>
              </a:tblPr>
              <a:tblGrid>
                <a:gridCol w="1038658">
                  <a:extLst>
                    <a:ext uri="{9D8B030D-6E8A-4147-A177-3AD203B41FA5}">
                      <a16:colId xmlns:a16="http://schemas.microsoft.com/office/drawing/2014/main" val="485709238"/>
                    </a:ext>
                  </a:extLst>
                </a:gridCol>
                <a:gridCol w="679508">
                  <a:extLst>
                    <a:ext uri="{9D8B030D-6E8A-4147-A177-3AD203B41FA5}">
                      <a16:colId xmlns:a16="http://schemas.microsoft.com/office/drawing/2014/main" val="2190335957"/>
                    </a:ext>
                  </a:extLst>
                </a:gridCol>
                <a:gridCol w="1089834">
                  <a:extLst>
                    <a:ext uri="{9D8B030D-6E8A-4147-A177-3AD203B41FA5}">
                      <a16:colId xmlns:a16="http://schemas.microsoft.com/office/drawing/2014/main" val="508270435"/>
                    </a:ext>
                  </a:extLst>
                </a:gridCol>
                <a:gridCol w="1426864">
                  <a:extLst>
                    <a:ext uri="{9D8B030D-6E8A-4147-A177-3AD203B41FA5}">
                      <a16:colId xmlns:a16="http://schemas.microsoft.com/office/drawing/2014/main" val="580278196"/>
                    </a:ext>
                  </a:extLst>
                </a:gridCol>
                <a:gridCol w="1783537">
                  <a:extLst>
                    <a:ext uri="{9D8B030D-6E8A-4147-A177-3AD203B41FA5}">
                      <a16:colId xmlns:a16="http://schemas.microsoft.com/office/drawing/2014/main" val="3272521946"/>
                    </a:ext>
                  </a:extLst>
                </a:gridCol>
                <a:gridCol w="3312000">
                  <a:extLst>
                    <a:ext uri="{9D8B030D-6E8A-4147-A177-3AD203B41FA5}">
                      <a16:colId xmlns:a16="http://schemas.microsoft.com/office/drawing/2014/main" val="1602745977"/>
                    </a:ext>
                  </a:extLst>
                </a:gridCol>
                <a:gridCol w="2628000">
                  <a:extLst>
                    <a:ext uri="{9D8B030D-6E8A-4147-A177-3AD203B41FA5}">
                      <a16:colId xmlns:a16="http://schemas.microsoft.com/office/drawing/2014/main" val="2679801890"/>
                    </a:ext>
                  </a:extLst>
                </a:gridCol>
              </a:tblGrid>
              <a:tr h="370840">
                <a:tc>
                  <a:txBody>
                    <a:bodyPr/>
                    <a:lstStyle/>
                    <a:p>
                      <a:pPr rtl="1"/>
                      <a:r>
                        <a:rPr lang="he-IL" dirty="0"/>
                        <a:t>גידול</a:t>
                      </a:r>
                    </a:p>
                  </a:txBody>
                  <a:tcPr/>
                </a:tc>
                <a:tc>
                  <a:txBody>
                    <a:bodyPr/>
                    <a:lstStyle/>
                    <a:p>
                      <a:pPr rtl="1"/>
                      <a:r>
                        <a:rPr lang="he-IL" dirty="0"/>
                        <a:t>עונה</a:t>
                      </a:r>
                    </a:p>
                  </a:txBody>
                  <a:tcPr/>
                </a:tc>
                <a:tc>
                  <a:txBody>
                    <a:bodyPr/>
                    <a:lstStyle/>
                    <a:p>
                      <a:pPr rtl="1"/>
                      <a:r>
                        <a:rPr lang="he-IL" dirty="0"/>
                        <a:t>השקיה</a:t>
                      </a:r>
                    </a:p>
                  </a:txBody>
                  <a:tcPr/>
                </a:tc>
                <a:tc>
                  <a:txBody>
                    <a:bodyPr/>
                    <a:lstStyle/>
                    <a:p>
                      <a:pPr rtl="1"/>
                      <a:r>
                        <a:rPr lang="he-IL" dirty="0"/>
                        <a:t>שימוש</a:t>
                      </a:r>
                    </a:p>
                  </a:txBody>
                  <a:tcPr/>
                </a:tc>
                <a:tc>
                  <a:txBody>
                    <a:bodyPr/>
                    <a:lstStyle/>
                    <a:p>
                      <a:pPr rtl="1"/>
                      <a:r>
                        <a:rPr lang="he-IL" dirty="0"/>
                        <a:t>האם מגדלים מסחרית בארץ?</a:t>
                      </a:r>
                    </a:p>
                  </a:txBody>
                  <a:tcPr/>
                </a:tc>
                <a:tc>
                  <a:txBody>
                    <a:bodyPr/>
                    <a:lstStyle/>
                    <a:p>
                      <a:pPr rtl="1"/>
                      <a:r>
                        <a:rPr lang="he-IL" dirty="0"/>
                        <a:t>יתרונות</a:t>
                      </a:r>
                    </a:p>
                  </a:txBody>
                  <a:tcPr/>
                </a:tc>
                <a:tc>
                  <a:txBody>
                    <a:bodyPr/>
                    <a:lstStyle/>
                    <a:p>
                      <a:pPr rtl="1"/>
                      <a:r>
                        <a:rPr lang="he-IL" dirty="0"/>
                        <a:t>חסרונות</a:t>
                      </a:r>
                    </a:p>
                  </a:txBody>
                  <a:tcPr/>
                </a:tc>
                <a:extLst>
                  <a:ext uri="{0D108BD9-81ED-4DB2-BD59-A6C34878D82A}">
                    <a16:rowId xmlns:a16="http://schemas.microsoft.com/office/drawing/2014/main" val="3076655273"/>
                  </a:ext>
                </a:extLst>
              </a:tr>
              <a:tr h="370840">
                <a:tc>
                  <a:txBody>
                    <a:bodyPr/>
                    <a:lstStyle/>
                    <a:p>
                      <a:pPr rtl="1"/>
                      <a:r>
                        <a:rPr lang="he-IL" dirty="0"/>
                        <a:t>סויה</a:t>
                      </a:r>
                    </a:p>
                  </a:txBody>
                  <a:tcPr/>
                </a:tc>
                <a:tc>
                  <a:txBody>
                    <a:bodyPr/>
                    <a:lstStyle/>
                    <a:p>
                      <a:pPr rtl="1"/>
                      <a:r>
                        <a:rPr lang="he-IL" dirty="0"/>
                        <a:t>קיץ</a:t>
                      </a:r>
                    </a:p>
                  </a:txBody>
                  <a:tcPr/>
                </a:tc>
                <a:tc>
                  <a:txBody>
                    <a:bodyPr/>
                    <a:lstStyle/>
                    <a:p>
                      <a:pPr rtl="1"/>
                      <a:r>
                        <a:rPr lang="he-IL" dirty="0"/>
                        <a:t>שלחין</a:t>
                      </a:r>
                    </a:p>
                  </a:txBody>
                  <a:tcPr/>
                </a:tc>
                <a:tc>
                  <a:txBody>
                    <a:bodyPr/>
                    <a:lstStyle/>
                    <a:p>
                      <a:pPr rtl="1"/>
                      <a:r>
                        <a:rPr lang="he-IL" dirty="0"/>
                        <a:t>בעיקר למספוא. לשמן.</a:t>
                      </a:r>
                    </a:p>
                  </a:txBody>
                  <a:tcPr/>
                </a:tc>
                <a:tc>
                  <a:txBody>
                    <a:bodyPr/>
                    <a:lstStyle/>
                    <a:p>
                      <a:pPr rtl="1"/>
                      <a:r>
                        <a:rPr lang="he-IL" dirty="0"/>
                        <a:t>לא. בשנות ה1940 היו ניסיונות מוצלחים בגידול סויה בישראל</a:t>
                      </a:r>
                    </a:p>
                  </a:txBody>
                  <a:tcPr/>
                </a:tc>
                <a:tc>
                  <a:txBody>
                    <a:bodyPr/>
                    <a:lstStyle/>
                    <a:p>
                      <a:pPr rtl="1"/>
                      <a:r>
                        <a:rPr lang="he-IL" dirty="0"/>
                        <a:t>פוטנציאל גבוה. גידול מתאים אקלימית לישראל, ממוכן. יש רק שתי מדינות מייצאות (ארה"ב וברזיל), לברזיל חוסן אקלימי נמוך</a:t>
                      </a:r>
                    </a:p>
                  </a:txBody>
                  <a:tcPr/>
                </a:tc>
                <a:tc>
                  <a:txBody>
                    <a:bodyPr/>
                    <a:lstStyle/>
                    <a:p>
                      <a:pPr rtl="1"/>
                      <a:r>
                        <a:rPr lang="he-IL" dirty="0"/>
                        <a:t>גידול מהונדס גנטית. צריך לקבל אישור לגדל בישראל. מסתמן שיהיו הקלות באפשרות לגדל צמחים מהונדסים בישראל</a:t>
                      </a:r>
                    </a:p>
                  </a:txBody>
                  <a:tcPr/>
                </a:tc>
                <a:extLst>
                  <a:ext uri="{0D108BD9-81ED-4DB2-BD59-A6C34878D82A}">
                    <a16:rowId xmlns:a16="http://schemas.microsoft.com/office/drawing/2014/main" val="1604705425"/>
                  </a:ext>
                </a:extLst>
              </a:tr>
            </a:tbl>
          </a:graphicData>
        </a:graphic>
      </p:graphicFrame>
      <p:sp>
        <p:nvSpPr>
          <p:cNvPr id="5" name="תיבת טקסט 4">
            <a:extLst>
              <a:ext uri="{FF2B5EF4-FFF2-40B4-BE49-F238E27FC236}">
                <a16:creationId xmlns:a16="http://schemas.microsoft.com/office/drawing/2014/main" id="{6896FBDC-74AB-3527-A162-B4D2A9722E25}"/>
              </a:ext>
            </a:extLst>
          </p:cNvPr>
          <p:cNvSpPr txBox="1"/>
          <p:nvPr/>
        </p:nvSpPr>
        <p:spPr>
          <a:xfrm>
            <a:off x="60715" y="3480151"/>
            <a:ext cx="11932024" cy="1800493"/>
          </a:xfrm>
          <a:prstGeom prst="rect">
            <a:avLst/>
          </a:prstGeom>
          <a:noFill/>
        </p:spPr>
        <p:txBody>
          <a:bodyPr wrap="square" rtlCol="1">
            <a:spAutoFit/>
          </a:bodyPr>
          <a:lstStyle/>
          <a:p>
            <a:pPr>
              <a:spcBef>
                <a:spcPts val="600"/>
              </a:spcBef>
            </a:pPr>
            <a:r>
              <a:rPr lang="he-IL" sz="2400" dirty="0"/>
              <a:t>בכדי לשפר את מחזור הזרעים, ולתרום לתזונה בישראל (חלבונים מהצומח), יש לחפש גידולי קטניות.</a:t>
            </a:r>
          </a:p>
          <a:p>
            <a:pPr>
              <a:spcBef>
                <a:spcPts val="600"/>
              </a:spcBef>
            </a:pPr>
            <a:r>
              <a:rPr lang="he-IL" sz="2400" dirty="0"/>
              <a:t>לעת עתה לא זיהינו גידולי קטניות עם פוטנציאל כלכלי משמעותי ויציב.</a:t>
            </a:r>
          </a:p>
          <a:p>
            <a:pPr>
              <a:spcBef>
                <a:spcPts val="600"/>
              </a:spcBef>
            </a:pPr>
            <a:r>
              <a:rPr lang="he-IL" sz="2400" dirty="0"/>
              <a:t>אבל: גידולי קטניות הם הבסיס לתחליפי בשר וחלב מבוססי צמחים.</a:t>
            </a:r>
          </a:p>
          <a:p>
            <a:pPr>
              <a:spcBef>
                <a:spcPts val="600"/>
              </a:spcBef>
            </a:pPr>
            <a:r>
              <a:rPr lang="he-IL" sz="2400" dirty="0"/>
              <a:t>הפוטנציאל לתחליפי בשר וחלב יבחן בפרק הבא בעבודה.</a:t>
            </a:r>
          </a:p>
        </p:txBody>
      </p:sp>
    </p:spTree>
    <p:extLst>
      <p:ext uri="{BB962C8B-B14F-4D97-AF65-F5344CB8AC3E}">
        <p14:creationId xmlns:p14="http://schemas.microsoft.com/office/powerpoint/2010/main" val="3710525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1569660"/>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בחינת הגידולים על רקע תוספת </a:t>
            </a:r>
            <a:r>
              <a:rPr lang="he-IL" sz="4800" b="1" dirty="0" err="1">
                <a:solidFill>
                  <a:schemeClr val="tx1"/>
                </a:solidFill>
                <a:effectLst/>
              </a:rPr>
              <a:t>קולחין</a:t>
            </a:r>
            <a:r>
              <a:rPr lang="he-IL" sz="4800" b="1" dirty="0">
                <a:solidFill>
                  <a:schemeClr val="tx1"/>
                </a:solidFill>
                <a:effectLst/>
              </a:rPr>
              <a:t> בעמקים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275007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2215307" y="157018"/>
            <a:ext cx="9459458" cy="523220"/>
          </a:xfrm>
          <a:prstGeom prst="rect">
            <a:avLst/>
          </a:prstGeom>
          <a:noFill/>
        </p:spPr>
        <p:txBody>
          <a:bodyPr wrap="square" rtlCol="1">
            <a:spAutoFit/>
          </a:bodyPr>
          <a:lstStyle/>
          <a:p>
            <a:r>
              <a:rPr lang="he-IL" sz="2800" b="1" dirty="0"/>
              <a:t>מים : היצע </a:t>
            </a:r>
            <a:r>
              <a:rPr lang="he-IL" sz="2800" b="1" dirty="0" err="1"/>
              <a:t>קולחין</a:t>
            </a:r>
            <a:r>
              <a:rPr lang="he-IL" sz="2800" b="1" dirty="0"/>
              <a:t> במצב קיים ועתידי</a:t>
            </a:r>
          </a:p>
        </p:txBody>
      </p:sp>
      <p:sp>
        <p:nvSpPr>
          <p:cNvPr id="2" name="תיבת טקסט 1">
            <a:extLst>
              <a:ext uri="{FF2B5EF4-FFF2-40B4-BE49-F238E27FC236}">
                <a16:creationId xmlns:a16="http://schemas.microsoft.com/office/drawing/2014/main" id="{91C921D3-95FD-1E9D-58D5-C0149EC825A7}"/>
              </a:ext>
            </a:extLst>
          </p:cNvPr>
          <p:cNvSpPr txBox="1"/>
          <p:nvPr/>
        </p:nvSpPr>
        <p:spPr>
          <a:xfrm>
            <a:off x="609597" y="982309"/>
            <a:ext cx="11157530" cy="907941"/>
          </a:xfrm>
          <a:prstGeom prst="rect">
            <a:avLst/>
          </a:prstGeom>
          <a:noFill/>
        </p:spPr>
        <p:txBody>
          <a:bodyPr wrap="square" rtlCol="1">
            <a:spAutoFit/>
          </a:bodyPr>
          <a:lstStyle/>
          <a:p>
            <a:pPr>
              <a:spcBef>
                <a:spcPts val="600"/>
              </a:spcBef>
            </a:pPr>
            <a:r>
              <a:rPr lang="he-IL" sz="2400" dirty="0"/>
              <a:t>כיום מושקים בעמקים כ-95,000 דונם, מתוך כ-300,000 דונם.</a:t>
            </a:r>
          </a:p>
          <a:p>
            <a:pPr>
              <a:spcBef>
                <a:spcPts val="600"/>
              </a:spcBef>
            </a:pPr>
            <a:r>
              <a:rPr lang="he-IL" sz="2400" dirty="0"/>
              <a:t>יש תכנית אב למים עדכנית, שאושרה על ידי רשות המים:</a:t>
            </a:r>
          </a:p>
        </p:txBody>
      </p:sp>
      <p:graphicFrame>
        <p:nvGraphicFramePr>
          <p:cNvPr id="14" name="טבלה 15">
            <a:extLst>
              <a:ext uri="{FF2B5EF4-FFF2-40B4-BE49-F238E27FC236}">
                <a16:creationId xmlns:a16="http://schemas.microsoft.com/office/drawing/2014/main" id="{5A051FA8-5923-ED10-2E87-825640184F8D}"/>
              </a:ext>
            </a:extLst>
          </p:cNvPr>
          <p:cNvGraphicFramePr>
            <a:graphicFrameLocks noGrp="1"/>
          </p:cNvGraphicFramePr>
          <p:nvPr>
            <p:extLst>
              <p:ext uri="{D42A27DB-BD31-4B8C-83A1-F6EECF244321}">
                <p14:modId xmlns:p14="http://schemas.microsoft.com/office/powerpoint/2010/main" val="3738254630"/>
              </p:ext>
            </p:extLst>
          </p:nvPr>
        </p:nvGraphicFramePr>
        <p:xfrm>
          <a:off x="1632828" y="1976770"/>
          <a:ext cx="8926343" cy="2489200"/>
        </p:xfrm>
        <a:graphic>
          <a:graphicData uri="http://schemas.openxmlformats.org/drawingml/2006/table">
            <a:tbl>
              <a:tblPr rtl="1" firstRow="1" bandRow="1">
                <a:tableStyleId>{93296810-A885-4BE3-A3E7-6D5BEEA58F35}</a:tableStyleId>
              </a:tblPr>
              <a:tblGrid>
                <a:gridCol w="2905234">
                  <a:extLst>
                    <a:ext uri="{9D8B030D-6E8A-4147-A177-3AD203B41FA5}">
                      <a16:colId xmlns:a16="http://schemas.microsoft.com/office/drawing/2014/main" val="671835514"/>
                    </a:ext>
                  </a:extLst>
                </a:gridCol>
                <a:gridCol w="1492337">
                  <a:extLst>
                    <a:ext uri="{9D8B030D-6E8A-4147-A177-3AD203B41FA5}">
                      <a16:colId xmlns:a16="http://schemas.microsoft.com/office/drawing/2014/main" val="3521830287"/>
                    </a:ext>
                  </a:extLst>
                </a:gridCol>
                <a:gridCol w="1481571">
                  <a:extLst>
                    <a:ext uri="{9D8B030D-6E8A-4147-A177-3AD203B41FA5}">
                      <a16:colId xmlns:a16="http://schemas.microsoft.com/office/drawing/2014/main" val="4184886506"/>
                    </a:ext>
                  </a:extLst>
                </a:gridCol>
                <a:gridCol w="1502586">
                  <a:extLst>
                    <a:ext uri="{9D8B030D-6E8A-4147-A177-3AD203B41FA5}">
                      <a16:colId xmlns:a16="http://schemas.microsoft.com/office/drawing/2014/main" val="2530240853"/>
                    </a:ext>
                  </a:extLst>
                </a:gridCol>
                <a:gridCol w="1544615">
                  <a:extLst>
                    <a:ext uri="{9D8B030D-6E8A-4147-A177-3AD203B41FA5}">
                      <a16:colId xmlns:a16="http://schemas.microsoft.com/office/drawing/2014/main" val="3903483525"/>
                    </a:ext>
                  </a:extLst>
                </a:gridCol>
              </a:tblGrid>
              <a:tr h="237668">
                <a:tc>
                  <a:txBody>
                    <a:bodyPr/>
                    <a:lstStyle/>
                    <a:p>
                      <a:pPr rtl="1"/>
                      <a:r>
                        <a:rPr lang="he-IL" dirty="0"/>
                        <a:t>מאזן ותחזית המים לחקלאות</a:t>
                      </a:r>
                    </a:p>
                  </a:txBody>
                  <a:tcPr/>
                </a:tc>
                <a:tc>
                  <a:txBody>
                    <a:bodyPr/>
                    <a:lstStyle/>
                    <a:p>
                      <a:pPr rtl="1"/>
                      <a:r>
                        <a:rPr lang="he-IL" dirty="0"/>
                        <a:t>2020</a:t>
                      </a:r>
                    </a:p>
                  </a:txBody>
                  <a:tcPr/>
                </a:tc>
                <a:tc>
                  <a:txBody>
                    <a:bodyPr/>
                    <a:lstStyle/>
                    <a:p>
                      <a:pPr rtl="1"/>
                      <a:r>
                        <a:rPr lang="he-IL" dirty="0"/>
                        <a:t>2030</a:t>
                      </a:r>
                    </a:p>
                  </a:txBody>
                  <a:tcPr/>
                </a:tc>
                <a:tc>
                  <a:txBody>
                    <a:bodyPr/>
                    <a:lstStyle/>
                    <a:p>
                      <a:pPr rtl="1"/>
                      <a:r>
                        <a:rPr lang="he-IL" dirty="0"/>
                        <a:t>2040</a:t>
                      </a:r>
                    </a:p>
                  </a:txBody>
                  <a:tcPr/>
                </a:tc>
                <a:tc>
                  <a:txBody>
                    <a:bodyPr/>
                    <a:lstStyle/>
                    <a:p>
                      <a:pPr rtl="1"/>
                      <a:r>
                        <a:rPr lang="he-IL" dirty="0"/>
                        <a:t>2050</a:t>
                      </a:r>
                    </a:p>
                  </a:txBody>
                  <a:tcPr/>
                </a:tc>
                <a:extLst>
                  <a:ext uri="{0D108BD9-81ED-4DB2-BD59-A6C34878D82A}">
                    <a16:rowId xmlns:a16="http://schemas.microsoft.com/office/drawing/2014/main" val="268217018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err="1"/>
                        <a:t>קולחין</a:t>
                      </a:r>
                      <a:endParaRPr lang="he-IL" dirty="0"/>
                    </a:p>
                  </a:txBody>
                  <a:tcPr/>
                </a:tc>
                <a:tc>
                  <a:txBody>
                    <a:bodyPr/>
                    <a:lstStyle/>
                    <a:p>
                      <a:pPr rtl="1"/>
                      <a:r>
                        <a:rPr lang="he-IL" dirty="0"/>
                        <a:t>56.7 </a:t>
                      </a:r>
                      <a:r>
                        <a:rPr lang="he-IL" dirty="0" err="1"/>
                        <a:t>מלמ"ק</a:t>
                      </a:r>
                      <a:endParaRPr lang="he-IL" sz="1400" dirty="0"/>
                    </a:p>
                  </a:txBody>
                  <a:tcPr/>
                </a:tc>
                <a:tc>
                  <a:txBody>
                    <a:bodyPr/>
                    <a:lstStyle/>
                    <a:p>
                      <a:pPr rtl="1"/>
                      <a:r>
                        <a:rPr lang="he-IL" dirty="0"/>
                        <a:t>71.89 </a:t>
                      </a:r>
                      <a:r>
                        <a:rPr lang="he-IL" dirty="0" err="1"/>
                        <a:t>מלמ"ק</a:t>
                      </a:r>
                      <a:endParaRPr lang="he-IL" dirty="0"/>
                    </a:p>
                  </a:txBody>
                  <a:tcPr/>
                </a:tc>
                <a:tc>
                  <a:txBody>
                    <a:bodyPr/>
                    <a:lstStyle/>
                    <a:p>
                      <a:pPr rtl="1"/>
                      <a:r>
                        <a:rPr lang="he-IL" dirty="0"/>
                        <a:t>91.16 </a:t>
                      </a:r>
                      <a:r>
                        <a:rPr lang="he-IL" dirty="0" err="1"/>
                        <a:t>מלמ"ק</a:t>
                      </a:r>
                      <a:endParaRPr lang="he-IL" dirty="0"/>
                    </a:p>
                  </a:txBody>
                  <a:tcPr/>
                </a:tc>
                <a:tc>
                  <a:txBody>
                    <a:bodyPr/>
                    <a:lstStyle/>
                    <a:p>
                      <a:pPr rtl="1"/>
                      <a:r>
                        <a:rPr lang="he-IL" dirty="0"/>
                        <a:t>110.68 </a:t>
                      </a:r>
                      <a:r>
                        <a:rPr lang="he-IL" dirty="0" err="1"/>
                        <a:t>מלמ"ק</a:t>
                      </a:r>
                      <a:endParaRPr lang="he-IL" dirty="0"/>
                    </a:p>
                  </a:txBody>
                  <a:tcPr/>
                </a:tc>
                <a:extLst>
                  <a:ext uri="{0D108BD9-81ED-4DB2-BD59-A6C34878D82A}">
                    <a16:rowId xmlns:a16="http://schemas.microsoft.com/office/drawing/2014/main" val="37616171"/>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err="1"/>
                        <a:t>שטפונות</a:t>
                      </a:r>
                      <a:r>
                        <a:rPr lang="he-IL" dirty="0"/>
                        <a:t> מעלה קישון</a:t>
                      </a:r>
                    </a:p>
                  </a:txBody>
                  <a:tcPr/>
                </a:tc>
                <a:tc>
                  <a:txBody>
                    <a:bodyPr/>
                    <a:lstStyle/>
                    <a:p>
                      <a:pPr marL="0" algn="r" defTabSz="914400" rtl="1" eaLnBrk="1" latinLnBrk="0" hangingPunct="1"/>
                      <a:r>
                        <a:rPr lang="he-IL" sz="1800" kern="1200" dirty="0">
                          <a:solidFill>
                            <a:schemeClr val="dk1"/>
                          </a:solidFill>
                          <a:latin typeface="+mn-lt"/>
                          <a:ea typeface="+mn-ea"/>
                          <a:cs typeface="+mn-cs"/>
                        </a:rPr>
                        <a:t>5</a:t>
                      </a:r>
                    </a:p>
                  </a:txBody>
                  <a:tcPr/>
                </a:tc>
                <a:tc>
                  <a:txBody>
                    <a:bodyPr/>
                    <a:lstStyle/>
                    <a:p>
                      <a:pPr rtl="1"/>
                      <a:r>
                        <a:rPr lang="he-IL" dirty="0"/>
                        <a:t>5</a:t>
                      </a:r>
                    </a:p>
                  </a:txBody>
                  <a:tcPr/>
                </a:tc>
                <a:tc>
                  <a:txBody>
                    <a:bodyPr/>
                    <a:lstStyle/>
                    <a:p>
                      <a:pPr rtl="1"/>
                      <a:r>
                        <a:rPr lang="he-IL" dirty="0"/>
                        <a:t>5</a:t>
                      </a:r>
                    </a:p>
                  </a:txBody>
                  <a:tcPr/>
                </a:tc>
                <a:tc>
                  <a:txBody>
                    <a:bodyPr/>
                    <a:lstStyle/>
                    <a:p>
                      <a:pPr rtl="1"/>
                      <a:r>
                        <a:rPr lang="he-IL" dirty="0"/>
                        <a:t>5</a:t>
                      </a:r>
                    </a:p>
                  </a:txBody>
                  <a:tcPr/>
                </a:tc>
                <a:extLst>
                  <a:ext uri="{0D108BD9-81ED-4DB2-BD59-A6C34878D82A}">
                    <a16:rowId xmlns:a16="http://schemas.microsoft.com/office/drawing/2014/main" val="741856450"/>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השלמת שפירים</a:t>
                      </a:r>
                    </a:p>
                  </a:txBody>
                  <a:tcPr/>
                </a:tc>
                <a:tc>
                  <a:txBody>
                    <a:bodyPr/>
                    <a:lstStyle/>
                    <a:p>
                      <a:pPr marL="0" algn="r" defTabSz="914400" rtl="1" eaLnBrk="1" latinLnBrk="0" hangingPunct="1"/>
                      <a:r>
                        <a:rPr lang="he-IL" sz="1800" kern="1200" dirty="0">
                          <a:solidFill>
                            <a:schemeClr val="dk1"/>
                          </a:solidFill>
                          <a:latin typeface="+mn-lt"/>
                          <a:ea typeface="+mn-ea"/>
                          <a:cs typeface="+mn-cs"/>
                        </a:rPr>
                        <a:t>5</a:t>
                      </a:r>
                    </a:p>
                  </a:txBody>
                  <a:tcPr/>
                </a:tc>
                <a:tc>
                  <a:txBody>
                    <a:bodyPr/>
                    <a:lstStyle/>
                    <a:p>
                      <a:pPr rtl="1"/>
                      <a:r>
                        <a:rPr lang="he-IL" dirty="0"/>
                        <a:t>5</a:t>
                      </a:r>
                    </a:p>
                  </a:txBody>
                  <a:tcPr/>
                </a:tc>
                <a:tc>
                  <a:txBody>
                    <a:bodyPr/>
                    <a:lstStyle/>
                    <a:p>
                      <a:pPr rtl="1"/>
                      <a:r>
                        <a:rPr lang="he-IL" dirty="0"/>
                        <a:t>5</a:t>
                      </a:r>
                    </a:p>
                  </a:txBody>
                  <a:tcPr/>
                </a:tc>
                <a:tc>
                  <a:txBody>
                    <a:bodyPr/>
                    <a:lstStyle/>
                    <a:p>
                      <a:pPr rtl="1"/>
                      <a:r>
                        <a:rPr lang="he-IL" dirty="0"/>
                        <a:t>5</a:t>
                      </a:r>
                    </a:p>
                  </a:txBody>
                  <a:tcPr/>
                </a:tc>
                <a:extLst>
                  <a:ext uri="{0D108BD9-81ED-4DB2-BD59-A6C34878D82A}">
                    <a16:rowId xmlns:a16="http://schemas.microsoft.com/office/drawing/2014/main" val="3466249771"/>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סה"כ מקורות מים לחקלאות</a:t>
                      </a:r>
                    </a:p>
                  </a:txBody>
                  <a:tcPr/>
                </a:tc>
                <a:tc>
                  <a:txBody>
                    <a:bodyPr/>
                    <a:lstStyle/>
                    <a:p>
                      <a:pPr marL="0" algn="r" defTabSz="914400" rtl="1" eaLnBrk="1" latinLnBrk="0" hangingPunct="1"/>
                      <a:r>
                        <a:rPr lang="he-IL" sz="1800" b="1" kern="1200" dirty="0">
                          <a:solidFill>
                            <a:schemeClr val="dk1"/>
                          </a:solidFill>
                          <a:latin typeface="+mn-lt"/>
                          <a:ea typeface="+mn-ea"/>
                          <a:cs typeface="+mn-cs"/>
                        </a:rPr>
                        <a:t>66.7*</a:t>
                      </a:r>
                    </a:p>
                  </a:txBody>
                  <a:tcPr/>
                </a:tc>
                <a:tc>
                  <a:txBody>
                    <a:bodyPr/>
                    <a:lstStyle/>
                    <a:p>
                      <a:pPr rtl="1"/>
                      <a:r>
                        <a:rPr lang="he-IL" b="1" dirty="0"/>
                        <a:t>82.0</a:t>
                      </a:r>
                    </a:p>
                  </a:txBody>
                  <a:tcPr/>
                </a:tc>
                <a:tc>
                  <a:txBody>
                    <a:bodyPr/>
                    <a:lstStyle/>
                    <a:p>
                      <a:pPr rtl="1"/>
                      <a:r>
                        <a:rPr lang="he-IL" b="1" dirty="0"/>
                        <a:t>101.2</a:t>
                      </a:r>
                    </a:p>
                  </a:txBody>
                  <a:tcPr/>
                </a:tc>
                <a:tc>
                  <a:txBody>
                    <a:bodyPr/>
                    <a:lstStyle/>
                    <a:p>
                      <a:pPr rtl="1"/>
                      <a:r>
                        <a:rPr lang="he-IL" b="1" dirty="0"/>
                        <a:t>120.7*</a:t>
                      </a:r>
                    </a:p>
                  </a:txBody>
                  <a:tcPr/>
                </a:tc>
                <a:extLst>
                  <a:ext uri="{0D108BD9-81ED-4DB2-BD59-A6C34878D82A}">
                    <a16:rowId xmlns:a16="http://schemas.microsoft.com/office/drawing/2014/main" val="2691819231"/>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effectLst>
                            <a:outerShdw blurRad="38100" dist="38100" dir="2700000" algn="tl">
                              <a:srgbClr val="000000">
                                <a:alpha val="43137"/>
                              </a:srgbClr>
                            </a:outerShdw>
                          </a:effectLst>
                        </a:rPr>
                        <a:t>הצריכה המתוכננת של </a:t>
                      </a:r>
                      <a:r>
                        <a:rPr lang="he-IL" b="1" dirty="0" err="1">
                          <a:effectLst>
                            <a:outerShdw blurRad="38100" dist="38100" dir="2700000" algn="tl">
                              <a:srgbClr val="000000">
                                <a:alpha val="43137"/>
                              </a:srgbClr>
                            </a:outerShdw>
                          </a:effectLst>
                        </a:rPr>
                        <a:t>קולחין</a:t>
                      </a:r>
                      <a:r>
                        <a:rPr lang="he-IL" b="1" dirty="0">
                          <a:effectLst>
                            <a:outerShdw blurRad="38100" dist="38100" dir="2700000" algn="tl">
                              <a:srgbClr val="000000">
                                <a:alpha val="43137"/>
                              </a:srgbClr>
                            </a:outerShdw>
                          </a:effectLst>
                        </a:rPr>
                        <a:t> בחקלאות העמקים</a:t>
                      </a:r>
                    </a:p>
                  </a:txBody>
                  <a:tcPr/>
                </a:tc>
                <a:tc>
                  <a:txBody>
                    <a:bodyPr/>
                    <a:lstStyle/>
                    <a:p>
                      <a:pPr marL="0" algn="r" defTabSz="914400" rtl="1" eaLnBrk="1" latinLnBrk="0" hangingPunct="1"/>
                      <a:r>
                        <a:rPr lang="he-IL" sz="1800" b="1" kern="1200" dirty="0">
                          <a:solidFill>
                            <a:schemeClr val="dk1"/>
                          </a:solidFill>
                          <a:effectLst>
                            <a:outerShdw blurRad="38100" dist="38100" dir="2700000" algn="tl">
                              <a:srgbClr val="000000">
                                <a:alpha val="43137"/>
                              </a:srgbClr>
                            </a:outerShdw>
                          </a:effectLst>
                          <a:latin typeface="+mn-lt"/>
                          <a:ea typeface="+mn-ea"/>
                          <a:cs typeface="+mn-cs"/>
                        </a:rPr>
                        <a:t>42 </a:t>
                      </a:r>
                      <a:r>
                        <a:rPr lang="he-IL" sz="1800" b="1" kern="1200" dirty="0" err="1">
                          <a:solidFill>
                            <a:schemeClr val="dk1"/>
                          </a:solidFill>
                          <a:effectLst>
                            <a:outerShdw blurRad="38100" dist="38100" dir="2700000" algn="tl">
                              <a:srgbClr val="000000">
                                <a:alpha val="43137"/>
                              </a:srgbClr>
                            </a:outerShdw>
                          </a:effectLst>
                          <a:latin typeface="+mn-lt"/>
                          <a:ea typeface="+mn-ea"/>
                          <a:cs typeface="+mn-cs"/>
                        </a:rPr>
                        <a:t>מלמ"ק</a:t>
                      </a:r>
                      <a:endParaRPr lang="he-IL" sz="1800" b="1" kern="1200" dirty="0">
                        <a:solidFill>
                          <a:schemeClr val="dk1"/>
                        </a:solidFill>
                        <a:effectLst>
                          <a:outerShdw blurRad="38100" dist="38100" dir="2700000" algn="tl">
                            <a:srgbClr val="000000">
                              <a:alpha val="43137"/>
                            </a:srgbClr>
                          </a:outerShdw>
                        </a:effectLst>
                        <a:latin typeface="+mn-lt"/>
                        <a:ea typeface="+mn-ea"/>
                        <a:cs typeface="+mn-cs"/>
                      </a:endParaRPr>
                    </a:p>
                  </a:txBody>
                  <a:tcPr/>
                </a:tc>
                <a:tc>
                  <a:txBody>
                    <a:bodyPr/>
                    <a:lstStyle/>
                    <a:p>
                      <a:pPr rtl="1"/>
                      <a:r>
                        <a:rPr lang="he-IL" b="1" dirty="0">
                          <a:effectLst>
                            <a:outerShdw blurRad="38100" dist="38100" dir="2700000" algn="tl">
                              <a:srgbClr val="000000">
                                <a:alpha val="43137"/>
                              </a:srgbClr>
                            </a:outerShdw>
                          </a:effectLst>
                        </a:rPr>
                        <a:t>56.9 </a:t>
                      </a:r>
                      <a:r>
                        <a:rPr lang="he-IL" b="1" dirty="0" err="1">
                          <a:effectLst>
                            <a:outerShdw blurRad="38100" dist="38100" dir="2700000" algn="tl">
                              <a:srgbClr val="000000">
                                <a:alpha val="43137"/>
                              </a:srgbClr>
                            </a:outerShdw>
                          </a:effectLst>
                        </a:rPr>
                        <a:t>מלמ"ק</a:t>
                      </a:r>
                      <a:endParaRPr lang="he-IL" b="1" dirty="0">
                        <a:effectLst>
                          <a:outerShdw blurRad="38100" dist="38100" dir="2700000" algn="tl">
                            <a:srgbClr val="000000">
                              <a:alpha val="43137"/>
                            </a:srgbClr>
                          </a:outerShdw>
                        </a:effectLst>
                      </a:endParaRPr>
                    </a:p>
                  </a:txBody>
                  <a:tcPr/>
                </a:tc>
                <a:tc>
                  <a:txBody>
                    <a:bodyPr/>
                    <a:lstStyle/>
                    <a:p>
                      <a:pPr rtl="1"/>
                      <a:r>
                        <a:rPr lang="he-IL" b="1" dirty="0">
                          <a:effectLst>
                            <a:outerShdw blurRad="38100" dist="38100" dir="2700000" algn="tl">
                              <a:srgbClr val="000000">
                                <a:alpha val="43137"/>
                              </a:srgbClr>
                            </a:outerShdw>
                          </a:effectLst>
                        </a:rPr>
                        <a:t>73.3 </a:t>
                      </a:r>
                      <a:r>
                        <a:rPr lang="he-IL" b="1" dirty="0" err="1">
                          <a:effectLst>
                            <a:outerShdw blurRad="38100" dist="38100" dir="2700000" algn="tl">
                              <a:srgbClr val="000000">
                                <a:alpha val="43137"/>
                              </a:srgbClr>
                            </a:outerShdw>
                          </a:effectLst>
                        </a:rPr>
                        <a:t>מלמ"ק</a:t>
                      </a:r>
                      <a:endParaRPr lang="he-IL" b="1" dirty="0">
                        <a:effectLst>
                          <a:outerShdw blurRad="38100" dist="38100" dir="2700000" algn="tl">
                            <a:srgbClr val="000000">
                              <a:alpha val="43137"/>
                            </a:srgbClr>
                          </a:outerShdw>
                        </a:effectLst>
                      </a:endParaRPr>
                    </a:p>
                  </a:txBody>
                  <a:tcPr/>
                </a:tc>
                <a:tc>
                  <a:txBody>
                    <a:bodyPr/>
                    <a:lstStyle/>
                    <a:p>
                      <a:pPr rtl="1"/>
                      <a:r>
                        <a:rPr lang="he-IL" b="1" dirty="0">
                          <a:effectLst>
                            <a:outerShdw blurRad="38100" dist="38100" dir="2700000" algn="tl">
                              <a:srgbClr val="000000">
                                <a:alpha val="43137"/>
                              </a:srgbClr>
                            </a:outerShdw>
                          </a:effectLst>
                        </a:rPr>
                        <a:t>89.8 </a:t>
                      </a:r>
                      <a:r>
                        <a:rPr lang="he-IL" b="1" dirty="0" err="1">
                          <a:effectLst>
                            <a:outerShdw blurRad="38100" dist="38100" dir="2700000" algn="tl">
                              <a:srgbClr val="000000">
                                <a:alpha val="43137"/>
                              </a:srgbClr>
                            </a:outerShdw>
                          </a:effectLst>
                        </a:rPr>
                        <a:t>מלמ"ק</a:t>
                      </a:r>
                      <a:endParaRPr lang="he-IL"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4257810826"/>
                  </a:ext>
                </a:extLst>
              </a:tr>
            </a:tbl>
          </a:graphicData>
        </a:graphic>
      </p:graphicFrame>
      <p:sp>
        <p:nvSpPr>
          <p:cNvPr id="5" name="תיבת טקסט 4">
            <a:extLst>
              <a:ext uri="{FF2B5EF4-FFF2-40B4-BE49-F238E27FC236}">
                <a16:creationId xmlns:a16="http://schemas.microsoft.com/office/drawing/2014/main" id="{ECE80672-4B31-B0CD-5D8B-16AC2E2E2C50}"/>
              </a:ext>
            </a:extLst>
          </p:cNvPr>
          <p:cNvSpPr txBox="1"/>
          <p:nvPr/>
        </p:nvSpPr>
        <p:spPr>
          <a:xfrm>
            <a:off x="3453460" y="4506179"/>
            <a:ext cx="7172434" cy="523220"/>
          </a:xfrm>
          <a:prstGeom prst="rect">
            <a:avLst/>
          </a:prstGeom>
          <a:noFill/>
        </p:spPr>
        <p:txBody>
          <a:bodyPr wrap="square" rtlCol="1">
            <a:spAutoFit/>
          </a:bodyPr>
          <a:lstStyle/>
          <a:p>
            <a:r>
              <a:rPr lang="he-IL" sz="1400" dirty="0"/>
              <a:t>* כולל העברה של 13.4 </a:t>
            </a:r>
            <a:r>
              <a:rPr lang="he-IL" sz="1400" dirty="0" err="1"/>
              <a:t>מלמ"ק</a:t>
            </a:r>
            <a:r>
              <a:rPr lang="he-IL" sz="1400" dirty="0"/>
              <a:t> לאזורים שכנים כיום, ועד 23 </a:t>
            </a:r>
            <a:r>
              <a:rPr lang="he-IL" sz="1400" dirty="0" err="1"/>
              <a:t>מלמ"ק</a:t>
            </a:r>
            <a:r>
              <a:rPr lang="he-IL" sz="1400" dirty="0"/>
              <a:t> העברות בשנת 2050.</a:t>
            </a:r>
          </a:p>
          <a:p>
            <a:r>
              <a:rPr lang="he-IL" sz="1400" dirty="0"/>
              <a:t>מקור: תכנית "ספק מרחבי עמק יזרעאל", אפריל , 2020, טבלה 5 – מאזן המים</a:t>
            </a:r>
          </a:p>
        </p:txBody>
      </p:sp>
      <p:sp>
        <p:nvSpPr>
          <p:cNvPr id="6" name="תיבת טקסט 5">
            <a:extLst>
              <a:ext uri="{FF2B5EF4-FFF2-40B4-BE49-F238E27FC236}">
                <a16:creationId xmlns:a16="http://schemas.microsoft.com/office/drawing/2014/main" id="{887851FB-7012-15A3-6CE7-1D7AE2A0306B}"/>
              </a:ext>
            </a:extLst>
          </p:cNvPr>
          <p:cNvSpPr txBox="1"/>
          <p:nvPr/>
        </p:nvSpPr>
        <p:spPr>
          <a:xfrm>
            <a:off x="286328" y="5138233"/>
            <a:ext cx="11388438" cy="1200329"/>
          </a:xfrm>
          <a:prstGeom prst="rect">
            <a:avLst/>
          </a:prstGeom>
          <a:noFill/>
        </p:spPr>
        <p:txBody>
          <a:bodyPr wrap="square" rtlCol="1">
            <a:spAutoFit/>
          </a:bodyPr>
          <a:lstStyle/>
          <a:p>
            <a:r>
              <a:rPr lang="he-IL" sz="2400" dirty="0"/>
              <a:t>לפי תכנית האב למים, עד שנת 2050 יתווספו 50 </a:t>
            </a:r>
            <a:r>
              <a:rPr lang="he-IL" sz="2400" dirty="0" err="1"/>
              <a:t>מלמ"ק</a:t>
            </a:r>
            <a:r>
              <a:rPr lang="he-IL" sz="2400" dirty="0"/>
              <a:t> /שנה </a:t>
            </a:r>
            <a:r>
              <a:rPr lang="he-IL" sz="2400" dirty="0" err="1"/>
              <a:t>קולחין</a:t>
            </a:r>
            <a:r>
              <a:rPr lang="he-IL" sz="2400" dirty="0"/>
              <a:t> ביחס למצב הקיים</a:t>
            </a:r>
          </a:p>
          <a:p>
            <a:r>
              <a:rPr lang="he-IL" sz="2400" dirty="0"/>
              <a:t>יתרון ייחודי המאפשר פיתוח חקלאי משמעותי ביחס למצב הקיים</a:t>
            </a:r>
          </a:p>
          <a:p>
            <a:r>
              <a:rPr lang="he-IL" sz="2400" dirty="0"/>
              <a:t>מה הוא השימוש המיטבי במים שיתווספו?</a:t>
            </a:r>
          </a:p>
        </p:txBody>
      </p:sp>
    </p:spTree>
    <p:extLst>
      <p:ext uri="{BB962C8B-B14F-4D97-AF65-F5344CB8AC3E}">
        <p14:creationId xmlns:p14="http://schemas.microsoft.com/office/powerpoint/2010/main" val="2120311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תוספת </a:t>
            </a:r>
            <a:r>
              <a:rPr lang="he-IL" sz="2800" b="1" dirty="0" err="1"/>
              <a:t>קולחין</a:t>
            </a:r>
            <a:r>
              <a:rPr lang="he-IL" sz="2800" b="1" dirty="0"/>
              <a:t> ותמהיל הגידולים</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609597" y="982309"/>
            <a:ext cx="11157530" cy="461665"/>
          </a:xfrm>
          <a:prstGeom prst="rect">
            <a:avLst/>
          </a:prstGeom>
          <a:noFill/>
        </p:spPr>
        <p:txBody>
          <a:bodyPr wrap="square" rtlCol="1">
            <a:spAutoFit/>
          </a:bodyPr>
          <a:lstStyle/>
          <a:p>
            <a:pPr>
              <a:spcBef>
                <a:spcPts val="600"/>
              </a:spcBef>
            </a:pPr>
            <a:r>
              <a:rPr lang="he-IL" sz="2400" dirty="0"/>
              <a:t>בניית תמהיל גידולים לשימוש מיטבי בתוספת </a:t>
            </a:r>
            <a:r>
              <a:rPr lang="he-IL" sz="2400" dirty="0" err="1"/>
              <a:t>הקולחין</a:t>
            </a:r>
            <a:r>
              <a:rPr lang="he-IL" sz="2400" dirty="0"/>
              <a:t>, בין שלושה ענפים עיקריים:</a:t>
            </a:r>
          </a:p>
        </p:txBody>
      </p:sp>
      <p:sp>
        <p:nvSpPr>
          <p:cNvPr id="2" name="תיבת טקסט 1">
            <a:extLst>
              <a:ext uri="{FF2B5EF4-FFF2-40B4-BE49-F238E27FC236}">
                <a16:creationId xmlns:a16="http://schemas.microsoft.com/office/drawing/2014/main" id="{0A51EE8D-2BDF-AF74-CD4B-3B7B487F59D3}"/>
              </a:ext>
            </a:extLst>
          </p:cNvPr>
          <p:cNvSpPr txBox="1"/>
          <p:nvPr/>
        </p:nvSpPr>
        <p:spPr>
          <a:xfrm>
            <a:off x="8471645" y="2788024"/>
            <a:ext cx="2286000" cy="369332"/>
          </a:xfrm>
          <a:prstGeom prst="rect">
            <a:avLst/>
          </a:prstGeom>
          <a:solidFill>
            <a:srgbClr val="92D050"/>
          </a:solidFill>
        </p:spPr>
        <p:txBody>
          <a:bodyPr wrap="square" rtlCol="1">
            <a:spAutoFit/>
          </a:bodyPr>
          <a:lstStyle/>
          <a:p>
            <a:pPr algn="ctr"/>
            <a:r>
              <a:rPr lang="he-IL" dirty="0"/>
              <a:t>מטעים</a:t>
            </a:r>
          </a:p>
        </p:txBody>
      </p:sp>
      <p:sp>
        <p:nvSpPr>
          <p:cNvPr id="10" name="תיבת טקסט 9">
            <a:extLst>
              <a:ext uri="{FF2B5EF4-FFF2-40B4-BE49-F238E27FC236}">
                <a16:creationId xmlns:a16="http://schemas.microsoft.com/office/drawing/2014/main" id="{4F4F0BF3-A895-3532-9EAE-DBD281AFD074}"/>
              </a:ext>
            </a:extLst>
          </p:cNvPr>
          <p:cNvSpPr txBox="1"/>
          <p:nvPr/>
        </p:nvSpPr>
        <p:spPr>
          <a:xfrm>
            <a:off x="4966445" y="2779060"/>
            <a:ext cx="2286000" cy="369332"/>
          </a:xfrm>
          <a:prstGeom prst="rect">
            <a:avLst/>
          </a:prstGeom>
          <a:solidFill>
            <a:srgbClr val="92D050"/>
          </a:solidFill>
        </p:spPr>
        <p:txBody>
          <a:bodyPr wrap="square" rtlCol="1">
            <a:spAutoFit/>
          </a:bodyPr>
          <a:lstStyle/>
          <a:p>
            <a:pPr algn="ctr"/>
            <a:r>
              <a:rPr lang="he-IL" dirty="0"/>
              <a:t>גד"ש שלחין</a:t>
            </a:r>
          </a:p>
        </p:txBody>
      </p:sp>
      <p:sp>
        <p:nvSpPr>
          <p:cNvPr id="11" name="תיבת טקסט 10">
            <a:extLst>
              <a:ext uri="{FF2B5EF4-FFF2-40B4-BE49-F238E27FC236}">
                <a16:creationId xmlns:a16="http://schemas.microsoft.com/office/drawing/2014/main" id="{0037CE52-57B5-17C1-5575-09075ADB7E1C}"/>
              </a:ext>
            </a:extLst>
          </p:cNvPr>
          <p:cNvSpPr txBox="1"/>
          <p:nvPr/>
        </p:nvSpPr>
        <p:spPr>
          <a:xfrm>
            <a:off x="1506066" y="2775468"/>
            <a:ext cx="2286000" cy="369332"/>
          </a:xfrm>
          <a:prstGeom prst="rect">
            <a:avLst/>
          </a:prstGeom>
          <a:solidFill>
            <a:srgbClr val="92D050"/>
          </a:solidFill>
        </p:spPr>
        <p:txBody>
          <a:bodyPr wrap="square" rtlCol="1">
            <a:spAutoFit/>
          </a:bodyPr>
          <a:lstStyle/>
          <a:p>
            <a:pPr algn="ctr"/>
            <a:r>
              <a:rPr lang="he-IL" dirty="0"/>
              <a:t>השקיית חיטה</a:t>
            </a:r>
          </a:p>
        </p:txBody>
      </p:sp>
      <p:cxnSp>
        <p:nvCxnSpPr>
          <p:cNvPr id="13" name="מחבר חץ ישר 12">
            <a:extLst>
              <a:ext uri="{FF2B5EF4-FFF2-40B4-BE49-F238E27FC236}">
                <a16:creationId xmlns:a16="http://schemas.microsoft.com/office/drawing/2014/main" id="{53E81F45-0234-B5E8-7BBD-D32B8B8ACCD0}"/>
              </a:ext>
            </a:extLst>
          </p:cNvPr>
          <p:cNvCxnSpPr>
            <a:cxnSpLocks/>
            <a:endCxn id="2" idx="0"/>
          </p:cNvCxnSpPr>
          <p:nvPr/>
        </p:nvCxnSpPr>
        <p:spPr>
          <a:xfrm>
            <a:off x="6109445" y="2363969"/>
            <a:ext cx="3505200" cy="42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5432DE8D-CE35-DAAB-B234-70E49AFD0FA0}"/>
              </a:ext>
            </a:extLst>
          </p:cNvPr>
          <p:cNvCxnSpPr>
            <a:cxnSpLocks/>
            <a:endCxn id="11" idx="0"/>
          </p:cNvCxnSpPr>
          <p:nvPr/>
        </p:nvCxnSpPr>
        <p:spPr>
          <a:xfrm flipH="1">
            <a:off x="2649066" y="2363969"/>
            <a:ext cx="3460379" cy="411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6ADC45D0-2F46-9347-CEA9-9FEF705D4D82}"/>
              </a:ext>
            </a:extLst>
          </p:cNvPr>
          <p:cNvCxnSpPr>
            <a:cxnSpLocks/>
            <a:endCxn id="10" idx="0"/>
          </p:cNvCxnSpPr>
          <p:nvPr/>
        </p:nvCxnSpPr>
        <p:spPr>
          <a:xfrm>
            <a:off x="6109445" y="2363969"/>
            <a:ext cx="0" cy="415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תיבת טקסט 21">
            <a:extLst>
              <a:ext uri="{FF2B5EF4-FFF2-40B4-BE49-F238E27FC236}">
                <a16:creationId xmlns:a16="http://schemas.microsoft.com/office/drawing/2014/main" id="{18130FFD-0D12-78C4-B83A-104305E21BEA}"/>
              </a:ext>
            </a:extLst>
          </p:cNvPr>
          <p:cNvSpPr txBox="1"/>
          <p:nvPr/>
        </p:nvSpPr>
        <p:spPr>
          <a:xfrm>
            <a:off x="4966445" y="1982081"/>
            <a:ext cx="2286000" cy="369332"/>
          </a:xfrm>
          <a:prstGeom prst="rect">
            <a:avLst/>
          </a:prstGeom>
          <a:solidFill>
            <a:srgbClr val="92D050"/>
          </a:solidFill>
        </p:spPr>
        <p:txBody>
          <a:bodyPr wrap="square" rtlCol="1">
            <a:spAutoFit/>
          </a:bodyPr>
          <a:lstStyle/>
          <a:p>
            <a:pPr algn="ctr"/>
            <a:r>
              <a:rPr lang="he-IL" dirty="0"/>
              <a:t>50 </a:t>
            </a:r>
            <a:r>
              <a:rPr lang="he-IL" dirty="0" err="1"/>
              <a:t>מלמ"ק</a:t>
            </a:r>
            <a:r>
              <a:rPr lang="he-IL" dirty="0"/>
              <a:t> / שנה</a:t>
            </a:r>
          </a:p>
        </p:txBody>
      </p:sp>
      <p:sp>
        <p:nvSpPr>
          <p:cNvPr id="6" name="תיבת טקסט 5">
            <a:extLst>
              <a:ext uri="{FF2B5EF4-FFF2-40B4-BE49-F238E27FC236}">
                <a16:creationId xmlns:a16="http://schemas.microsoft.com/office/drawing/2014/main" id="{9F601BFF-AA16-3C04-01DA-02EF7F307FB5}"/>
              </a:ext>
            </a:extLst>
          </p:cNvPr>
          <p:cNvSpPr txBox="1"/>
          <p:nvPr/>
        </p:nvSpPr>
        <p:spPr>
          <a:xfrm>
            <a:off x="121819" y="4069977"/>
            <a:ext cx="11854059" cy="1723549"/>
          </a:xfrm>
          <a:prstGeom prst="rect">
            <a:avLst/>
          </a:prstGeom>
          <a:noFill/>
        </p:spPr>
        <p:txBody>
          <a:bodyPr wrap="square" rtlCol="1">
            <a:spAutoFit/>
          </a:bodyPr>
          <a:lstStyle/>
          <a:p>
            <a:pPr>
              <a:spcBef>
                <a:spcPts val="600"/>
              </a:spcBef>
            </a:pPr>
            <a:r>
              <a:rPr lang="he-IL" sz="2400" dirty="0"/>
              <a:t>הפתרון של השקיית חיטה כדי לשפר פוריות ולחזק חוסן בפני שינוי האקלים – מחייב אספקת מי השקיה במחיר נמוך, וחשיבה על התמהיל האופטימלי בין גידולי </a:t>
            </a:r>
            <a:r>
              <a:rPr lang="he-IL" sz="2400" dirty="0" err="1"/>
              <a:t>השלחין</a:t>
            </a:r>
            <a:r>
              <a:rPr lang="he-IL" sz="2400" dirty="0"/>
              <a:t> לגידולי הפלחה.</a:t>
            </a:r>
          </a:p>
          <a:p>
            <a:pPr>
              <a:spcBef>
                <a:spcPts val="600"/>
              </a:spcBef>
            </a:pPr>
            <a:r>
              <a:rPr lang="he-IL" sz="2400" dirty="0"/>
              <a:t>החישובים להלן הוכנו על בסיס נתוני ההשקיה הנוכחיים של גידולים שונים.</a:t>
            </a:r>
          </a:p>
          <a:p>
            <a:pPr>
              <a:spcBef>
                <a:spcPts val="600"/>
              </a:spcBef>
            </a:pPr>
            <a:r>
              <a:rPr lang="he-IL" sz="2400" dirty="0"/>
              <a:t>צריך לקחת בחשבון ש</a:t>
            </a:r>
            <a:r>
              <a:rPr lang="he-IL" sz="2400" b="1" dirty="0"/>
              <a:t>שינוי האקלים יחייב הגדלת ההשקיה ביחס למצב הקיים, בחלק מהגידולים.</a:t>
            </a:r>
          </a:p>
        </p:txBody>
      </p:sp>
    </p:spTree>
    <p:extLst>
      <p:ext uri="{BB962C8B-B14F-4D97-AF65-F5344CB8AC3E}">
        <p14:creationId xmlns:p14="http://schemas.microsoft.com/office/powerpoint/2010/main" val="1505107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תוספת </a:t>
            </a:r>
            <a:r>
              <a:rPr lang="he-IL" sz="2800" b="1" dirty="0" err="1"/>
              <a:t>קולחין</a:t>
            </a:r>
            <a:r>
              <a:rPr lang="he-IL" sz="2800" b="1" dirty="0"/>
              <a:t> ותמהיל הגידולים : מטעים</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609597" y="982309"/>
            <a:ext cx="11157530" cy="461665"/>
          </a:xfrm>
          <a:prstGeom prst="rect">
            <a:avLst/>
          </a:prstGeom>
          <a:noFill/>
        </p:spPr>
        <p:txBody>
          <a:bodyPr wrap="square" rtlCol="1">
            <a:spAutoFit/>
          </a:bodyPr>
          <a:lstStyle/>
          <a:p>
            <a:pPr>
              <a:spcBef>
                <a:spcPts val="600"/>
              </a:spcBef>
            </a:pPr>
            <a:r>
              <a:rPr lang="he-IL" sz="2400" dirty="0"/>
              <a:t>יש רצון להגדיל את המטעים בעמקים בכ-30,000 דונם נטיעות חדשות, לפי הפירוט הבא:</a:t>
            </a:r>
          </a:p>
        </p:txBody>
      </p:sp>
      <p:graphicFrame>
        <p:nvGraphicFramePr>
          <p:cNvPr id="6" name="טבלה 5">
            <a:extLst>
              <a:ext uri="{FF2B5EF4-FFF2-40B4-BE49-F238E27FC236}">
                <a16:creationId xmlns:a16="http://schemas.microsoft.com/office/drawing/2014/main" id="{E281FDDD-D01F-C34E-730A-1550072BFC84}"/>
              </a:ext>
            </a:extLst>
          </p:cNvPr>
          <p:cNvGraphicFramePr>
            <a:graphicFrameLocks noGrp="1"/>
          </p:cNvGraphicFramePr>
          <p:nvPr>
            <p:extLst>
              <p:ext uri="{D42A27DB-BD31-4B8C-83A1-F6EECF244321}">
                <p14:modId xmlns:p14="http://schemas.microsoft.com/office/powerpoint/2010/main" val="1543809038"/>
              </p:ext>
            </p:extLst>
          </p:nvPr>
        </p:nvGraphicFramePr>
        <p:xfrm>
          <a:off x="517236" y="1595009"/>
          <a:ext cx="11157530" cy="3327400"/>
        </p:xfrm>
        <a:graphic>
          <a:graphicData uri="http://schemas.openxmlformats.org/drawingml/2006/table">
            <a:tbl>
              <a:tblPr rtl="1"/>
              <a:tblGrid>
                <a:gridCol w="1959084">
                  <a:extLst>
                    <a:ext uri="{9D8B030D-6E8A-4147-A177-3AD203B41FA5}">
                      <a16:colId xmlns:a16="http://schemas.microsoft.com/office/drawing/2014/main" val="1869058554"/>
                    </a:ext>
                  </a:extLst>
                </a:gridCol>
                <a:gridCol w="1791189">
                  <a:extLst>
                    <a:ext uri="{9D8B030D-6E8A-4147-A177-3AD203B41FA5}">
                      <a16:colId xmlns:a16="http://schemas.microsoft.com/office/drawing/2014/main" val="1522707954"/>
                    </a:ext>
                  </a:extLst>
                </a:gridCol>
                <a:gridCol w="1791189">
                  <a:extLst>
                    <a:ext uri="{9D8B030D-6E8A-4147-A177-3AD203B41FA5}">
                      <a16:colId xmlns:a16="http://schemas.microsoft.com/office/drawing/2014/main" val="3711688593"/>
                    </a:ext>
                  </a:extLst>
                </a:gridCol>
                <a:gridCol w="2052374">
                  <a:extLst>
                    <a:ext uri="{9D8B030D-6E8A-4147-A177-3AD203B41FA5}">
                      <a16:colId xmlns:a16="http://schemas.microsoft.com/office/drawing/2014/main" val="294826317"/>
                    </a:ext>
                  </a:extLst>
                </a:gridCol>
                <a:gridCol w="1772505">
                  <a:extLst>
                    <a:ext uri="{9D8B030D-6E8A-4147-A177-3AD203B41FA5}">
                      <a16:colId xmlns:a16="http://schemas.microsoft.com/office/drawing/2014/main" val="1163416995"/>
                    </a:ext>
                  </a:extLst>
                </a:gridCol>
                <a:gridCol w="1791189">
                  <a:extLst>
                    <a:ext uri="{9D8B030D-6E8A-4147-A177-3AD203B41FA5}">
                      <a16:colId xmlns:a16="http://schemas.microsoft.com/office/drawing/2014/main" val="1112181599"/>
                    </a:ext>
                  </a:extLst>
                </a:gridCol>
              </a:tblGrid>
              <a:tr h="825500">
                <a:tc>
                  <a:txBody>
                    <a:bodyPr/>
                    <a:lstStyle/>
                    <a:p>
                      <a:pPr algn="r" rtl="1" fontAlgn="ctr"/>
                      <a:r>
                        <a:rPr lang="he-IL" sz="1600" b="1" i="0" u="none" strike="noStrike" dirty="0">
                          <a:solidFill>
                            <a:srgbClr val="000000"/>
                          </a:solidFill>
                          <a:effectLst/>
                          <a:latin typeface="Arial" panose="020B0604020202020204" pitchFamily="34" charset="0"/>
                        </a:rPr>
                        <a:t>גידול</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he-IL" sz="1600" b="1" i="0" u="none" strike="noStrike" dirty="0">
                          <a:solidFill>
                            <a:srgbClr val="000000"/>
                          </a:solidFill>
                          <a:effectLst/>
                          <a:latin typeface="Arial" panose="020B0604020202020204" pitchFamily="34" charset="0"/>
                        </a:rPr>
                        <a:t>סה"כ שטחים בישראל, דונם, 2023</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he-IL" sz="1600" b="1" i="0" u="none" strike="noStrike" dirty="0">
                          <a:solidFill>
                            <a:srgbClr val="000000"/>
                          </a:solidFill>
                          <a:effectLst/>
                          <a:latin typeface="Arial" panose="020B0604020202020204" pitchFamily="34" charset="0"/>
                        </a:rPr>
                        <a:t>7% מהשטח הכולל בארץ*, דונם</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he-IL" sz="1600" b="1" i="0" u="none" strike="noStrike" dirty="0">
                          <a:solidFill>
                            <a:srgbClr val="000000"/>
                          </a:solidFill>
                          <a:effectLst/>
                          <a:latin typeface="Arial" panose="020B0604020202020204" pitchFamily="34" charset="0"/>
                        </a:rPr>
                        <a:t>שטחים מוצעים להגדלה בעמקים*, דונם – לשנת 2050</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600" b="1" i="0" u="none" strike="noStrike">
                          <a:solidFill>
                            <a:srgbClr val="000000"/>
                          </a:solidFill>
                          <a:effectLst/>
                          <a:latin typeface="Arial" panose="020B0604020202020204" pitchFamily="34" charset="0"/>
                        </a:rPr>
                        <a:t>מים בשנת ניבה מק לדונם</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600" b="1" i="0" u="none" strike="noStrike" dirty="0" err="1">
                          <a:solidFill>
                            <a:srgbClr val="000000"/>
                          </a:solidFill>
                          <a:effectLst/>
                          <a:latin typeface="Arial" panose="020B0604020202020204" pitchFamily="34" charset="0"/>
                        </a:rPr>
                        <a:t>סה"כ</a:t>
                      </a:r>
                      <a:r>
                        <a:rPr lang="en-US" sz="1600" b="1" i="0" u="none" strike="noStrike" dirty="0">
                          <a:solidFill>
                            <a:srgbClr val="000000"/>
                          </a:solidFill>
                          <a:effectLst/>
                          <a:latin typeface="Arial" panose="020B0604020202020204" pitchFamily="34" charset="0"/>
                        </a:rPr>
                        <a:t> </a:t>
                      </a:r>
                      <a:r>
                        <a:rPr lang="he-IL" sz="1600" b="1" i="0" u="none" strike="noStrike" dirty="0">
                          <a:solidFill>
                            <a:srgbClr val="000000"/>
                          </a:solidFill>
                          <a:effectLst/>
                          <a:latin typeface="Arial" panose="020B0604020202020204" pitchFamily="34" charset="0"/>
                        </a:rPr>
                        <a:t>הקצאת מים מוצעת </a:t>
                      </a:r>
                      <a:r>
                        <a:rPr lang="en-US" sz="1600" b="1" i="0" u="none" strike="noStrike" dirty="0" err="1">
                          <a:solidFill>
                            <a:srgbClr val="000000"/>
                          </a:solidFill>
                          <a:effectLst/>
                          <a:latin typeface="Arial" panose="020B0604020202020204" pitchFamily="34" charset="0"/>
                        </a:rPr>
                        <a:t>לגידול</a:t>
                      </a:r>
                      <a:r>
                        <a:rPr lang="en-US" sz="1600" b="1" i="0" u="none" strike="noStrike" dirty="0">
                          <a:solidFill>
                            <a:srgbClr val="000000"/>
                          </a:solidFill>
                          <a:effectLst/>
                          <a:latin typeface="Arial" panose="020B0604020202020204" pitchFamily="34" charset="0"/>
                        </a:rPr>
                        <a:t>, </a:t>
                      </a:r>
                      <a:r>
                        <a:rPr lang="he-IL" sz="1600" b="1" i="0" u="none" strike="noStrike" dirty="0">
                          <a:solidFill>
                            <a:srgbClr val="000000"/>
                          </a:solidFill>
                          <a:effectLst/>
                          <a:latin typeface="Arial" panose="020B0604020202020204" pitchFamily="34" charset="0"/>
                        </a:rPr>
                        <a:t> </a:t>
                      </a:r>
                      <a:r>
                        <a:rPr lang="en-US" sz="1600" b="1" i="0" u="none" strike="noStrike" dirty="0" err="1">
                          <a:solidFill>
                            <a:srgbClr val="000000"/>
                          </a:solidFill>
                          <a:effectLst/>
                          <a:latin typeface="Arial" panose="020B0604020202020204" pitchFamily="34" charset="0"/>
                        </a:rPr>
                        <a:t>מלמ"ק</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27954"/>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שקד</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54,890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3,842</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4,000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rPr>
                        <a:t>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650255"/>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שזיף</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16,000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1,120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2,000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rPr>
                        <a:t>780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90869"/>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זית לשמן</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88,458</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6,192</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6,000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Arial" panose="020B060402020202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665993"/>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כרם יין</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64,836</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4,539</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5,000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rPr>
                        <a:t>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873478"/>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משמש</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7,147</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Arial" panose="020B0604020202020204" pitchFamily="34" charset="0"/>
                          <a:ea typeface="Times New Roman" panose="02020603050405020304" pitchFamily="18" charset="0"/>
                        </a:rPr>
                        <a:t>500</a:t>
                      </a:r>
                      <a:endParaRPr lang="en-US"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1,000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Arial" panose="020B0604020202020204" pitchFamily="34" charset="0"/>
                        </a:rPr>
                        <a:t>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392530"/>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גויאבה</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1,232</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86</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100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rPr>
                        <a:t>750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455704"/>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אפרסק ונקטרינה</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42,056</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2,944</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4,000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rPr>
                        <a:t>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329141"/>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צבר </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4,390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307</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300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rPr>
                        <a:t>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851188"/>
                  </a:ext>
                </a:extLst>
              </a:tr>
              <a:tr h="177800">
                <a:tc>
                  <a:txBody>
                    <a:bodyPr/>
                    <a:lstStyle/>
                    <a:p>
                      <a:pPr algn="r" rtl="1" fontAlgn="ctr"/>
                      <a:r>
                        <a:rPr lang="he-IL" sz="1600" b="0" i="0" u="none" strike="noStrike">
                          <a:solidFill>
                            <a:srgbClr val="000000"/>
                          </a:solidFill>
                          <a:effectLst/>
                          <a:latin typeface="Arial" panose="020B0604020202020204" pitchFamily="34" charset="0"/>
                          <a:ea typeface="Times New Roman" panose="02020603050405020304" pitchFamily="18" charset="0"/>
                        </a:rPr>
                        <a:t>אבוקדו</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129,019</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9,031</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ea typeface="Times New Roman" panose="02020603050405020304" pitchFamily="18" charset="0"/>
                        </a:rPr>
                        <a:t>7,000</a:t>
                      </a:r>
                      <a:endParaRPr lang="en-US"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panose="020B0604020202020204" pitchFamily="34" charset="0"/>
                        </a:rPr>
                        <a:t>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388722"/>
                  </a:ext>
                </a:extLst>
              </a:tr>
              <a:tr h="177800">
                <a:tc>
                  <a:txBody>
                    <a:bodyPr/>
                    <a:lstStyle/>
                    <a:p>
                      <a:pPr algn="r" rtl="1" fontAlgn="ctr"/>
                      <a:r>
                        <a:rPr lang="he-IL" sz="1600" b="1" i="0" u="none" strike="noStrike" dirty="0">
                          <a:solidFill>
                            <a:srgbClr val="000000"/>
                          </a:solidFill>
                          <a:effectLst/>
                          <a:latin typeface="Arial" panose="020B0604020202020204" pitchFamily="34" charset="0"/>
                          <a:ea typeface="Times New Roman" panose="02020603050405020304" pitchFamily="18" charset="0"/>
                        </a:rPr>
                        <a:t>סה"כ</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1" i="0" u="none" strike="noStrike" dirty="0">
                          <a:solidFill>
                            <a:srgbClr val="000000"/>
                          </a:solidFill>
                          <a:effectLst/>
                          <a:latin typeface="Arial" panose="020B0604020202020204" pitchFamily="34" charset="0"/>
                          <a:ea typeface="Times New Roman" panose="02020603050405020304" pitchFamily="18" charset="0"/>
                        </a:rPr>
                        <a:t> </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1" i="0" u="none" strike="noStrike" dirty="0">
                          <a:solidFill>
                            <a:srgbClr val="000000"/>
                          </a:solidFill>
                          <a:effectLst/>
                          <a:latin typeface="Arial" panose="020B0604020202020204" pitchFamily="34" charset="0"/>
                          <a:ea typeface="Times New Roman" panose="02020603050405020304" pitchFamily="18" charset="0"/>
                        </a:rPr>
                        <a:t>28,562</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600" b="1" i="0" u="none" strike="noStrike" dirty="0">
                          <a:solidFill>
                            <a:srgbClr val="000000"/>
                          </a:solidFill>
                          <a:effectLst/>
                          <a:latin typeface="Arial" panose="020B0604020202020204" pitchFamily="34" charset="0"/>
                          <a:ea typeface="Times New Roman" panose="02020603050405020304" pitchFamily="18" charset="0"/>
                        </a:rPr>
                        <a:t>29,400</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1" i="0" u="none" strike="noStrike" dirty="0">
                          <a:solidFill>
                            <a:srgbClr val="000000"/>
                          </a:solidFill>
                          <a:effectLst/>
                          <a:latin typeface="Arial" panose="020B0604020202020204" pitchFamily="34" charset="0"/>
                        </a:rPr>
                        <a:t>19.8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836016"/>
                  </a:ext>
                </a:extLst>
              </a:tr>
            </a:tbl>
          </a:graphicData>
        </a:graphic>
      </p:graphicFrame>
      <p:sp>
        <p:nvSpPr>
          <p:cNvPr id="10" name="תיבת טקסט 9">
            <a:extLst>
              <a:ext uri="{FF2B5EF4-FFF2-40B4-BE49-F238E27FC236}">
                <a16:creationId xmlns:a16="http://schemas.microsoft.com/office/drawing/2014/main" id="{E97C185A-E6A6-9BC0-9827-CF4D4F6A1EF4}"/>
              </a:ext>
            </a:extLst>
          </p:cNvPr>
          <p:cNvSpPr txBox="1"/>
          <p:nvPr/>
        </p:nvSpPr>
        <p:spPr>
          <a:xfrm>
            <a:off x="286327" y="5145741"/>
            <a:ext cx="11388439" cy="1107996"/>
          </a:xfrm>
          <a:prstGeom prst="rect">
            <a:avLst/>
          </a:prstGeom>
          <a:noFill/>
        </p:spPr>
        <p:txBody>
          <a:bodyPr wrap="square" rtlCol="1">
            <a:spAutoFit/>
          </a:bodyPr>
          <a:lstStyle/>
          <a:p>
            <a:r>
              <a:rPr lang="he-IL" sz="2400" b="1" dirty="0"/>
              <a:t>סה"כ צריכת המים למטעים המתוכננת לשנת 2050: כ-20 </a:t>
            </a:r>
            <a:r>
              <a:rPr lang="he-IL" sz="2400" b="1" dirty="0" err="1"/>
              <a:t>מלמ"ק</a:t>
            </a:r>
            <a:r>
              <a:rPr lang="he-IL" sz="2400" b="1" dirty="0"/>
              <a:t> / שנה</a:t>
            </a:r>
          </a:p>
          <a:p>
            <a:r>
              <a:rPr lang="he-IL" sz="1400" dirty="0"/>
              <a:t>* השטחים המוצעים להגדלת המטעים חושבו בין היתר מתוך התחשבות במגמות הביקוש בארץ, כדי שלא להגדיל את המטעים באופן שיציף את השוק ויוריד את המחיר. רוב הגידולים הם לשוק מקומי. </a:t>
            </a:r>
            <a:r>
              <a:rPr lang="he-IL" sz="1400" dirty="0" err="1"/>
              <a:t>האוכלוסיה</a:t>
            </a:r>
            <a:r>
              <a:rPr lang="he-IL" sz="1400" dirty="0"/>
              <a:t> בארץ גדלה בקצב של 2% לשנה, ולכן הגדלה של 20% במטעים לאורך 10 שנים היא סבירה. בהנחה שבאזור העמקים ניתן יהיה להכיל כ30% מסך הגדלת המטעים הארצית – מדובר בהגדלה כוללת של 7% ביחס למצב הקיים.</a:t>
            </a:r>
          </a:p>
        </p:txBody>
      </p:sp>
    </p:spTree>
    <p:extLst>
      <p:ext uri="{BB962C8B-B14F-4D97-AF65-F5344CB8AC3E}">
        <p14:creationId xmlns:p14="http://schemas.microsoft.com/office/powerpoint/2010/main" val="2798829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תוספת </a:t>
            </a:r>
            <a:r>
              <a:rPr lang="he-IL" sz="2800" b="1" dirty="0" err="1"/>
              <a:t>קולחין</a:t>
            </a:r>
            <a:r>
              <a:rPr lang="he-IL" sz="2800" b="1" dirty="0"/>
              <a:t> ותמהיל הגידולים : השקית חיטה</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609597" y="982309"/>
            <a:ext cx="11157530" cy="461665"/>
          </a:xfrm>
          <a:prstGeom prst="rect">
            <a:avLst/>
          </a:prstGeom>
          <a:noFill/>
        </p:spPr>
        <p:txBody>
          <a:bodyPr wrap="square" rtlCol="1">
            <a:spAutoFit/>
          </a:bodyPr>
          <a:lstStyle/>
          <a:p>
            <a:pPr>
              <a:spcBef>
                <a:spcPts val="600"/>
              </a:spcBef>
            </a:pPr>
            <a:r>
              <a:rPr lang="he-IL" sz="2400" dirty="0"/>
              <a:t>בעמקים מגדלים כ-70,000 דונם חיטה, לפי הפירוט הבא:</a:t>
            </a:r>
          </a:p>
        </p:txBody>
      </p:sp>
      <p:graphicFrame>
        <p:nvGraphicFramePr>
          <p:cNvPr id="2" name="טבלה 1">
            <a:extLst>
              <a:ext uri="{FF2B5EF4-FFF2-40B4-BE49-F238E27FC236}">
                <a16:creationId xmlns:a16="http://schemas.microsoft.com/office/drawing/2014/main" id="{45A2AF4F-9465-4F80-2F80-C21DE12F074E}"/>
              </a:ext>
            </a:extLst>
          </p:cNvPr>
          <p:cNvGraphicFramePr>
            <a:graphicFrameLocks noGrp="1"/>
          </p:cNvGraphicFramePr>
          <p:nvPr>
            <p:extLst>
              <p:ext uri="{D42A27DB-BD31-4B8C-83A1-F6EECF244321}">
                <p14:modId xmlns:p14="http://schemas.microsoft.com/office/powerpoint/2010/main" val="1040366897"/>
              </p:ext>
            </p:extLst>
          </p:nvPr>
        </p:nvGraphicFramePr>
        <p:xfrm>
          <a:off x="7508013" y="1595009"/>
          <a:ext cx="4104000" cy="1244600"/>
        </p:xfrm>
        <a:graphic>
          <a:graphicData uri="http://schemas.openxmlformats.org/drawingml/2006/table">
            <a:tbl>
              <a:tblPr rtl="1"/>
              <a:tblGrid>
                <a:gridCol w="2592000">
                  <a:extLst>
                    <a:ext uri="{9D8B030D-6E8A-4147-A177-3AD203B41FA5}">
                      <a16:colId xmlns:a16="http://schemas.microsoft.com/office/drawing/2014/main" val="1869058554"/>
                    </a:ext>
                  </a:extLst>
                </a:gridCol>
                <a:gridCol w="1512000">
                  <a:extLst>
                    <a:ext uri="{9D8B030D-6E8A-4147-A177-3AD203B41FA5}">
                      <a16:colId xmlns:a16="http://schemas.microsoft.com/office/drawing/2014/main" val="1522707954"/>
                    </a:ext>
                  </a:extLst>
                </a:gridCol>
              </a:tblGrid>
              <a:tr h="368262">
                <a:tc>
                  <a:txBody>
                    <a:bodyPr/>
                    <a:lstStyle/>
                    <a:p>
                      <a:pPr algn="r" rtl="1" fontAlgn="ctr"/>
                      <a:r>
                        <a:rPr lang="he-IL" sz="1600" b="1" i="0" u="none" strike="noStrike" dirty="0">
                          <a:solidFill>
                            <a:srgbClr val="000000"/>
                          </a:solidFill>
                          <a:effectLst/>
                          <a:latin typeface="Arial" panose="020B0604020202020204" pitchFamily="34" charset="0"/>
                        </a:rPr>
                        <a:t>אזור</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he-IL" sz="1600" b="1" i="0" u="none" strike="noStrike" dirty="0">
                          <a:solidFill>
                            <a:srgbClr val="000000"/>
                          </a:solidFill>
                          <a:effectLst/>
                          <a:latin typeface="Arial" panose="020B0604020202020204" pitchFamily="34" charset="0"/>
                        </a:rPr>
                        <a:t>סה"כ שטחים שטחי חיטה, דונם</a:t>
                      </a:r>
                      <a:endParaRPr lang="en-US" sz="16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27954"/>
                  </a:ext>
                </a:extLst>
              </a:tr>
              <a:tr h="177800">
                <a:tc>
                  <a:txBody>
                    <a:bodyPr/>
                    <a:lstStyle/>
                    <a:p>
                      <a:pPr algn="r" rtl="1" fontAlgn="ctr"/>
                      <a:r>
                        <a:rPr lang="he-IL" sz="1600" b="0" i="0" u="none" strike="noStrike" dirty="0">
                          <a:solidFill>
                            <a:srgbClr val="000000"/>
                          </a:solidFill>
                          <a:effectLst/>
                          <a:latin typeface="Arial" panose="020B0604020202020204" pitchFamily="34" charset="0"/>
                        </a:rPr>
                        <a:t>מוא"ז מגידו</a:t>
                      </a:r>
                      <a:endParaRPr lang="en-US"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he-IL" sz="1600" b="0" i="0" u="none" strike="noStrike" dirty="0">
                          <a:solidFill>
                            <a:srgbClr val="000000"/>
                          </a:solidFill>
                          <a:effectLst/>
                          <a:latin typeface="Arial" panose="020B0604020202020204" pitchFamily="34" charset="0"/>
                        </a:rPr>
                        <a:t>31,000 דונם</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650255"/>
                  </a:ext>
                </a:extLst>
              </a:tr>
              <a:tr h="177800">
                <a:tc>
                  <a:txBody>
                    <a:bodyPr/>
                    <a:lstStyle/>
                    <a:p>
                      <a:pPr algn="r" rtl="1" fontAlgn="ctr"/>
                      <a:r>
                        <a:rPr lang="he-IL" sz="1600" b="0" i="0" u="none" strike="noStrike" dirty="0">
                          <a:solidFill>
                            <a:srgbClr val="000000"/>
                          </a:solidFill>
                          <a:effectLst/>
                          <a:latin typeface="Arial" panose="020B0604020202020204" pitchFamily="34" charset="0"/>
                        </a:rPr>
                        <a:t>מוא"ז עמק יזרעאל</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he-IL" sz="1600" b="0" i="0" u="none" strike="noStrike" dirty="0">
                          <a:solidFill>
                            <a:srgbClr val="000000"/>
                          </a:solidFill>
                          <a:effectLst/>
                          <a:latin typeface="Arial" panose="020B0604020202020204" pitchFamily="34" charset="0"/>
                        </a:rPr>
                        <a:t>38,000 דונם</a:t>
                      </a:r>
                      <a:endParaRPr lang="en-US"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90869"/>
                  </a:ext>
                </a:extLst>
              </a:tr>
              <a:tr h="177800">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he-IL" sz="1600" b="0" i="0" u="none" strike="noStrike" dirty="0">
                          <a:solidFill>
                            <a:srgbClr val="000000"/>
                          </a:solidFill>
                          <a:effectLst/>
                          <a:latin typeface="Arial" panose="020B0604020202020204" pitchFamily="34" charset="0"/>
                        </a:rPr>
                        <a:t>סה"כ</a:t>
                      </a:r>
                      <a:endParaRPr lang="en-US"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he-IL" sz="1600" b="0" i="0" u="none" strike="noStrike" dirty="0">
                          <a:solidFill>
                            <a:srgbClr val="000000"/>
                          </a:solidFill>
                          <a:effectLst/>
                          <a:latin typeface="Arial" panose="020B0604020202020204" pitchFamily="34" charset="0"/>
                        </a:rPr>
                        <a:t>69,000 דונם</a:t>
                      </a:r>
                      <a:endParaRPr lang="en-US"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797692"/>
                  </a:ext>
                </a:extLst>
              </a:tr>
            </a:tbl>
          </a:graphicData>
        </a:graphic>
      </p:graphicFrame>
      <p:sp>
        <p:nvSpPr>
          <p:cNvPr id="11" name="תיבת טקסט 10">
            <a:extLst>
              <a:ext uri="{FF2B5EF4-FFF2-40B4-BE49-F238E27FC236}">
                <a16:creationId xmlns:a16="http://schemas.microsoft.com/office/drawing/2014/main" id="{87A248DC-3622-7616-DC61-362BA15C7C25}"/>
              </a:ext>
            </a:extLst>
          </p:cNvPr>
          <p:cNvSpPr txBox="1"/>
          <p:nvPr/>
        </p:nvSpPr>
        <p:spPr>
          <a:xfrm>
            <a:off x="579987" y="3124214"/>
            <a:ext cx="11157530" cy="1800493"/>
          </a:xfrm>
          <a:prstGeom prst="rect">
            <a:avLst/>
          </a:prstGeom>
          <a:noFill/>
        </p:spPr>
        <p:txBody>
          <a:bodyPr wrap="square" rtlCol="1">
            <a:spAutoFit/>
          </a:bodyPr>
          <a:lstStyle/>
          <a:p>
            <a:pPr>
              <a:spcBef>
                <a:spcPts val="600"/>
              </a:spcBef>
            </a:pPr>
            <a:r>
              <a:rPr lang="he-IL" sz="2400" dirty="0"/>
              <a:t>השקיית חיטה מתבצעת רק בשנים שאינן גשומות. </a:t>
            </a:r>
          </a:p>
          <a:p>
            <a:pPr>
              <a:spcBef>
                <a:spcPts val="600"/>
              </a:spcBef>
            </a:pPr>
            <a:r>
              <a:rPr lang="he-IL" sz="2400" dirty="0"/>
              <a:t>ההשקיה מתבצעת במנה של 30-40 קוב לדונם, ואם יש צורך נותנים מנה נוספת.</a:t>
            </a:r>
          </a:p>
          <a:p>
            <a:pPr>
              <a:spcBef>
                <a:spcPts val="600"/>
              </a:spcBef>
            </a:pPr>
            <a:r>
              <a:rPr lang="he-IL" sz="2400" dirty="0"/>
              <a:t>חישבנו כ-50 קוב לדונם.</a:t>
            </a:r>
          </a:p>
          <a:p>
            <a:pPr>
              <a:spcBef>
                <a:spcPts val="600"/>
              </a:spcBef>
            </a:pPr>
            <a:r>
              <a:rPr lang="he-IL" sz="2400" b="1" dirty="0"/>
              <a:t>השקיה של כל שטחי החיטה בעמק תצרוך 3.5 </a:t>
            </a:r>
            <a:r>
              <a:rPr lang="he-IL" sz="2400" b="1" dirty="0" err="1"/>
              <a:t>מלמ"ק</a:t>
            </a:r>
            <a:r>
              <a:rPr lang="he-IL" sz="2400" b="1" dirty="0"/>
              <a:t> / שנה</a:t>
            </a:r>
          </a:p>
        </p:txBody>
      </p:sp>
    </p:spTree>
    <p:extLst>
      <p:ext uri="{BB962C8B-B14F-4D97-AF65-F5344CB8AC3E}">
        <p14:creationId xmlns:p14="http://schemas.microsoft.com/office/powerpoint/2010/main" val="2298666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תוספת </a:t>
            </a:r>
            <a:r>
              <a:rPr lang="he-IL" sz="2800" b="1" dirty="0" err="1"/>
              <a:t>קולחין</a:t>
            </a:r>
            <a:r>
              <a:rPr lang="he-IL" sz="2800" b="1" dirty="0"/>
              <a:t> ותמהיל הגידולים</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609597" y="982309"/>
            <a:ext cx="11157530" cy="461665"/>
          </a:xfrm>
          <a:prstGeom prst="rect">
            <a:avLst/>
          </a:prstGeom>
          <a:noFill/>
        </p:spPr>
        <p:txBody>
          <a:bodyPr wrap="square" rtlCol="1">
            <a:spAutoFit/>
          </a:bodyPr>
          <a:lstStyle/>
          <a:p>
            <a:pPr>
              <a:spcBef>
                <a:spcPts val="600"/>
              </a:spcBef>
            </a:pPr>
            <a:r>
              <a:rPr lang="he-IL" sz="2400" dirty="0"/>
              <a:t>מוצע לחלק את תוספת </a:t>
            </a:r>
            <a:r>
              <a:rPr lang="he-IL" sz="2400" dirty="0" err="1"/>
              <a:t>הקולחין</a:t>
            </a:r>
            <a:r>
              <a:rPr lang="he-IL" sz="2400" dirty="0"/>
              <a:t> בין הענפים באופן הבא:</a:t>
            </a:r>
          </a:p>
        </p:txBody>
      </p:sp>
      <p:sp>
        <p:nvSpPr>
          <p:cNvPr id="2" name="תיבת טקסט 1">
            <a:extLst>
              <a:ext uri="{FF2B5EF4-FFF2-40B4-BE49-F238E27FC236}">
                <a16:creationId xmlns:a16="http://schemas.microsoft.com/office/drawing/2014/main" id="{0A51EE8D-2BDF-AF74-CD4B-3B7B487F59D3}"/>
              </a:ext>
            </a:extLst>
          </p:cNvPr>
          <p:cNvSpPr txBox="1"/>
          <p:nvPr/>
        </p:nvSpPr>
        <p:spPr>
          <a:xfrm>
            <a:off x="8471645" y="2788024"/>
            <a:ext cx="2286000" cy="369332"/>
          </a:xfrm>
          <a:prstGeom prst="rect">
            <a:avLst/>
          </a:prstGeom>
          <a:solidFill>
            <a:srgbClr val="92D050"/>
          </a:solidFill>
        </p:spPr>
        <p:txBody>
          <a:bodyPr wrap="square" rtlCol="1">
            <a:spAutoFit/>
          </a:bodyPr>
          <a:lstStyle/>
          <a:p>
            <a:pPr algn="ctr"/>
            <a:r>
              <a:rPr lang="he-IL" dirty="0"/>
              <a:t>מטעים</a:t>
            </a:r>
          </a:p>
        </p:txBody>
      </p:sp>
      <p:sp>
        <p:nvSpPr>
          <p:cNvPr id="10" name="תיבת טקסט 9">
            <a:extLst>
              <a:ext uri="{FF2B5EF4-FFF2-40B4-BE49-F238E27FC236}">
                <a16:creationId xmlns:a16="http://schemas.microsoft.com/office/drawing/2014/main" id="{4F4F0BF3-A895-3532-9EAE-DBD281AFD074}"/>
              </a:ext>
            </a:extLst>
          </p:cNvPr>
          <p:cNvSpPr txBox="1"/>
          <p:nvPr/>
        </p:nvSpPr>
        <p:spPr>
          <a:xfrm>
            <a:off x="4966445" y="2779060"/>
            <a:ext cx="2286000" cy="369332"/>
          </a:xfrm>
          <a:prstGeom prst="rect">
            <a:avLst/>
          </a:prstGeom>
          <a:solidFill>
            <a:srgbClr val="92D050"/>
          </a:solidFill>
        </p:spPr>
        <p:txBody>
          <a:bodyPr wrap="square" rtlCol="1">
            <a:spAutoFit/>
          </a:bodyPr>
          <a:lstStyle/>
          <a:p>
            <a:pPr algn="ctr"/>
            <a:r>
              <a:rPr lang="he-IL" dirty="0"/>
              <a:t>גד"ש שלחין וירקות</a:t>
            </a:r>
          </a:p>
        </p:txBody>
      </p:sp>
      <p:sp>
        <p:nvSpPr>
          <p:cNvPr id="11" name="תיבת טקסט 10">
            <a:extLst>
              <a:ext uri="{FF2B5EF4-FFF2-40B4-BE49-F238E27FC236}">
                <a16:creationId xmlns:a16="http://schemas.microsoft.com/office/drawing/2014/main" id="{0037CE52-57B5-17C1-5575-09075ADB7E1C}"/>
              </a:ext>
            </a:extLst>
          </p:cNvPr>
          <p:cNvSpPr txBox="1"/>
          <p:nvPr/>
        </p:nvSpPr>
        <p:spPr>
          <a:xfrm>
            <a:off x="1506066" y="2775468"/>
            <a:ext cx="2286000" cy="369332"/>
          </a:xfrm>
          <a:prstGeom prst="rect">
            <a:avLst/>
          </a:prstGeom>
          <a:solidFill>
            <a:srgbClr val="92D050"/>
          </a:solidFill>
        </p:spPr>
        <p:txBody>
          <a:bodyPr wrap="square" rtlCol="1">
            <a:spAutoFit/>
          </a:bodyPr>
          <a:lstStyle/>
          <a:p>
            <a:pPr algn="ctr"/>
            <a:r>
              <a:rPr lang="he-IL" dirty="0"/>
              <a:t>השקיית חיטה</a:t>
            </a:r>
          </a:p>
        </p:txBody>
      </p:sp>
      <p:cxnSp>
        <p:nvCxnSpPr>
          <p:cNvPr id="13" name="מחבר חץ ישר 12">
            <a:extLst>
              <a:ext uri="{FF2B5EF4-FFF2-40B4-BE49-F238E27FC236}">
                <a16:creationId xmlns:a16="http://schemas.microsoft.com/office/drawing/2014/main" id="{53E81F45-0234-B5E8-7BBD-D32B8B8ACCD0}"/>
              </a:ext>
            </a:extLst>
          </p:cNvPr>
          <p:cNvCxnSpPr>
            <a:cxnSpLocks/>
            <a:endCxn id="2" idx="0"/>
          </p:cNvCxnSpPr>
          <p:nvPr/>
        </p:nvCxnSpPr>
        <p:spPr>
          <a:xfrm>
            <a:off x="6109445" y="2363969"/>
            <a:ext cx="3505200" cy="42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5432DE8D-CE35-DAAB-B234-70E49AFD0FA0}"/>
              </a:ext>
            </a:extLst>
          </p:cNvPr>
          <p:cNvCxnSpPr>
            <a:cxnSpLocks/>
            <a:endCxn id="11" idx="0"/>
          </p:cNvCxnSpPr>
          <p:nvPr/>
        </p:nvCxnSpPr>
        <p:spPr>
          <a:xfrm flipH="1">
            <a:off x="2649066" y="2363969"/>
            <a:ext cx="3460379" cy="411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6ADC45D0-2F46-9347-CEA9-9FEF705D4D82}"/>
              </a:ext>
            </a:extLst>
          </p:cNvPr>
          <p:cNvCxnSpPr>
            <a:cxnSpLocks/>
            <a:endCxn id="10" idx="0"/>
          </p:cNvCxnSpPr>
          <p:nvPr/>
        </p:nvCxnSpPr>
        <p:spPr>
          <a:xfrm>
            <a:off x="6109445" y="2363969"/>
            <a:ext cx="0" cy="415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תיבת טקסט 21">
            <a:extLst>
              <a:ext uri="{FF2B5EF4-FFF2-40B4-BE49-F238E27FC236}">
                <a16:creationId xmlns:a16="http://schemas.microsoft.com/office/drawing/2014/main" id="{18130FFD-0D12-78C4-B83A-104305E21BEA}"/>
              </a:ext>
            </a:extLst>
          </p:cNvPr>
          <p:cNvSpPr txBox="1"/>
          <p:nvPr/>
        </p:nvSpPr>
        <p:spPr>
          <a:xfrm>
            <a:off x="4966445" y="1982081"/>
            <a:ext cx="2286000" cy="369332"/>
          </a:xfrm>
          <a:prstGeom prst="rect">
            <a:avLst/>
          </a:prstGeom>
          <a:solidFill>
            <a:srgbClr val="92D050"/>
          </a:solidFill>
        </p:spPr>
        <p:txBody>
          <a:bodyPr wrap="square" rtlCol="1">
            <a:spAutoFit/>
          </a:bodyPr>
          <a:lstStyle/>
          <a:p>
            <a:pPr algn="ctr"/>
            <a:r>
              <a:rPr lang="he-IL" dirty="0"/>
              <a:t>50 </a:t>
            </a:r>
            <a:r>
              <a:rPr lang="he-IL" dirty="0" err="1"/>
              <a:t>מלמ"ק</a:t>
            </a:r>
            <a:r>
              <a:rPr lang="he-IL" dirty="0"/>
              <a:t> / שנה</a:t>
            </a:r>
          </a:p>
        </p:txBody>
      </p:sp>
      <p:sp>
        <p:nvSpPr>
          <p:cNvPr id="12" name="תיבת טקסט 11">
            <a:extLst>
              <a:ext uri="{FF2B5EF4-FFF2-40B4-BE49-F238E27FC236}">
                <a16:creationId xmlns:a16="http://schemas.microsoft.com/office/drawing/2014/main" id="{3866944A-91C0-BB48-C710-38F198F6777D}"/>
              </a:ext>
            </a:extLst>
          </p:cNvPr>
          <p:cNvSpPr txBox="1"/>
          <p:nvPr/>
        </p:nvSpPr>
        <p:spPr>
          <a:xfrm>
            <a:off x="8471645" y="3258435"/>
            <a:ext cx="2286000" cy="369332"/>
          </a:xfrm>
          <a:prstGeom prst="rect">
            <a:avLst/>
          </a:prstGeom>
          <a:solidFill>
            <a:srgbClr val="92D050"/>
          </a:solidFill>
        </p:spPr>
        <p:txBody>
          <a:bodyPr wrap="square" rtlCol="1">
            <a:spAutoFit/>
          </a:bodyPr>
          <a:lstStyle/>
          <a:p>
            <a:pPr algn="ctr"/>
            <a:r>
              <a:rPr lang="he-IL" dirty="0"/>
              <a:t>20 </a:t>
            </a:r>
            <a:r>
              <a:rPr lang="he-IL" dirty="0" err="1"/>
              <a:t>מלמ"ק</a:t>
            </a:r>
            <a:r>
              <a:rPr lang="he-IL" dirty="0"/>
              <a:t> / שנה</a:t>
            </a:r>
          </a:p>
        </p:txBody>
      </p:sp>
      <p:sp>
        <p:nvSpPr>
          <p:cNvPr id="14" name="תיבת טקסט 13">
            <a:extLst>
              <a:ext uri="{FF2B5EF4-FFF2-40B4-BE49-F238E27FC236}">
                <a16:creationId xmlns:a16="http://schemas.microsoft.com/office/drawing/2014/main" id="{D6BCD691-4BA5-A6FD-75BC-F97FF70FE1A5}"/>
              </a:ext>
            </a:extLst>
          </p:cNvPr>
          <p:cNvSpPr txBox="1"/>
          <p:nvPr/>
        </p:nvSpPr>
        <p:spPr>
          <a:xfrm>
            <a:off x="1506066" y="3258435"/>
            <a:ext cx="2286000" cy="369332"/>
          </a:xfrm>
          <a:prstGeom prst="rect">
            <a:avLst/>
          </a:prstGeom>
          <a:solidFill>
            <a:srgbClr val="92D050"/>
          </a:solidFill>
        </p:spPr>
        <p:txBody>
          <a:bodyPr wrap="square" rtlCol="1">
            <a:spAutoFit/>
          </a:bodyPr>
          <a:lstStyle/>
          <a:p>
            <a:pPr algn="ctr"/>
            <a:r>
              <a:rPr lang="he-IL" dirty="0"/>
              <a:t>3.5 </a:t>
            </a:r>
            <a:r>
              <a:rPr lang="he-IL" dirty="0" err="1"/>
              <a:t>מלמ"ק</a:t>
            </a:r>
            <a:r>
              <a:rPr lang="he-IL" dirty="0"/>
              <a:t> / שנה</a:t>
            </a:r>
          </a:p>
        </p:txBody>
      </p:sp>
      <p:sp>
        <p:nvSpPr>
          <p:cNvPr id="16" name="תיבת טקסט 15">
            <a:extLst>
              <a:ext uri="{FF2B5EF4-FFF2-40B4-BE49-F238E27FC236}">
                <a16:creationId xmlns:a16="http://schemas.microsoft.com/office/drawing/2014/main" id="{11C959E2-A6C0-02E7-25EB-61F44C1A6B2E}"/>
              </a:ext>
            </a:extLst>
          </p:cNvPr>
          <p:cNvSpPr txBox="1"/>
          <p:nvPr/>
        </p:nvSpPr>
        <p:spPr>
          <a:xfrm>
            <a:off x="4966445" y="3271408"/>
            <a:ext cx="2286000" cy="369332"/>
          </a:xfrm>
          <a:prstGeom prst="rect">
            <a:avLst/>
          </a:prstGeom>
          <a:solidFill>
            <a:srgbClr val="92D050"/>
          </a:solidFill>
        </p:spPr>
        <p:txBody>
          <a:bodyPr wrap="square" rtlCol="1">
            <a:spAutoFit/>
          </a:bodyPr>
          <a:lstStyle/>
          <a:p>
            <a:pPr algn="ctr"/>
            <a:r>
              <a:rPr lang="he-IL" dirty="0"/>
              <a:t>26.5 </a:t>
            </a:r>
            <a:r>
              <a:rPr lang="he-IL" dirty="0" err="1"/>
              <a:t>מלמ"ק</a:t>
            </a:r>
            <a:r>
              <a:rPr lang="he-IL" dirty="0"/>
              <a:t> / שנה</a:t>
            </a:r>
          </a:p>
        </p:txBody>
      </p:sp>
      <p:sp>
        <p:nvSpPr>
          <p:cNvPr id="17" name="תיבת טקסט 16">
            <a:extLst>
              <a:ext uri="{FF2B5EF4-FFF2-40B4-BE49-F238E27FC236}">
                <a16:creationId xmlns:a16="http://schemas.microsoft.com/office/drawing/2014/main" id="{4AF56703-C25D-B84D-F799-4094A4AF3D2A}"/>
              </a:ext>
            </a:extLst>
          </p:cNvPr>
          <p:cNvSpPr txBox="1"/>
          <p:nvPr/>
        </p:nvSpPr>
        <p:spPr>
          <a:xfrm>
            <a:off x="1053356" y="4510151"/>
            <a:ext cx="10621410" cy="907941"/>
          </a:xfrm>
          <a:prstGeom prst="rect">
            <a:avLst/>
          </a:prstGeom>
          <a:noFill/>
        </p:spPr>
        <p:txBody>
          <a:bodyPr wrap="square" rtlCol="1">
            <a:spAutoFit/>
          </a:bodyPr>
          <a:lstStyle/>
          <a:p>
            <a:pPr>
              <a:spcBef>
                <a:spcPts val="600"/>
              </a:spcBef>
            </a:pPr>
            <a:r>
              <a:rPr lang="he-IL" sz="2400" dirty="0"/>
              <a:t>לפי חישוב של 400 קוב לדונם - </a:t>
            </a:r>
          </a:p>
          <a:p>
            <a:pPr>
              <a:spcBef>
                <a:spcPts val="600"/>
              </a:spcBef>
            </a:pPr>
            <a:r>
              <a:rPr lang="he-IL" sz="2400" b="1" dirty="0"/>
              <a:t>ניתן להגדיל את שטחי </a:t>
            </a:r>
            <a:r>
              <a:rPr lang="he-IL" sz="2400" b="1" dirty="0" err="1"/>
              <a:t>השלחין</a:t>
            </a:r>
            <a:r>
              <a:rPr lang="he-IL" sz="2400" b="1" dirty="0"/>
              <a:t> והירקות בעמקים בכ-66,250 דונם</a:t>
            </a:r>
          </a:p>
        </p:txBody>
      </p:sp>
    </p:spTree>
    <p:extLst>
      <p:ext uri="{BB962C8B-B14F-4D97-AF65-F5344CB8AC3E}">
        <p14:creationId xmlns:p14="http://schemas.microsoft.com/office/powerpoint/2010/main" val="227441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בחינת האפשרות לדו-גידול</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244350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דו גידול – מדוע ?</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121819" y="1010244"/>
            <a:ext cx="11767127" cy="3816429"/>
          </a:xfrm>
          <a:prstGeom prst="rect">
            <a:avLst/>
          </a:prstGeom>
          <a:noFill/>
        </p:spPr>
        <p:txBody>
          <a:bodyPr wrap="square" rtlCol="1">
            <a:spAutoFit/>
          </a:bodyPr>
          <a:lstStyle/>
          <a:p>
            <a:pPr>
              <a:spcBef>
                <a:spcPts val="1200"/>
              </a:spcBef>
            </a:pPr>
            <a:r>
              <a:rPr lang="he-IL" sz="2400" dirty="0"/>
              <a:t>כתוצאה משינוי האקלים צפויה ירידה ביבולים של גידולי שדה מרכזיים.</a:t>
            </a:r>
          </a:p>
          <a:p>
            <a:pPr>
              <a:spcBef>
                <a:spcPts val="1200"/>
              </a:spcBef>
            </a:pPr>
            <a:r>
              <a:rPr lang="he-IL" sz="2400" dirty="0"/>
              <a:t>היכולת לייבא מזון צפויה להיפגע – גם במדינות אחרות שינוי האקלים יוריד יבולים.</a:t>
            </a:r>
          </a:p>
          <a:p>
            <a:pPr>
              <a:spcBef>
                <a:spcPts val="1200"/>
              </a:spcBef>
            </a:pPr>
            <a:r>
              <a:rPr lang="he-IL" sz="2400" dirty="0"/>
              <a:t>כדי להמשיך לספק את צרכי האוכלוסייה ומשק החי – יהיה צורך להגדיל את השטחים החקלאיים המעובדים ו/או השטחים החקלאיים המושקים, כדי לשמור על התפוקה הקיימת למרות הירידה ביבול.</a:t>
            </a:r>
          </a:p>
          <a:p>
            <a:pPr>
              <a:spcBef>
                <a:spcPts val="1200"/>
              </a:spcBef>
            </a:pPr>
            <a:r>
              <a:rPr lang="he-IL" sz="2400" dirty="0"/>
              <a:t>מאוד קשה להגדיל את הקרקע החקלאית המעובדת בישראל. בפועל הקרקע החקלאית קטנה מידי שנה בכ12,000 דונם (בראיה ארצית) כתוצאה מבינוי ופיתוח תשתיות.</a:t>
            </a:r>
          </a:p>
          <a:p>
            <a:pPr>
              <a:spcBef>
                <a:spcPts val="1200"/>
              </a:spcBef>
            </a:pPr>
            <a:r>
              <a:rPr lang="he-IL" sz="2400" b="1" dirty="0"/>
              <a:t>יש צורך ליעל את השימוש בקרקע החקלאית הקיימת, </a:t>
            </a:r>
            <a:r>
              <a:rPr lang="he-IL" sz="2400" dirty="0"/>
              <a:t>בין היתר </a:t>
            </a:r>
            <a:r>
              <a:rPr lang="he-IL" sz="2400" b="1" dirty="0"/>
              <a:t>באמצעות דו גידול</a:t>
            </a:r>
            <a:r>
              <a:rPr lang="he-IL" sz="2400" dirty="0"/>
              <a:t>.</a:t>
            </a:r>
          </a:p>
          <a:p>
            <a:pPr>
              <a:spcBef>
                <a:spcPts val="1200"/>
              </a:spcBef>
            </a:pPr>
            <a:r>
              <a:rPr lang="he-IL" sz="2400" dirty="0"/>
              <a:t>לתשומת לב: אי אפשר לעשות דו גידול כל הזמן ולאורך זמן, צריך לתת לקרקע "לנוח" ולהתחדש.</a:t>
            </a:r>
          </a:p>
        </p:txBody>
      </p:sp>
    </p:spTree>
    <p:extLst>
      <p:ext uri="{BB962C8B-B14F-4D97-AF65-F5344CB8AC3E}">
        <p14:creationId xmlns:p14="http://schemas.microsoft.com/office/powerpoint/2010/main" val="3477872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דו גידול – אלו גידולים ?</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609597" y="982309"/>
            <a:ext cx="11157530" cy="3139321"/>
          </a:xfrm>
          <a:prstGeom prst="rect">
            <a:avLst/>
          </a:prstGeom>
          <a:noFill/>
        </p:spPr>
        <p:txBody>
          <a:bodyPr wrap="square" rtlCol="1">
            <a:spAutoFit/>
          </a:bodyPr>
          <a:lstStyle/>
          <a:p>
            <a:pPr>
              <a:spcBef>
                <a:spcPts val="1200"/>
              </a:spcBef>
            </a:pPr>
            <a:r>
              <a:rPr lang="he-IL" sz="2400" dirty="0"/>
              <a:t>גידול החורף המרכזי שמתאים לממשק דו-גידול : חיטה לתחמיץ. קוצרים את החיטה בתחילת האביב, כשהיא ירוקה, ומגדלים אחריה גידול קיץ.</a:t>
            </a:r>
          </a:p>
          <a:p>
            <a:pPr>
              <a:spcBef>
                <a:spcPts val="1200"/>
              </a:spcBef>
            </a:pPr>
            <a:r>
              <a:rPr lang="he-IL" sz="2400" dirty="0"/>
              <a:t>גם אפונה היא גידול חורף שאפשר לגדל בדו גידול.</a:t>
            </a:r>
          </a:p>
          <a:p>
            <a:pPr>
              <a:spcBef>
                <a:spcPts val="1200"/>
              </a:spcBef>
            </a:pPr>
            <a:r>
              <a:rPr lang="he-IL" sz="2400" dirty="0"/>
              <a:t>עבור גידולי חורף אחרים, ועבור חיטה לגרעינים - עונת הגידול ארוכה מדי, לא מאפשרת גידול נוסף בקיץ.</a:t>
            </a:r>
          </a:p>
          <a:p>
            <a:pPr>
              <a:spcBef>
                <a:spcPts val="1200"/>
              </a:spcBef>
            </a:pPr>
            <a:r>
              <a:rPr lang="he-IL" sz="2400" dirty="0"/>
              <a:t>בשנים האחרונות מגדלים בעמקים בדו-גידול גידולי קיץ עם מחזורי גידול קצרים, למשל סלק. אלה גידולים עם שטחים קטנים יחסית.</a:t>
            </a:r>
          </a:p>
        </p:txBody>
      </p:sp>
    </p:spTree>
    <p:extLst>
      <p:ext uri="{BB962C8B-B14F-4D97-AF65-F5344CB8AC3E}">
        <p14:creationId xmlns:p14="http://schemas.microsoft.com/office/powerpoint/2010/main" val="18678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מטרת הפרק הנוכחי בתוכנית</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914400" y="1182255"/>
            <a:ext cx="10631055" cy="5139869"/>
          </a:xfrm>
          <a:prstGeom prst="rect">
            <a:avLst/>
          </a:prstGeom>
          <a:noFill/>
        </p:spPr>
        <p:txBody>
          <a:bodyPr wrap="square" rtlCol="1">
            <a:spAutoFit/>
          </a:bodyPr>
          <a:lstStyle/>
          <a:p>
            <a:pPr>
              <a:spcAft>
                <a:spcPts val="1200"/>
              </a:spcAft>
            </a:pPr>
            <a:r>
              <a:rPr lang="he-IL" sz="2400" b="0" dirty="0">
                <a:solidFill>
                  <a:schemeClr val="tx1"/>
                </a:solidFill>
                <a:effectLst/>
              </a:rPr>
              <a:t>בחינת עתיד הגידולים </a:t>
            </a:r>
            <a:r>
              <a:rPr lang="he-IL" sz="2400" dirty="0"/>
              <a:t>בעמקים, בטווח בינוני וארוך, </a:t>
            </a:r>
            <a:r>
              <a:rPr lang="he-IL" sz="2400" b="0" dirty="0">
                <a:solidFill>
                  <a:schemeClr val="tx1"/>
                </a:solidFill>
                <a:effectLst/>
              </a:rPr>
              <a:t>על רקע :</a:t>
            </a:r>
          </a:p>
          <a:p>
            <a:pPr marL="342900" indent="-342900" algn="r" rtl="1">
              <a:lnSpc>
                <a:spcPct val="100000"/>
              </a:lnSpc>
              <a:spcAft>
                <a:spcPts val="1200"/>
              </a:spcAft>
              <a:buFont typeface="Arial" panose="020B0604020202020204" pitchFamily="34" charset="0"/>
              <a:buChar char="•"/>
            </a:pPr>
            <a:r>
              <a:rPr lang="he-IL" sz="2400" b="0" dirty="0">
                <a:solidFill>
                  <a:schemeClr val="tx1"/>
                </a:solidFill>
                <a:effectLst/>
              </a:rPr>
              <a:t>שינוי האקלים ומגמות נוספות בישראל ובמדינות המתחרות*</a:t>
            </a:r>
          </a:p>
          <a:p>
            <a:pPr marL="342900" indent="-342900" algn="r" rtl="1">
              <a:lnSpc>
                <a:spcPct val="100000"/>
              </a:lnSpc>
              <a:spcAft>
                <a:spcPts val="1200"/>
              </a:spcAft>
              <a:buFont typeface="Arial" panose="020B0604020202020204" pitchFamily="34" charset="0"/>
              <a:buChar char="•"/>
            </a:pPr>
            <a:r>
              <a:rPr lang="he-IL" sz="2400" dirty="0"/>
              <a:t>גידולים חדשים ו"מחודשים" שניתן לגדל בעמקים</a:t>
            </a:r>
            <a:endParaRPr lang="he-IL" sz="2400" b="0" dirty="0">
              <a:solidFill>
                <a:schemeClr val="tx1"/>
              </a:solidFill>
              <a:effectLst/>
            </a:endParaRPr>
          </a:p>
          <a:p>
            <a:pPr marL="342900" indent="-342900" algn="r" rtl="1">
              <a:lnSpc>
                <a:spcPct val="100000"/>
              </a:lnSpc>
              <a:spcAft>
                <a:spcPts val="1200"/>
              </a:spcAft>
              <a:buFont typeface="Arial" panose="020B0604020202020204" pitchFamily="34" charset="0"/>
              <a:buChar char="•"/>
            </a:pPr>
            <a:r>
              <a:rPr lang="he-IL" sz="2400" b="0" dirty="0">
                <a:solidFill>
                  <a:schemeClr val="tx1"/>
                </a:solidFill>
                <a:effectLst/>
              </a:rPr>
              <a:t>תוספת </a:t>
            </a:r>
            <a:r>
              <a:rPr lang="he-IL" sz="2400" b="0" dirty="0" err="1">
                <a:solidFill>
                  <a:schemeClr val="tx1"/>
                </a:solidFill>
                <a:effectLst/>
              </a:rPr>
              <a:t>הקולחין</a:t>
            </a:r>
            <a:r>
              <a:rPr lang="he-IL" sz="2400" b="0" dirty="0">
                <a:solidFill>
                  <a:schemeClr val="tx1"/>
                </a:solidFill>
                <a:effectLst/>
              </a:rPr>
              <a:t> המתוכננת בעמקים </a:t>
            </a:r>
          </a:p>
          <a:p>
            <a:pPr marL="342900" indent="-342900" algn="r" rtl="1">
              <a:lnSpc>
                <a:spcPct val="100000"/>
              </a:lnSpc>
              <a:spcAft>
                <a:spcPts val="1200"/>
              </a:spcAft>
              <a:buFont typeface="Arial" panose="020B0604020202020204" pitchFamily="34" charset="0"/>
              <a:buChar char="•"/>
            </a:pPr>
            <a:r>
              <a:rPr lang="he-IL" sz="2400" b="0" dirty="0">
                <a:solidFill>
                  <a:schemeClr val="tx1"/>
                </a:solidFill>
                <a:effectLst/>
              </a:rPr>
              <a:t>אפשרות לקידום דו-גידול</a:t>
            </a:r>
          </a:p>
          <a:p>
            <a:pPr>
              <a:spcAft>
                <a:spcPts val="1200"/>
              </a:spcAft>
            </a:pPr>
            <a:r>
              <a:rPr lang="he-IL" sz="2400" dirty="0">
                <a:effectLst/>
              </a:rPr>
              <a:t>זיהוי מוצרים שיש להם ביקוש גדול ויכולים להיות במחסור במערכת הגלובאלית, שיכולים לעשות שימוש מיטבי במשאבים בעמקים, וניתן להמליץ על הרחבתם.</a:t>
            </a:r>
          </a:p>
          <a:p>
            <a:pPr>
              <a:spcAft>
                <a:spcPts val="1200"/>
              </a:spcAft>
            </a:pPr>
            <a:r>
              <a:rPr lang="he-IL" sz="2400" b="1" dirty="0"/>
              <a:t>מטרת המפגש : </a:t>
            </a:r>
          </a:p>
          <a:p>
            <a:pPr>
              <a:spcAft>
                <a:spcPts val="1200"/>
              </a:spcAft>
            </a:pPr>
            <a:r>
              <a:rPr lang="he-IL" sz="2400" dirty="0"/>
              <a:t>הצגת העבודה, קבלת משוב, והתייחסות לעניין תמהיל והתפלגות רצויה של הגידולים</a:t>
            </a:r>
            <a:endParaRPr lang="en-US" sz="2400" dirty="0"/>
          </a:p>
          <a:p>
            <a:pPr algn="r" rtl="1">
              <a:lnSpc>
                <a:spcPct val="100000"/>
              </a:lnSpc>
              <a:spcAft>
                <a:spcPts val="1200"/>
              </a:spcAft>
            </a:pPr>
            <a:r>
              <a:rPr lang="he-IL" sz="1600" b="0" dirty="0">
                <a:solidFill>
                  <a:schemeClr val="tx1"/>
                </a:solidFill>
                <a:effectLst/>
              </a:rPr>
              <a:t>*בעבודה זו אנו מתייחסים כ"מתחרות" גם למדינות שמגדלות גידולים שלא מגודלים כיום בישראל (שומשום, סויה) או שישראל תלויה בהם ביבוא (חיטה). במקרים הללו מדובר במתחרות פוטנציאליות, במקרה שחקלאי העמק ירצו להיכנס או להגדיל את הגידולים הללו.</a:t>
            </a:r>
          </a:p>
        </p:txBody>
      </p:sp>
    </p:spTree>
    <p:extLst>
      <p:ext uri="{BB962C8B-B14F-4D97-AF65-F5344CB8AC3E}">
        <p14:creationId xmlns:p14="http://schemas.microsoft.com/office/powerpoint/2010/main" val="2032258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דו גידול – מגבלות</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609597" y="982309"/>
            <a:ext cx="11157530" cy="4185761"/>
          </a:xfrm>
          <a:prstGeom prst="rect">
            <a:avLst/>
          </a:prstGeom>
          <a:noFill/>
        </p:spPr>
        <p:txBody>
          <a:bodyPr wrap="square" rtlCol="1">
            <a:spAutoFit/>
          </a:bodyPr>
          <a:lstStyle/>
          <a:p>
            <a:pPr>
              <a:spcBef>
                <a:spcPts val="1200"/>
              </a:spcBef>
            </a:pPr>
            <a:r>
              <a:rPr lang="he-IL" sz="2400" dirty="0"/>
              <a:t>בעבר דו-גידול היה מאוד מקובל בעמקים. כיום: כ-20,000 דונם בלבד בעמקים בדו-גידול.</a:t>
            </a:r>
          </a:p>
          <a:p>
            <a:pPr>
              <a:spcBef>
                <a:spcPts val="1200"/>
              </a:spcBef>
            </a:pPr>
            <a:r>
              <a:rPr lang="he-IL" sz="2400" dirty="0"/>
              <a:t>מדוע? מחיר המים עלה. </a:t>
            </a:r>
          </a:p>
          <a:p>
            <a:pPr>
              <a:spcBef>
                <a:spcPts val="1200"/>
              </a:spcBef>
            </a:pPr>
            <a:r>
              <a:rPr lang="he-IL" sz="2400" dirty="0"/>
              <a:t>חיטה לתחמיץ מוציאה הרבה מים מהקרקע, ואז צריך להשקות את גידול הקיץ ביותר מים, מאשר אם מגדלים רק גידול קיץ (חד גידול).</a:t>
            </a:r>
          </a:p>
          <a:p>
            <a:pPr>
              <a:spcBef>
                <a:spcPts val="1200"/>
              </a:spcBef>
            </a:pPr>
            <a:r>
              <a:rPr lang="he-IL" sz="2400" dirty="0"/>
              <a:t>מרכזי המזון מעדיפים לקבל את התירס לתחמיץ במועד מאוחר יחסית, לא לזרוע במרץ אלא באמצע אפריל או תחילת מאי, כך שקליטת התירס לבורות התחמיץ תהיה באוגוסט ולא ביוני.</a:t>
            </a:r>
          </a:p>
          <a:p>
            <a:pPr>
              <a:spcBef>
                <a:spcPts val="1200"/>
              </a:spcBef>
            </a:pPr>
            <a:r>
              <a:rPr lang="he-IL" sz="2400" dirty="0"/>
              <a:t>כשזורעים מאוחר, בעונה היבשה, צריך להשקות בעוד יותר מים, היבול יותר נמוך וגם יש מזיקים שמוסיפים ריסוסים.</a:t>
            </a:r>
          </a:p>
          <a:p>
            <a:pPr>
              <a:spcBef>
                <a:spcPts val="1200"/>
              </a:spcBef>
            </a:pPr>
            <a:r>
              <a:rPr lang="he-IL" sz="2400" dirty="0"/>
              <a:t>התוצאה: </a:t>
            </a:r>
            <a:r>
              <a:rPr lang="he-IL" sz="2400" u="sng" dirty="0"/>
              <a:t>דו-גידול לא משתלם</a:t>
            </a:r>
            <a:r>
              <a:rPr lang="he-IL" sz="2400" dirty="0"/>
              <a:t> (אלא אם מקבלים </a:t>
            </a:r>
            <a:r>
              <a:rPr lang="he-IL" sz="2400" dirty="0" err="1"/>
              <a:t>קולחין</a:t>
            </a:r>
            <a:r>
              <a:rPr lang="he-IL" sz="2400" dirty="0"/>
              <a:t> באיכות נמוכה ומחיר נמוך).</a:t>
            </a:r>
          </a:p>
        </p:txBody>
      </p:sp>
    </p:spTree>
    <p:extLst>
      <p:ext uri="{BB962C8B-B14F-4D97-AF65-F5344CB8AC3E}">
        <p14:creationId xmlns:p14="http://schemas.microsoft.com/office/powerpoint/2010/main" val="361378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סיכום הממצאים וההמלצות</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352076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932874" y="157018"/>
            <a:ext cx="10741892" cy="523220"/>
          </a:xfrm>
          <a:prstGeom prst="rect">
            <a:avLst/>
          </a:prstGeom>
          <a:noFill/>
        </p:spPr>
        <p:txBody>
          <a:bodyPr wrap="square" rtlCol="1">
            <a:spAutoFit/>
          </a:bodyPr>
          <a:lstStyle/>
          <a:p>
            <a:r>
              <a:rPr lang="he-IL" sz="2800" b="1" dirty="0"/>
              <a:t>סיכום הממצאים וההמלצות</a:t>
            </a:r>
          </a:p>
        </p:txBody>
      </p:sp>
      <p:sp>
        <p:nvSpPr>
          <p:cNvPr id="5" name="תיבת טקסט 4">
            <a:extLst>
              <a:ext uri="{FF2B5EF4-FFF2-40B4-BE49-F238E27FC236}">
                <a16:creationId xmlns:a16="http://schemas.microsoft.com/office/drawing/2014/main" id="{33A4C64B-90ED-69AD-710A-5B33B7A7B8DC}"/>
              </a:ext>
            </a:extLst>
          </p:cNvPr>
          <p:cNvSpPr txBox="1"/>
          <p:nvPr/>
        </p:nvSpPr>
        <p:spPr>
          <a:xfrm>
            <a:off x="367553" y="982309"/>
            <a:ext cx="11399574" cy="5293757"/>
          </a:xfrm>
          <a:prstGeom prst="rect">
            <a:avLst/>
          </a:prstGeom>
          <a:noFill/>
        </p:spPr>
        <p:txBody>
          <a:bodyPr wrap="square" rtlCol="1">
            <a:spAutoFit/>
          </a:bodyPr>
          <a:lstStyle/>
          <a:p>
            <a:pPr marL="457200" indent="-457200">
              <a:spcBef>
                <a:spcPts val="1200"/>
              </a:spcBef>
              <a:buAutoNum type="arabicPeriod"/>
            </a:pPr>
            <a:r>
              <a:rPr lang="he-IL" sz="2400" dirty="0"/>
              <a:t>יש צורך להגדיל את הפריון החקלאי כדי להתמודד עם אתגרי ביטחון המזון של </a:t>
            </a:r>
            <a:r>
              <a:rPr lang="he-IL" sz="2400" dirty="0" err="1"/>
              <a:t>האוכלוסיה</a:t>
            </a:r>
            <a:r>
              <a:rPr lang="he-IL" sz="2400"/>
              <a:t> הגדלה, </a:t>
            </a:r>
            <a:r>
              <a:rPr lang="he-IL" sz="2400" dirty="0"/>
              <a:t>ושינוי האקלים הפוגע ביבולים.</a:t>
            </a:r>
          </a:p>
          <a:p>
            <a:pPr marL="457200" indent="-457200">
              <a:spcBef>
                <a:spcPts val="1200"/>
              </a:spcBef>
              <a:buAutoNum type="arabicPeriod"/>
            </a:pPr>
            <a:r>
              <a:rPr lang="he-IL" sz="2400" dirty="0"/>
              <a:t>יש בעיה גדולה בגידולי המספוא, שכרגע מתבססים על חיטת הלחם, שהינה גידול רגיש לשינוי האקלים. כל זאת בהנחה שגידול בעלי חיים לא יקטן (תחליפי בשר וחלב יבדקו בפרק הבא).</a:t>
            </a:r>
          </a:p>
          <a:p>
            <a:pPr marL="457200" indent="-457200">
              <a:spcBef>
                <a:spcPts val="1200"/>
              </a:spcBef>
              <a:buAutoNum type="arabicPeriod"/>
            </a:pPr>
            <a:r>
              <a:rPr lang="he-IL" sz="2400" dirty="0"/>
              <a:t>הפתרונות צריכים להיות רב </a:t>
            </a:r>
            <a:r>
              <a:rPr lang="he-IL" sz="2400" dirty="0" err="1"/>
              <a:t>ערוציים</a:t>
            </a:r>
            <a:r>
              <a:rPr lang="he-IL" sz="2400" dirty="0"/>
              <a:t>: פיתוח זני חיטה עמידים לאקלים; השקיית חיטה; פיתוח גידולי מספוא תחליפיים במאמץ משותף של אנשי הגד"ש והרפתנים.</a:t>
            </a:r>
          </a:p>
          <a:p>
            <a:pPr marL="457200" indent="-457200">
              <a:spcBef>
                <a:spcPts val="1200"/>
              </a:spcBef>
              <a:buAutoNum type="arabicPeriod"/>
            </a:pPr>
            <a:r>
              <a:rPr lang="he-IL" sz="2400" dirty="0"/>
              <a:t>השקיה מאפשרת לגדל יותר מזון ליחידת שטח, באמצעות שיפור היבול או דו גידול. היצע </a:t>
            </a:r>
            <a:r>
              <a:rPr lang="he-IL" sz="2400" dirty="0" err="1"/>
              <a:t>הקולחין</a:t>
            </a:r>
            <a:r>
              <a:rPr lang="he-IL" sz="2400" dirty="0"/>
              <a:t> בעמקים צפוי לגדול, האתגר הוא מחיר המים, מוצע לבחון דרכים להורדת המחיר.</a:t>
            </a:r>
          </a:p>
          <a:p>
            <a:pPr marL="457200" indent="-457200">
              <a:spcBef>
                <a:spcPts val="1200"/>
              </a:spcBef>
              <a:buAutoNum type="arabicPeriod"/>
            </a:pPr>
            <a:r>
              <a:rPr lang="he-IL" sz="2400" dirty="0"/>
              <a:t>לבחון נטיעות של מטעים שפחות רגישים לשינוי האקלים, לחשוב מחדש על מטעים רגישים אקלימית (למשל אבוקדו).</a:t>
            </a:r>
          </a:p>
          <a:p>
            <a:pPr marL="457200" indent="-457200">
              <a:spcBef>
                <a:spcPts val="1200"/>
              </a:spcBef>
              <a:buAutoNum type="arabicPeriod"/>
            </a:pPr>
            <a:r>
              <a:rPr lang="he-IL" sz="2400" dirty="0"/>
              <a:t>לבחון גידולי שדה חדשים, כולל מוצרי פרמיום כגון שומשום, ולהמשיך לחפש גידולי קטניות רווחיים, בשיתוף פעולה עם תעשיית תחליפי החלב והבשר.</a:t>
            </a:r>
          </a:p>
        </p:txBody>
      </p:sp>
    </p:spTree>
    <p:extLst>
      <p:ext uri="{BB962C8B-B14F-4D97-AF65-F5344CB8AC3E}">
        <p14:creationId xmlns:p14="http://schemas.microsoft.com/office/powerpoint/2010/main" val="423938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B792EA63-48E2-2218-4F5B-F58C0303210A}"/>
              </a:ext>
            </a:extLst>
          </p:cNvPr>
          <p:cNvSpPr txBox="1"/>
          <p:nvPr/>
        </p:nvSpPr>
        <p:spPr>
          <a:xfrm>
            <a:off x="412376" y="1269132"/>
            <a:ext cx="11271098" cy="1849481"/>
          </a:xfrm>
          <a:prstGeom prst="rect">
            <a:avLst/>
          </a:prstGeom>
          <a:noFill/>
        </p:spPr>
        <p:txBody>
          <a:bodyPr wrap="square" rtlCol="1">
            <a:spAutoFit/>
          </a:bodyPr>
          <a:lstStyle/>
          <a:p>
            <a:pPr algn="r" rtl="1">
              <a:lnSpc>
                <a:spcPct val="107000"/>
              </a:lnSpc>
              <a:spcAft>
                <a:spcPts val="800"/>
              </a:spcAft>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השינויים הנדרשים מבחינת תשתיות פיסיות הינם:</a:t>
            </a:r>
          </a:p>
          <a:p>
            <a:pPr marL="457200" indent="-457200" algn="r" rtl="1">
              <a:lnSpc>
                <a:spcPct val="107000"/>
              </a:lnSpc>
              <a:spcAft>
                <a:spcPts val="800"/>
              </a:spcAft>
              <a:buAutoNum type="arabicPeriod"/>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הקמת מערכת מים להשקיה, כולל מאגרים וקווי הולכה, בהתאם </a:t>
            </a:r>
            <a:r>
              <a:rPr lang="he-IL" sz="2400" kern="100" dirty="0" err="1">
                <a:highlight>
                  <a:srgbClr val="FFFFFF"/>
                </a:highlight>
                <a:latin typeface="Calibri" panose="020F0502020204030204" pitchFamily="34" charset="0"/>
                <a:ea typeface="Calibri" panose="020F0502020204030204" pitchFamily="34" charset="0"/>
                <a:cs typeface="Arial" panose="020B0604020202020204" pitchFamily="34" charset="0"/>
              </a:rPr>
              <a:t>לתכנית</a:t>
            </a: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 המים שאושרה לעמקים.</a:t>
            </a:r>
          </a:p>
          <a:p>
            <a:pPr marL="457200" indent="-457200" algn="r" rtl="1">
              <a:lnSpc>
                <a:spcPct val="107000"/>
              </a:lnSpc>
              <a:spcAft>
                <a:spcPts val="800"/>
              </a:spcAft>
              <a:buAutoNum type="arabicPeriod"/>
            </a:pPr>
            <a:r>
              <a:rPr lang="he-IL" sz="2400" kern="100" dirty="0">
                <a:highlight>
                  <a:srgbClr val="FFFFFF"/>
                </a:highlight>
                <a:latin typeface="Calibri" panose="020F0502020204030204" pitchFamily="34" charset="0"/>
                <a:ea typeface="Calibri" panose="020F0502020204030204" pitchFamily="34" charset="0"/>
                <a:cs typeface="Arial" panose="020B0604020202020204" pitchFamily="34" charset="0"/>
              </a:rPr>
              <a:t>מערכות ניקוז במקומות הנדרשים לכך, במיוחד לטובת הקמת מטעים.</a:t>
            </a:r>
          </a:p>
        </p:txBody>
      </p:sp>
      <p:sp>
        <p:nvSpPr>
          <p:cNvPr id="5" name="תיבת טקסט 4">
            <a:extLst>
              <a:ext uri="{FF2B5EF4-FFF2-40B4-BE49-F238E27FC236}">
                <a16:creationId xmlns:a16="http://schemas.microsoft.com/office/drawing/2014/main" id="{44C2C998-ECEA-A008-760A-DE02C3F45753}"/>
              </a:ext>
            </a:extLst>
          </p:cNvPr>
          <p:cNvSpPr txBox="1"/>
          <p:nvPr/>
        </p:nvSpPr>
        <p:spPr>
          <a:xfrm>
            <a:off x="932874" y="157018"/>
            <a:ext cx="10741892" cy="523220"/>
          </a:xfrm>
          <a:prstGeom prst="rect">
            <a:avLst/>
          </a:prstGeom>
          <a:noFill/>
        </p:spPr>
        <p:txBody>
          <a:bodyPr wrap="square" rtlCol="1">
            <a:spAutoFit/>
          </a:bodyPr>
          <a:lstStyle/>
          <a:p>
            <a:r>
              <a:rPr lang="he-IL" sz="2800" b="1" dirty="0"/>
              <a:t>שינויים תשתיתיים נדרשים לטובת שינוי תמהיל הגידולים</a:t>
            </a:r>
          </a:p>
        </p:txBody>
      </p:sp>
    </p:spTree>
    <p:extLst>
      <p:ext uri="{BB962C8B-B14F-4D97-AF65-F5344CB8AC3E}">
        <p14:creationId xmlns:p14="http://schemas.microsoft.com/office/powerpoint/2010/main" val="4190664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1723549"/>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נספח:</a:t>
            </a:r>
          </a:p>
          <a:p>
            <a:pPr algn="ctr" rtl="1">
              <a:lnSpc>
                <a:spcPct val="100000"/>
              </a:lnSpc>
              <a:spcAft>
                <a:spcPts val="1200"/>
              </a:spcAft>
            </a:pPr>
            <a:r>
              <a:rPr lang="he-IL" sz="4800" b="1" dirty="0">
                <a:solidFill>
                  <a:schemeClr val="tx1"/>
                </a:solidFill>
                <a:effectLst/>
              </a:rPr>
              <a:t>כרטיסי גידולים אופייניים לעמקים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4201424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חיטה : מה הוא הפרמטר המשפיע אקלימית, על מה הוא משפיע ?</a:t>
            </a:r>
          </a:p>
        </p:txBody>
      </p:sp>
      <p:sp>
        <p:nvSpPr>
          <p:cNvPr id="2" name="תיבת טקסט 1">
            <a:extLst>
              <a:ext uri="{FF2B5EF4-FFF2-40B4-BE49-F238E27FC236}">
                <a16:creationId xmlns:a16="http://schemas.microsoft.com/office/drawing/2014/main" id="{E06BB626-11D7-55B1-931B-D153B361BF06}"/>
              </a:ext>
            </a:extLst>
          </p:cNvPr>
          <p:cNvSpPr txBox="1"/>
          <p:nvPr/>
        </p:nvSpPr>
        <p:spPr>
          <a:xfrm>
            <a:off x="286327" y="1147482"/>
            <a:ext cx="11480800" cy="3400931"/>
          </a:xfrm>
          <a:prstGeom prst="rect">
            <a:avLst/>
          </a:prstGeom>
          <a:noFill/>
        </p:spPr>
        <p:txBody>
          <a:bodyPr wrap="square" rtlCol="1">
            <a:spAutoFit/>
          </a:bodyPr>
          <a:lstStyle/>
          <a:p>
            <a:pPr>
              <a:spcBef>
                <a:spcPts val="600"/>
              </a:spcBef>
            </a:pPr>
            <a:r>
              <a:rPr lang="he-IL" sz="2000" dirty="0"/>
              <a:t>הגורם המשפיע ביותר הוא הטמפרטורות. היבולים לא נפגעו דרסטית בגלל ירידה בגשמים.</a:t>
            </a:r>
          </a:p>
          <a:p>
            <a:pPr>
              <a:spcBef>
                <a:spcPts val="600"/>
              </a:spcBef>
            </a:pPr>
            <a:r>
              <a:rPr lang="he-IL" sz="2000" dirty="0"/>
              <a:t>ריבוי אירועי קיצון של חום וקור – נקודת התורפה.</a:t>
            </a:r>
          </a:p>
          <a:p>
            <a:pPr>
              <a:spcBef>
                <a:spcPts val="600"/>
              </a:spcBef>
            </a:pPr>
            <a:r>
              <a:rPr lang="he-IL" sz="2000" dirty="0"/>
              <a:t>הטמפרטורה משפיעה על כמות האנרגיה שהחיטה סופגת, מספר מנות החום משפיע על מועד בו החיטה </a:t>
            </a:r>
            <a:r>
              <a:rPr lang="he-IL" sz="2000" dirty="0" err="1"/>
              <a:t>משתבלת</a:t>
            </a:r>
            <a:r>
              <a:rPr lang="he-IL" sz="2000" dirty="0"/>
              <a:t>.</a:t>
            </a:r>
          </a:p>
          <a:p>
            <a:pPr>
              <a:spcBef>
                <a:spcPts val="600"/>
              </a:spcBef>
            </a:pPr>
            <a:r>
              <a:rPr lang="he-IL" sz="2000" dirty="0"/>
              <a:t>צבירת היבול מתרחשת בחורף ולכן שרב חורפי מאוד משפיע על חיטה.</a:t>
            </a:r>
          </a:p>
          <a:p>
            <a:pPr>
              <a:spcBef>
                <a:spcPts val="600"/>
              </a:spcBef>
            </a:pPr>
            <a:r>
              <a:rPr lang="he-IL" sz="2000" dirty="0"/>
              <a:t>40 יום לאחר הצצת הצמח בשדה – החיטה ממיינת את כמות וגודל השיבולים, ועקת חום בתקופה זו משמעותה פגיעה ביבול.</a:t>
            </a:r>
          </a:p>
          <a:p>
            <a:pPr>
              <a:spcBef>
                <a:spcPts val="600"/>
              </a:spcBef>
            </a:pPr>
            <a:r>
              <a:rPr lang="he-IL" sz="2000" dirty="0"/>
              <a:t>גם קרות באביב (מרץ) משפיעות על צבירת היבול של החיטה.</a:t>
            </a:r>
          </a:p>
          <a:p>
            <a:pPr>
              <a:spcBef>
                <a:spcPts val="600"/>
              </a:spcBef>
            </a:pPr>
            <a:r>
              <a:rPr lang="he-IL" sz="2000" dirty="0"/>
              <a:t>אם יש גשמים בסוף האביב – מקשה על הקציר. </a:t>
            </a:r>
          </a:p>
          <a:p>
            <a:pPr>
              <a:spcBef>
                <a:spcPts val="600"/>
              </a:spcBef>
            </a:pPr>
            <a:r>
              <a:rPr lang="he-IL" sz="2000" dirty="0"/>
              <a:t>גשם שיורד באביב כאשר החיטה מתחילה תהליכי התייבשות – יכול לפגוע באיכות הגרעינים (הם מתחילים לנבוט).</a:t>
            </a:r>
          </a:p>
        </p:txBody>
      </p:sp>
      <p:grpSp>
        <p:nvGrpSpPr>
          <p:cNvPr id="3" name="קבוצה 2">
            <a:extLst>
              <a:ext uri="{FF2B5EF4-FFF2-40B4-BE49-F238E27FC236}">
                <a16:creationId xmlns:a16="http://schemas.microsoft.com/office/drawing/2014/main" id="{B5709F37-1B04-E5EC-F84C-57F9F5C93DD9}"/>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D9964145-37BD-B492-7CEF-686E225D910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1CF9CDB9-5457-F871-9EC0-45EFFF10B914}"/>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984228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חיטה : מה הוא הפרמטר המשפיע אקלימית, על מה הוא משפיע ?</a:t>
            </a:r>
          </a:p>
        </p:txBody>
      </p:sp>
      <p:sp>
        <p:nvSpPr>
          <p:cNvPr id="2" name="תיבת טקסט 1">
            <a:extLst>
              <a:ext uri="{FF2B5EF4-FFF2-40B4-BE49-F238E27FC236}">
                <a16:creationId xmlns:a16="http://schemas.microsoft.com/office/drawing/2014/main" id="{E06BB626-11D7-55B1-931B-D153B361BF06}"/>
              </a:ext>
            </a:extLst>
          </p:cNvPr>
          <p:cNvSpPr txBox="1"/>
          <p:nvPr/>
        </p:nvSpPr>
        <p:spPr>
          <a:xfrm>
            <a:off x="286327" y="1147482"/>
            <a:ext cx="11480800" cy="400110"/>
          </a:xfrm>
          <a:prstGeom prst="rect">
            <a:avLst/>
          </a:prstGeom>
          <a:noFill/>
        </p:spPr>
        <p:txBody>
          <a:bodyPr wrap="square" rtlCol="1">
            <a:spAutoFit/>
          </a:bodyPr>
          <a:lstStyle/>
          <a:p>
            <a:pPr>
              <a:spcBef>
                <a:spcPts val="600"/>
              </a:spcBef>
            </a:pPr>
            <a:r>
              <a:rPr lang="he-IL" sz="2000" dirty="0"/>
              <a:t>הטבלה הבאה מציגה ריכוז מדדים אקלימיים המשפיעים על חיטה בבעל</a:t>
            </a:r>
          </a:p>
        </p:txBody>
      </p:sp>
      <p:grpSp>
        <p:nvGrpSpPr>
          <p:cNvPr id="3" name="קבוצה 2">
            <a:extLst>
              <a:ext uri="{FF2B5EF4-FFF2-40B4-BE49-F238E27FC236}">
                <a16:creationId xmlns:a16="http://schemas.microsoft.com/office/drawing/2014/main" id="{B5709F37-1B04-E5EC-F84C-57F9F5C93DD9}"/>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D9964145-37BD-B492-7CEF-686E225D910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1CF9CDB9-5457-F871-9EC0-45EFFF10B914}"/>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graphicFrame>
        <p:nvGraphicFramePr>
          <p:cNvPr id="6" name="טבלה 6">
            <a:extLst>
              <a:ext uri="{FF2B5EF4-FFF2-40B4-BE49-F238E27FC236}">
                <a16:creationId xmlns:a16="http://schemas.microsoft.com/office/drawing/2014/main" id="{C11117BA-4885-43E2-14BC-B7255655227F}"/>
              </a:ext>
            </a:extLst>
          </p:cNvPr>
          <p:cNvGraphicFramePr>
            <a:graphicFrameLocks noGrp="1"/>
          </p:cNvGraphicFramePr>
          <p:nvPr>
            <p:extLst>
              <p:ext uri="{D42A27DB-BD31-4B8C-83A1-F6EECF244321}">
                <p14:modId xmlns:p14="http://schemas.microsoft.com/office/powerpoint/2010/main" val="3890938359"/>
              </p:ext>
            </p:extLst>
          </p:nvPr>
        </p:nvGraphicFramePr>
        <p:xfrm>
          <a:off x="2637582" y="1547592"/>
          <a:ext cx="8128000" cy="4785360"/>
        </p:xfrm>
        <a:graphic>
          <a:graphicData uri="http://schemas.openxmlformats.org/drawingml/2006/table">
            <a:tbl>
              <a:tblPr rtl="1" firstRow="1" bandRow="1">
                <a:tableStyleId>{93296810-A885-4BE3-A3E7-6D5BEEA58F35}</a:tableStyleId>
              </a:tblPr>
              <a:tblGrid>
                <a:gridCol w="2032000">
                  <a:extLst>
                    <a:ext uri="{9D8B030D-6E8A-4147-A177-3AD203B41FA5}">
                      <a16:colId xmlns:a16="http://schemas.microsoft.com/office/drawing/2014/main" val="3569939235"/>
                    </a:ext>
                  </a:extLst>
                </a:gridCol>
                <a:gridCol w="2032000">
                  <a:extLst>
                    <a:ext uri="{9D8B030D-6E8A-4147-A177-3AD203B41FA5}">
                      <a16:colId xmlns:a16="http://schemas.microsoft.com/office/drawing/2014/main" val="1454477072"/>
                    </a:ext>
                  </a:extLst>
                </a:gridCol>
                <a:gridCol w="2032000">
                  <a:extLst>
                    <a:ext uri="{9D8B030D-6E8A-4147-A177-3AD203B41FA5}">
                      <a16:colId xmlns:a16="http://schemas.microsoft.com/office/drawing/2014/main" val="1407635606"/>
                    </a:ext>
                  </a:extLst>
                </a:gridCol>
                <a:gridCol w="2032000">
                  <a:extLst>
                    <a:ext uri="{9D8B030D-6E8A-4147-A177-3AD203B41FA5}">
                      <a16:colId xmlns:a16="http://schemas.microsoft.com/office/drawing/2014/main" val="3963826670"/>
                    </a:ext>
                  </a:extLst>
                </a:gridCol>
              </a:tblGrid>
              <a:tr h="370840">
                <a:tc>
                  <a:txBody>
                    <a:bodyPr/>
                    <a:lstStyle/>
                    <a:p>
                      <a:pPr rtl="1"/>
                      <a:r>
                        <a:rPr lang="he-IL" dirty="0"/>
                        <a:t>סוג</a:t>
                      </a:r>
                    </a:p>
                  </a:txBody>
                  <a:tcPr/>
                </a:tc>
                <a:tc>
                  <a:txBody>
                    <a:bodyPr/>
                    <a:lstStyle/>
                    <a:p>
                      <a:pPr rtl="1"/>
                      <a:r>
                        <a:rPr lang="he-IL" dirty="0"/>
                        <a:t>מדד</a:t>
                      </a:r>
                    </a:p>
                  </a:txBody>
                  <a:tcPr/>
                </a:tc>
                <a:tc>
                  <a:txBody>
                    <a:bodyPr/>
                    <a:lstStyle/>
                    <a:p>
                      <a:pPr rtl="1"/>
                      <a:r>
                        <a:rPr lang="he-IL" dirty="0"/>
                        <a:t>סף</a:t>
                      </a:r>
                    </a:p>
                  </a:txBody>
                  <a:tcPr/>
                </a:tc>
                <a:tc>
                  <a:txBody>
                    <a:bodyPr/>
                    <a:lstStyle/>
                    <a:p>
                      <a:pPr rtl="1"/>
                      <a:r>
                        <a:rPr lang="he-IL" dirty="0"/>
                        <a:t>תקופת עניין</a:t>
                      </a:r>
                    </a:p>
                  </a:txBody>
                  <a:tcPr/>
                </a:tc>
                <a:extLst>
                  <a:ext uri="{0D108BD9-81ED-4DB2-BD59-A6C34878D82A}">
                    <a16:rowId xmlns:a16="http://schemas.microsoft.com/office/drawing/2014/main" val="471125780"/>
                  </a:ext>
                </a:extLst>
              </a:tr>
              <a:tr h="370840">
                <a:tc>
                  <a:txBody>
                    <a:bodyPr/>
                    <a:lstStyle/>
                    <a:p>
                      <a:pPr rtl="1"/>
                      <a:r>
                        <a:rPr lang="he-IL" dirty="0"/>
                        <a:t>טמפרטורה</a:t>
                      </a:r>
                    </a:p>
                  </a:txBody>
                  <a:tcPr/>
                </a:tc>
                <a:tc>
                  <a:txBody>
                    <a:bodyPr/>
                    <a:lstStyle/>
                    <a:p>
                      <a:pPr rtl="1"/>
                      <a:r>
                        <a:rPr lang="he-IL" dirty="0"/>
                        <a:t>ימי טמפ' מקסימום מעל לסף</a:t>
                      </a:r>
                    </a:p>
                  </a:txBody>
                  <a:tcPr/>
                </a:tc>
                <a:tc>
                  <a:txBody>
                    <a:bodyPr/>
                    <a:lstStyle/>
                    <a:p>
                      <a:pPr algn="r" rtl="1" fontAlgn="b"/>
                      <a:r>
                        <a:rPr lang="he-IL" sz="1800" kern="1200" dirty="0">
                          <a:solidFill>
                            <a:schemeClr val="dk1"/>
                          </a:solidFill>
                          <a:latin typeface="+mn-lt"/>
                          <a:ea typeface="+mn-ea"/>
                          <a:cs typeface="+mn-cs"/>
                        </a:rPr>
                        <a:t>30 מ"צ</a:t>
                      </a:r>
                    </a:p>
                  </a:txBody>
                  <a:tcPr marL="6350" marR="6350" marT="6350" marB="0" anchor="b"/>
                </a:tc>
                <a:tc>
                  <a:txBody>
                    <a:bodyPr/>
                    <a:lstStyle/>
                    <a:p>
                      <a:pPr algn="r" rtl="1" fontAlgn="b"/>
                      <a:r>
                        <a:rPr lang="he-IL" sz="1800" kern="1200" dirty="0">
                          <a:solidFill>
                            <a:schemeClr val="dk1"/>
                          </a:solidFill>
                          <a:latin typeface="+mn-lt"/>
                          <a:ea typeface="+mn-ea"/>
                          <a:cs typeface="+mn-cs"/>
                        </a:rPr>
                        <a:t>חודשי</a:t>
                      </a:r>
                    </a:p>
                  </a:txBody>
                  <a:tcPr marL="6350" marR="6350" marT="6350" marB="0" anchor="b"/>
                </a:tc>
                <a:extLst>
                  <a:ext uri="{0D108BD9-81ED-4DB2-BD59-A6C34878D82A}">
                    <a16:rowId xmlns:a16="http://schemas.microsoft.com/office/drawing/2014/main" val="1063177430"/>
                  </a:ext>
                </a:extLst>
              </a:tr>
              <a:tr h="370840">
                <a:tc>
                  <a:txBody>
                    <a:bodyPr/>
                    <a:lstStyle/>
                    <a:p>
                      <a:pPr rtl="1"/>
                      <a:endParaRPr lang="he-IL" dirty="0"/>
                    </a:p>
                  </a:txBody>
                  <a:tcPr/>
                </a:tc>
                <a:tc>
                  <a:txBody>
                    <a:bodyPr/>
                    <a:lstStyle/>
                    <a:p>
                      <a:pPr rtl="1"/>
                      <a:r>
                        <a:rPr lang="he-IL" dirty="0"/>
                        <a:t>ימי טמפ' מינימום מתחת לסף</a:t>
                      </a:r>
                    </a:p>
                  </a:txBody>
                  <a:tcPr/>
                </a:tc>
                <a:tc>
                  <a:txBody>
                    <a:bodyPr/>
                    <a:lstStyle/>
                    <a:p>
                      <a:pPr marL="0" algn="r" defTabSz="914400" rtl="1" eaLnBrk="1" fontAlgn="b" latinLnBrk="0" hangingPunct="1"/>
                      <a:r>
                        <a:rPr lang="he-IL" sz="1800" kern="1200" dirty="0">
                          <a:solidFill>
                            <a:schemeClr val="dk1"/>
                          </a:solidFill>
                          <a:latin typeface="+mn-lt"/>
                          <a:ea typeface="+mn-ea"/>
                          <a:cs typeface="+mn-cs"/>
                        </a:rPr>
                        <a:t>5 מ"צ</a:t>
                      </a:r>
                    </a:p>
                  </a:txBody>
                  <a:tcPr marL="6350" marR="6350" marT="6350" marB="0" anchor="b"/>
                </a:tc>
                <a:tc>
                  <a:txBody>
                    <a:bodyPr/>
                    <a:lstStyle/>
                    <a:p>
                      <a:pPr marL="0" algn="r" defTabSz="914400" rtl="1" eaLnBrk="1" fontAlgn="b" latinLnBrk="0" hangingPunct="1"/>
                      <a:r>
                        <a:rPr lang="he-IL" sz="1800" kern="1200" dirty="0">
                          <a:solidFill>
                            <a:schemeClr val="dk1"/>
                          </a:solidFill>
                          <a:latin typeface="+mn-lt"/>
                          <a:ea typeface="+mn-ea"/>
                          <a:cs typeface="+mn-cs"/>
                        </a:rPr>
                        <a:t>נובמבר-מרץ</a:t>
                      </a:r>
                    </a:p>
                  </a:txBody>
                  <a:tcPr marL="6350" marR="6350" marT="6350" marB="0" anchor="b"/>
                </a:tc>
                <a:extLst>
                  <a:ext uri="{0D108BD9-81ED-4DB2-BD59-A6C34878D82A}">
                    <a16:rowId xmlns:a16="http://schemas.microsoft.com/office/drawing/2014/main" val="801912385"/>
                  </a:ext>
                </a:extLst>
              </a:tr>
              <a:tr h="370840">
                <a:tc>
                  <a:txBody>
                    <a:bodyPr/>
                    <a:lstStyle/>
                    <a:p>
                      <a:pPr rtl="1"/>
                      <a:r>
                        <a:rPr lang="he-IL" dirty="0"/>
                        <a:t>משקעים</a:t>
                      </a:r>
                    </a:p>
                  </a:txBody>
                  <a:tcPr/>
                </a:tc>
                <a:tc>
                  <a:txBody>
                    <a:bodyPr/>
                    <a:lstStyle/>
                    <a:p>
                      <a:pPr rtl="1"/>
                      <a:r>
                        <a:rPr lang="he-IL" dirty="0"/>
                        <a:t>ימי גשם</a:t>
                      </a:r>
                    </a:p>
                  </a:txBody>
                  <a:tcPr/>
                </a:tc>
                <a:tc>
                  <a:txBody>
                    <a:bodyPr/>
                    <a:lstStyle/>
                    <a:p>
                      <a:pPr algn="r" rtl="1" fontAlgn="b"/>
                      <a:r>
                        <a:rPr lang="he-IL" sz="1800" kern="1200" dirty="0">
                          <a:solidFill>
                            <a:schemeClr val="dk1"/>
                          </a:solidFill>
                          <a:latin typeface="+mn-lt"/>
                          <a:ea typeface="+mn-ea"/>
                          <a:cs typeface="+mn-cs"/>
                        </a:rPr>
                        <a:t>1 מ"מ</a:t>
                      </a:r>
                    </a:p>
                  </a:txBody>
                  <a:tcPr marL="6350" marR="6350" marT="6350" marB="0" anchor="b"/>
                </a:tc>
                <a:tc>
                  <a:txBody>
                    <a:bodyPr/>
                    <a:lstStyle/>
                    <a:p>
                      <a:pPr algn="r" rtl="1" fontAlgn="b"/>
                      <a:r>
                        <a:rPr lang="he-IL" sz="1800" kern="120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3825578089"/>
                  </a:ext>
                </a:extLst>
              </a:tr>
              <a:tr h="370840">
                <a:tc>
                  <a:txBody>
                    <a:bodyPr/>
                    <a:lstStyle/>
                    <a:p>
                      <a:pPr rtl="1"/>
                      <a:endParaRPr lang="he-IL" dirty="0"/>
                    </a:p>
                  </a:txBody>
                  <a:tcPr/>
                </a:tc>
                <a:tc>
                  <a:txBody>
                    <a:bodyPr/>
                    <a:lstStyle/>
                    <a:p>
                      <a:pPr rtl="1"/>
                      <a:r>
                        <a:rPr lang="he-IL" dirty="0"/>
                        <a:t>ימי גשם רב</a:t>
                      </a:r>
                    </a:p>
                  </a:txBody>
                  <a:tcPr/>
                </a:tc>
                <a:tc>
                  <a:txBody>
                    <a:bodyPr/>
                    <a:lstStyle/>
                    <a:p>
                      <a:pPr algn="r" rtl="1" fontAlgn="b"/>
                      <a:r>
                        <a:rPr lang="he-IL" sz="1800" kern="1200" dirty="0">
                          <a:solidFill>
                            <a:schemeClr val="dk1"/>
                          </a:solidFill>
                          <a:latin typeface="+mn-lt"/>
                          <a:ea typeface="+mn-ea"/>
                          <a:cs typeface="+mn-cs"/>
                        </a:rPr>
                        <a:t>5 מ"מ</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1308058438"/>
                  </a:ext>
                </a:extLst>
              </a:tr>
              <a:tr h="370840">
                <a:tc>
                  <a:txBody>
                    <a:bodyPr/>
                    <a:lstStyle/>
                    <a:p>
                      <a:pPr rtl="1"/>
                      <a:endParaRPr lang="he-IL" dirty="0"/>
                    </a:p>
                  </a:txBody>
                  <a:tcPr/>
                </a:tc>
                <a:tc>
                  <a:txBody>
                    <a:bodyPr/>
                    <a:lstStyle/>
                    <a:p>
                      <a:pPr rtl="1"/>
                      <a:endParaRPr lang="he-IL" dirty="0"/>
                    </a:p>
                  </a:txBody>
                  <a:tcPr/>
                </a:tc>
                <a:tc>
                  <a:txBody>
                    <a:bodyPr/>
                    <a:lstStyle/>
                    <a:p>
                      <a:pPr algn="r" rtl="1" fontAlgn="b"/>
                      <a:r>
                        <a:rPr lang="he-IL" sz="1800" kern="1200">
                          <a:solidFill>
                            <a:schemeClr val="dk1"/>
                          </a:solidFill>
                          <a:latin typeface="+mn-lt"/>
                          <a:ea typeface="+mn-ea"/>
                          <a:cs typeface="+mn-cs"/>
                        </a:rPr>
                        <a:t>10 מ"מ</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866129457"/>
                  </a:ext>
                </a:extLst>
              </a:tr>
              <a:tr h="370840">
                <a:tc>
                  <a:txBody>
                    <a:bodyPr/>
                    <a:lstStyle/>
                    <a:p>
                      <a:pPr rtl="1"/>
                      <a:endParaRPr lang="he-IL" dirty="0"/>
                    </a:p>
                  </a:txBody>
                  <a:tcPr/>
                </a:tc>
                <a:tc>
                  <a:txBody>
                    <a:bodyPr/>
                    <a:lstStyle/>
                    <a:p>
                      <a:pPr rtl="1"/>
                      <a:endParaRPr lang="he-IL" dirty="0"/>
                    </a:p>
                  </a:txBody>
                  <a:tcPr/>
                </a:tc>
                <a:tc>
                  <a:txBody>
                    <a:bodyPr/>
                    <a:lstStyle/>
                    <a:p>
                      <a:pPr algn="r" rtl="1" fontAlgn="b"/>
                      <a:r>
                        <a:rPr lang="he-IL" sz="1800" kern="1200">
                          <a:solidFill>
                            <a:schemeClr val="dk1"/>
                          </a:solidFill>
                          <a:latin typeface="+mn-lt"/>
                          <a:ea typeface="+mn-ea"/>
                          <a:cs typeface="+mn-cs"/>
                        </a:rPr>
                        <a:t>20 מ"מ</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963112087"/>
                  </a:ext>
                </a:extLst>
              </a:tr>
              <a:tr h="370840">
                <a:tc>
                  <a:txBody>
                    <a:bodyPr/>
                    <a:lstStyle/>
                    <a:p>
                      <a:pPr rtl="1"/>
                      <a:endParaRPr lang="he-IL" dirty="0"/>
                    </a:p>
                  </a:txBody>
                  <a:tcPr/>
                </a:tc>
                <a:tc>
                  <a:txBody>
                    <a:bodyPr/>
                    <a:lstStyle/>
                    <a:p>
                      <a:pPr rtl="1"/>
                      <a:r>
                        <a:rPr lang="he-IL" dirty="0"/>
                        <a:t>מספר ימי יובש רצופים</a:t>
                      </a:r>
                    </a:p>
                  </a:txBody>
                  <a:tcPr/>
                </a:tc>
                <a:tc>
                  <a:txBody>
                    <a:bodyPr/>
                    <a:lstStyle/>
                    <a:p>
                      <a:pPr algn="r" rtl="1" fontAlgn="b"/>
                      <a:r>
                        <a:rPr lang="he-IL" sz="1800" kern="1200" dirty="0">
                          <a:solidFill>
                            <a:schemeClr val="dk1"/>
                          </a:solidFill>
                          <a:latin typeface="+mn-lt"/>
                          <a:ea typeface="+mn-ea"/>
                          <a:cs typeface="+mn-cs"/>
                        </a:rPr>
                        <a:t>1 מ"מ</a:t>
                      </a:r>
                    </a:p>
                  </a:txBody>
                  <a:tcPr marL="6350" marR="6350" marT="6350" marB="0" anchor="b"/>
                </a:tc>
                <a:tc>
                  <a:txBody>
                    <a:bodyPr/>
                    <a:lstStyle/>
                    <a:p>
                      <a:pPr algn="r" rtl="1" fontAlgn="b"/>
                      <a:r>
                        <a:rPr lang="he-IL" sz="1800" kern="1200" dirty="0">
                          <a:solidFill>
                            <a:schemeClr val="dk1"/>
                          </a:solidFill>
                          <a:latin typeface="+mn-lt"/>
                          <a:ea typeface="+mn-ea"/>
                          <a:cs typeface="+mn-cs"/>
                        </a:rPr>
                        <a:t>נובמבר-אפריל</a:t>
                      </a:r>
                    </a:p>
                  </a:txBody>
                  <a:tcPr marL="6350" marR="6350" marT="6350" marB="0" anchor="b"/>
                </a:tc>
                <a:extLst>
                  <a:ext uri="{0D108BD9-81ED-4DB2-BD59-A6C34878D82A}">
                    <a16:rowId xmlns:a16="http://schemas.microsoft.com/office/drawing/2014/main" val="3142636571"/>
                  </a:ext>
                </a:extLst>
              </a:tr>
              <a:tr h="370840">
                <a:tc>
                  <a:txBody>
                    <a:bodyPr/>
                    <a:lstStyle/>
                    <a:p>
                      <a:pPr rtl="1"/>
                      <a:endParaRPr lang="he-IL" dirty="0"/>
                    </a:p>
                  </a:txBody>
                  <a:tcPr/>
                </a:tc>
                <a:tc>
                  <a:txBody>
                    <a:bodyPr/>
                    <a:lstStyle/>
                    <a:p>
                      <a:pPr rtl="1"/>
                      <a:endParaRPr lang="he-IL" dirty="0"/>
                    </a:p>
                  </a:txBody>
                  <a:tcPr/>
                </a:tc>
                <a:tc>
                  <a:txBody>
                    <a:bodyPr/>
                    <a:lstStyle/>
                    <a:p>
                      <a:pPr algn="r" rtl="1" fontAlgn="b"/>
                      <a:r>
                        <a:rPr lang="he-IL" sz="1800" kern="1200" dirty="0">
                          <a:solidFill>
                            <a:schemeClr val="dk1"/>
                          </a:solidFill>
                          <a:latin typeface="+mn-lt"/>
                          <a:ea typeface="+mn-ea"/>
                          <a:cs typeface="+mn-cs"/>
                        </a:rPr>
                        <a:t>אורך עונת הגשמים</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2940973961"/>
                  </a:ext>
                </a:extLst>
              </a:tr>
              <a:tr h="370840">
                <a:tc>
                  <a:txBody>
                    <a:bodyPr/>
                    <a:lstStyle/>
                    <a:p>
                      <a:pPr rtl="1"/>
                      <a:endParaRPr lang="he-IL" dirty="0"/>
                    </a:p>
                  </a:txBody>
                  <a:tcPr/>
                </a:tc>
                <a:tc>
                  <a:txBody>
                    <a:bodyPr/>
                    <a:lstStyle/>
                    <a:p>
                      <a:pPr rtl="1"/>
                      <a:r>
                        <a:rPr lang="he-IL" dirty="0"/>
                        <a:t>תאריך גשם ראשון משמעותי</a:t>
                      </a:r>
                    </a:p>
                  </a:txBody>
                  <a:tcPr/>
                </a:tc>
                <a:tc>
                  <a:txBody>
                    <a:bodyPr/>
                    <a:lstStyle/>
                    <a:p>
                      <a:pPr algn="r" rtl="1" fontAlgn="b"/>
                      <a:r>
                        <a:rPr lang="he-IL" sz="1800" kern="1200" dirty="0">
                          <a:solidFill>
                            <a:schemeClr val="dk1"/>
                          </a:solidFill>
                          <a:latin typeface="+mn-lt"/>
                          <a:ea typeface="+mn-ea"/>
                          <a:cs typeface="+mn-cs"/>
                        </a:rPr>
                        <a:t>&gt;20 מ"מ</a:t>
                      </a:r>
                    </a:p>
                  </a:txBody>
                  <a:tcPr marL="6350" marR="6350" marT="6350" marB="0" anchor="b"/>
                </a:tc>
                <a:tc>
                  <a:txBody>
                    <a:bodyPr/>
                    <a:lstStyle/>
                    <a:p>
                      <a:pPr algn="r" rtl="1" fontAlgn="b"/>
                      <a:r>
                        <a:rPr lang="he-IL" sz="1800" kern="1200" dirty="0">
                          <a:solidFill>
                            <a:schemeClr val="dk1"/>
                          </a:solidFill>
                          <a:latin typeface="+mn-lt"/>
                          <a:ea typeface="+mn-ea"/>
                          <a:cs typeface="+mn-cs"/>
                        </a:rPr>
                        <a:t>שנתי</a:t>
                      </a:r>
                    </a:p>
                  </a:txBody>
                  <a:tcPr marL="6350" marR="6350" marT="6350" marB="0" anchor="b"/>
                </a:tc>
                <a:extLst>
                  <a:ext uri="{0D108BD9-81ED-4DB2-BD59-A6C34878D82A}">
                    <a16:rowId xmlns:a16="http://schemas.microsoft.com/office/drawing/2014/main" val="362537348"/>
                  </a:ext>
                </a:extLst>
              </a:tr>
            </a:tbl>
          </a:graphicData>
        </a:graphic>
      </p:graphicFrame>
      <p:sp>
        <p:nvSpPr>
          <p:cNvPr id="7" name="תיבת טקסט 6">
            <a:extLst>
              <a:ext uri="{FF2B5EF4-FFF2-40B4-BE49-F238E27FC236}">
                <a16:creationId xmlns:a16="http://schemas.microsoft.com/office/drawing/2014/main" id="{EF9B7CEC-1C0E-ACA9-B8BD-9D4F1674B2AD}"/>
              </a:ext>
            </a:extLst>
          </p:cNvPr>
          <p:cNvSpPr txBox="1"/>
          <p:nvPr/>
        </p:nvSpPr>
        <p:spPr>
          <a:xfrm>
            <a:off x="121819" y="6457890"/>
            <a:ext cx="11480800" cy="307777"/>
          </a:xfrm>
          <a:prstGeom prst="rect">
            <a:avLst/>
          </a:prstGeom>
          <a:noFill/>
        </p:spPr>
        <p:txBody>
          <a:bodyPr wrap="square" rtlCol="1">
            <a:spAutoFit/>
          </a:bodyPr>
          <a:lstStyle/>
          <a:p>
            <a:pPr>
              <a:spcBef>
                <a:spcPts val="600"/>
              </a:spcBef>
            </a:pPr>
            <a:r>
              <a:rPr lang="he-IL" sz="1400" dirty="0"/>
              <a:t>מקור: עבודה של שה"מ, משרד החקלאות</a:t>
            </a:r>
          </a:p>
        </p:txBody>
      </p:sp>
    </p:spTree>
    <p:extLst>
      <p:ext uri="{BB962C8B-B14F-4D97-AF65-F5344CB8AC3E}">
        <p14:creationId xmlns:p14="http://schemas.microsoft.com/office/powerpoint/2010/main" val="1858536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7131BE0-48AF-6ED9-13C9-FEF835C08955}"/>
              </a:ext>
            </a:extLst>
          </p:cNvPr>
          <p:cNvPicPr/>
          <p:nvPr/>
        </p:nvPicPr>
        <p:blipFill>
          <a:blip r:embed="rId3">
            <a:extLst>
              <a:ext uri="{28A0092B-C50C-407E-A947-70E740481C1C}">
                <a14:useLocalDpi xmlns:a14="http://schemas.microsoft.com/office/drawing/2010/main"/>
              </a:ext>
            </a:extLst>
          </a:blip>
          <a:stretch>
            <a:fillRect/>
          </a:stretch>
        </p:blipFill>
        <p:spPr>
          <a:xfrm>
            <a:off x="115578" y="6286122"/>
            <a:ext cx="1131331" cy="509040"/>
          </a:xfrm>
          <a:prstGeom prst="rect">
            <a:avLst/>
          </a:prstGeom>
          <a:solidFill>
            <a:schemeClr val="bg1"/>
          </a:solidFill>
        </p:spPr>
      </p:pic>
      <p:sp>
        <p:nvSpPr>
          <p:cNvPr id="3" name="תיבת טקסט 2">
            <a:extLst>
              <a:ext uri="{FF2B5EF4-FFF2-40B4-BE49-F238E27FC236}">
                <a16:creationId xmlns:a16="http://schemas.microsoft.com/office/drawing/2014/main" id="{46E3CFCA-DE42-7D1A-6E7A-F562A28B3E17}"/>
              </a:ext>
            </a:extLst>
          </p:cNvPr>
          <p:cNvSpPr txBox="1"/>
          <p:nvPr/>
        </p:nvSpPr>
        <p:spPr>
          <a:xfrm>
            <a:off x="1229371" y="6334780"/>
            <a:ext cx="6024282" cy="523220"/>
          </a:xfrm>
          <a:prstGeom prst="rect">
            <a:avLst/>
          </a:prstGeom>
          <a:noFill/>
        </p:spPr>
        <p:txBody>
          <a:bodyPr wrap="square" rtlCol="1">
            <a:spAutoFit/>
          </a:bodyPr>
          <a:lstStyle/>
          <a:p>
            <a:r>
              <a:rPr lang="he-IL" sz="1400" dirty="0"/>
              <a:t>מקור: תוצאות ביניים מעבודה שהוכנה על ידי חברת </a:t>
            </a:r>
            <a:r>
              <a:rPr lang="en-US" sz="1400" dirty="0" err="1"/>
              <a:t>EnviroManager</a:t>
            </a:r>
            <a:r>
              <a:rPr lang="he-IL" sz="1400" dirty="0"/>
              <a:t> עבור משרד החקלאות מרץ 2023</a:t>
            </a:r>
            <a:endParaRPr lang="en-US" sz="1400" dirty="0"/>
          </a:p>
        </p:txBody>
      </p:sp>
      <p:sp>
        <p:nvSpPr>
          <p:cNvPr id="11" name="תיבת טקסט 10">
            <a:extLst>
              <a:ext uri="{FF2B5EF4-FFF2-40B4-BE49-F238E27FC236}">
                <a16:creationId xmlns:a16="http://schemas.microsoft.com/office/drawing/2014/main" id="{0C9371DE-9A2B-C8C3-285A-5358E94CD9AB}"/>
              </a:ext>
            </a:extLst>
          </p:cNvPr>
          <p:cNvSpPr txBox="1"/>
          <p:nvPr/>
        </p:nvSpPr>
        <p:spPr>
          <a:xfrm>
            <a:off x="8076239" y="1011860"/>
            <a:ext cx="4040713" cy="3939540"/>
          </a:xfrm>
          <a:prstGeom prst="rect">
            <a:avLst/>
          </a:prstGeom>
          <a:noFill/>
        </p:spPr>
        <p:txBody>
          <a:bodyPr wrap="square" rtlCol="1">
            <a:spAutoFit/>
          </a:bodyPr>
          <a:lstStyle/>
          <a:p>
            <a:pPr>
              <a:spcBef>
                <a:spcPts val="1200"/>
              </a:spcBef>
            </a:pPr>
            <a:r>
              <a:rPr lang="he-IL" sz="2400" dirty="0"/>
              <a:t>המודל לקח בחשבון שינויים במשקעים, בטמפרטורות, ועליה באירועי קיצון אקלימיים.</a:t>
            </a:r>
          </a:p>
          <a:p>
            <a:pPr>
              <a:spcBef>
                <a:spcPts val="1200"/>
              </a:spcBef>
            </a:pPr>
            <a:r>
              <a:rPr lang="he-IL" sz="2400" dirty="0"/>
              <a:t>אזור רמת השופט צפוי להיפגע מעט יחסית – ירידה של 2% ביבול החיטה </a:t>
            </a:r>
            <a:r>
              <a:rPr lang="he-IL" sz="2400" u="sng" dirty="0"/>
              <a:t>לגרעינים</a:t>
            </a:r>
            <a:r>
              <a:rPr lang="he-IL" sz="2400" dirty="0"/>
              <a:t> עד שנת 2050</a:t>
            </a:r>
          </a:p>
          <a:p>
            <a:r>
              <a:rPr lang="he-IL" sz="2400" dirty="0"/>
              <a:t>באזור התבור צפויה ירידה של </a:t>
            </a:r>
          </a:p>
          <a:p>
            <a:r>
              <a:rPr lang="he-IL" sz="2400" b="1" dirty="0">
                <a:solidFill>
                  <a:srgbClr val="FF0000"/>
                </a:solidFill>
              </a:rPr>
              <a:t>כ-33%</a:t>
            </a:r>
            <a:r>
              <a:rPr lang="he-IL" sz="2400" dirty="0"/>
              <a:t> ביבול החיטה </a:t>
            </a:r>
            <a:r>
              <a:rPr lang="he-IL" sz="2400" u="sng" dirty="0"/>
              <a:t>לגרעינים</a:t>
            </a:r>
            <a:r>
              <a:rPr lang="he-IL" sz="2400" dirty="0"/>
              <a:t> עד 2050</a:t>
            </a:r>
          </a:p>
        </p:txBody>
      </p:sp>
      <p:grpSp>
        <p:nvGrpSpPr>
          <p:cNvPr id="4" name="קבוצה 3">
            <a:extLst>
              <a:ext uri="{FF2B5EF4-FFF2-40B4-BE49-F238E27FC236}">
                <a16:creationId xmlns:a16="http://schemas.microsoft.com/office/drawing/2014/main" id="{8D56B71A-221A-5633-EC4D-9DFFF080D07E}"/>
              </a:ext>
            </a:extLst>
          </p:cNvPr>
          <p:cNvGrpSpPr/>
          <p:nvPr/>
        </p:nvGrpSpPr>
        <p:grpSpPr>
          <a:xfrm>
            <a:off x="0" y="1154948"/>
            <a:ext cx="8080309" cy="4866931"/>
            <a:chOff x="2635476" y="1113310"/>
            <a:chExt cx="7007287" cy="4548103"/>
          </a:xfrm>
        </p:grpSpPr>
        <p:pic>
          <p:nvPicPr>
            <p:cNvPr id="9" name="Picture 8">
              <a:extLst>
                <a:ext uri="{FF2B5EF4-FFF2-40B4-BE49-F238E27FC236}">
                  <a16:creationId xmlns:a16="http://schemas.microsoft.com/office/drawing/2014/main" id="{71D56000-2C6F-7DD9-AB53-CDD41F64262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625" t="1766" r="851" b="1441"/>
            <a:stretch/>
          </p:blipFill>
          <p:spPr>
            <a:xfrm>
              <a:off x="2635476" y="1113310"/>
              <a:ext cx="7007287" cy="4548103"/>
            </a:xfrm>
            <a:prstGeom prst="rect">
              <a:avLst/>
            </a:prstGeom>
          </p:spPr>
        </p:pic>
        <p:sp>
          <p:nvSpPr>
            <p:cNvPr id="6" name="תיבת טקסט 5">
              <a:extLst>
                <a:ext uri="{FF2B5EF4-FFF2-40B4-BE49-F238E27FC236}">
                  <a16:creationId xmlns:a16="http://schemas.microsoft.com/office/drawing/2014/main" id="{1E1DBBF1-087A-1DA3-CAB9-03CCA3358260}"/>
                </a:ext>
              </a:extLst>
            </p:cNvPr>
            <p:cNvSpPr txBox="1"/>
            <p:nvPr/>
          </p:nvSpPr>
          <p:spPr>
            <a:xfrm>
              <a:off x="3230216" y="2166732"/>
              <a:ext cx="705678" cy="461665"/>
            </a:xfrm>
            <a:prstGeom prst="rect">
              <a:avLst/>
            </a:prstGeom>
            <a:noFill/>
          </p:spPr>
          <p:txBody>
            <a:bodyPr wrap="square" rtlCol="1">
              <a:spAutoFit/>
            </a:bodyPr>
            <a:lstStyle/>
            <a:p>
              <a:pPr algn="ctr"/>
              <a:r>
                <a:rPr lang="he-IL" sz="1200" dirty="0"/>
                <a:t>רמת השופט</a:t>
              </a:r>
            </a:p>
          </p:txBody>
        </p:sp>
        <p:sp>
          <p:nvSpPr>
            <p:cNvPr id="7" name="תיבת טקסט 6">
              <a:extLst>
                <a:ext uri="{FF2B5EF4-FFF2-40B4-BE49-F238E27FC236}">
                  <a16:creationId xmlns:a16="http://schemas.microsoft.com/office/drawing/2014/main" id="{AF00810F-2E4A-2B78-74B1-8EBD0A6A2E76}"/>
                </a:ext>
              </a:extLst>
            </p:cNvPr>
            <p:cNvSpPr txBox="1"/>
            <p:nvPr/>
          </p:nvSpPr>
          <p:spPr>
            <a:xfrm>
              <a:off x="5440017" y="2248383"/>
              <a:ext cx="705678" cy="461665"/>
            </a:xfrm>
            <a:prstGeom prst="rect">
              <a:avLst/>
            </a:prstGeom>
            <a:noFill/>
          </p:spPr>
          <p:txBody>
            <a:bodyPr wrap="square" rtlCol="1">
              <a:spAutoFit/>
            </a:bodyPr>
            <a:lstStyle/>
            <a:p>
              <a:pPr algn="ctr"/>
              <a:r>
                <a:rPr lang="he-IL" sz="1200" dirty="0"/>
                <a:t>רמת השופט</a:t>
              </a:r>
            </a:p>
          </p:txBody>
        </p:sp>
        <p:sp>
          <p:nvSpPr>
            <p:cNvPr id="10" name="תיבת טקסט 9">
              <a:extLst>
                <a:ext uri="{FF2B5EF4-FFF2-40B4-BE49-F238E27FC236}">
                  <a16:creationId xmlns:a16="http://schemas.microsoft.com/office/drawing/2014/main" id="{FA978D96-F1A6-471E-87F6-08AE618D468A}"/>
                </a:ext>
              </a:extLst>
            </p:cNvPr>
            <p:cNvSpPr txBox="1"/>
            <p:nvPr/>
          </p:nvSpPr>
          <p:spPr>
            <a:xfrm>
              <a:off x="7659753" y="2460417"/>
              <a:ext cx="705678" cy="461665"/>
            </a:xfrm>
            <a:prstGeom prst="rect">
              <a:avLst/>
            </a:prstGeom>
            <a:noFill/>
          </p:spPr>
          <p:txBody>
            <a:bodyPr wrap="square" rtlCol="1">
              <a:spAutoFit/>
            </a:bodyPr>
            <a:lstStyle/>
            <a:p>
              <a:pPr algn="ctr"/>
              <a:r>
                <a:rPr lang="he-IL" sz="1200" dirty="0"/>
                <a:t>רמת השופט</a:t>
              </a:r>
            </a:p>
          </p:txBody>
        </p:sp>
        <p:sp>
          <p:nvSpPr>
            <p:cNvPr id="12" name="תיבת טקסט 11">
              <a:extLst>
                <a:ext uri="{FF2B5EF4-FFF2-40B4-BE49-F238E27FC236}">
                  <a16:creationId xmlns:a16="http://schemas.microsoft.com/office/drawing/2014/main" id="{989F757F-27E5-0210-A985-5042FF3A3074}"/>
                </a:ext>
              </a:extLst>
            </p:cNvPr>
            <p:cNvSpPr txBox="1"/>
            <p:nvPr/>
          </p:nvSpPr>
          <p:spPr>
            <a:xfrm>
              <a:off x="3730107" y="2477076"/>
              <a:ext cx="705678" cy="276999"/>
            </a:xfrm>
            <a:prstGeom prst="rect">
              <a:avLst/>
            </a:prstGeom>
            <a:noFill/>
          </p:spPr>
          <p:txBody>
            <a:bodyPr wrap="square" rtlCol="1">
              <a:spAutoFit/>
            </a:bodyPr>
            <a:lstStyle/>
            <a:p>
              <a:pPr algn="ctr"/>
              <a:r>
                <a:rPr lang="he-IL" sz="1200" dirty="0"/>
                <a:t>תבור</a:t>
              </a:r>
            </a:p>
          </p:txBody>
        </p:sp>
        <p:sp>
          <p:nvSpPr>
            <p:cNvPr id="13" name="תיבת טקסט 12">
              <a:extLst>
                <a:ext uri="{FF2B5EF4-FFF2-40B4-BE49-F238E27FC236}">
                  <a16:creationId xmlns:a16="http://schemas.microsoft.com/office/drawing/2014/main" id="{6D41607B-E741-3268-583B-5271EF2EA4B2}"/>
                </a:ext>
              </a:extLst>
            </p:cNvPr>
            <p:cNvSpPr txBox="1"/>
            <p:nvPr/>
          </p:nvSpPr>
          <p:spPr>
            <a:xfrm>
              <a:off x="5929964" y="3464361"/>
              <a:ext cx="705678" cy="276999"/>
            </a:xfrm>
            <a:prstGeom prst="rect">
              <a:avLst/>
            </a:prstGeom>
            <a:noFill/>
          </p:spPr>
          <p:txBody>
            <a:bodyPr wrap="square" rtlCol="1">
              <a:spAutoFit/>
            </a:bodyPr>
            <a:lstStyle/>
            <a:p>
              <a:pPr algn="ctr"/>
              <a:r>
                <a:rPr lang="he-IL" sz="1200" dirty="0"/>
                <a:t>תבור</a:t>
              </a:r>
            </a:p>
          </p:txBody>
        </p:sp>
        <p:sp>
          <p:nvSpPr>
            <p:cNvPr id="14" name="תיבת טקסט 13">
              <a:extLst>
                <a:ext uri="{FF2B5EF4-FFF2-40B4-BE49-F238E27FC236}">
                  <a16:creationId xmlns:a16="http://schemas.microsoft.com/office/drawing/2014/main" id="{5F5B1A25-7A59-DBB8-CFBB-E71429B13E46}"/>
                </a:ext>
              </a:extLst>
            </p:cNvPr>
            <p:cNvSpPr txBox="1"/>
            <p:nvPr/>
          </p:nvSpPr>
          <p:spPr>
            <a:xfrm>
              <a:off x="8149701" y="3736029"/>
              <a:ext cx="705678" cy="276999"/>
            </a:xfrm>
            <a:prstGeom prst="rect">
              <a:avLst/>
            </a:prstGeom>
            <a:noFill/>
          </p:spPr>
          <p:txBody>
            <a:bodyPr wrap="square" rtlCol="1">
              <a:spAutoFit/>
            </a:bodyPr>
            <a:lstStyle/>
            <a:p>
              <a:pPr algn="ctr"/>
              <a:r>
                <a:rPr lang="he-IL" sz="1200" dirty="0"/>
                <a:t>תבור</a:t>
              </a:r>
            </a:p>
          </p:txBody>
        </p:sp>
      </p:grpSp>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E677F9AA-E1D0-626B-F96A-E11A5E7EFAF9}"/>
              </a:ext>
            </a:extLst>
          </p:cNvPr>
          <p:cNvSpPr txBox="1"/>
          <p:nvPr/>
        </p:nvSpPr>
        <p:spPr>
          <a:xfrm>
            <a:off x="0" y="836121"/>
            <a:ext cx="8080309" cy="461665"/>
          </a:xfrm>
          <a:prstGeom prst="rect">
            <a:avLst/>
          </a:prstGeom>
          <a:solidFill>
            <a:schemeClr val="bg1"/>
          </a:solidFill>
        </p:spPr>
        <p:txBody>
          <a:bodyPr wrap="square" rtlCol="1">
            <a:spAutoFit/>
          </a:bodyPr>
          <a:lstStyle/>
          <a:p>
            <a:pPr algn="ctr"/>
            <a:r>
              <a:rPr lang="he-IL" sz="2400" dirty="0"/>
              <a:t>מודל תחזית יבול החיטה </a:t>
            </a:r>
            <a:r>
              <a:rPr lang="he-IL" sz="2400" b="1" dirty="0"/>
              <a:t>לגרעינים</a:t>
            </a:r>
            <a:r>
              <a:rPr lang="he-IL" sz="2400" dirty="0"/>
              <a:t> לשנים 2050, 2080</a:t>
            </a:r>
          </a:p>
        </p:txBody>
      </p: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חיטה : מה צפוי לקרות ליבול </a:t>
            </a:r>
            <a:r>
              <a:rPr lang="he-IL" sz="2800" b="1" u="sng" dirty="0"/>
              <a:t>הגרעינים</a:t>
            </a:r>
            <a:r>
              <a:rPr lang="he-IL" sz="2800" dirty="0"/>
              <a:t> (ללא השקיה) </a:t>
            </a:r>
            <a:r>
              <a:rPr lang="he-IL" sz="2800" b="1" dirty="0"/>
              <a:t>? </a:t>
            </a:r>
          </a:p>
        </p:txBody>
      </p:sp>
      <p:sp>
        <p:nvSpPr>
          <p:cNvPr id="16" name="תיבת טקסט 15">
            <a:extLst>
              <a:ext uri="{FF2B5EF4-FFF2-40B4-BE49-F238E27FC236}">
                <a16:creationId xmlns:a16="http://schemas.microsoft.com/office/drawing/2014/main" id="{6DB57CF4-256E-7471-7B5D-C1806AC82173}"/>
              </a:ext>
            </a:extLst>
          </p:cNvPr>
          <p:cNvSpPr txBox="1"/>
          <p:nvPr/>
        </p:nvSpPr>
        <p:spPr>
          <a:xfrm>
            <a:off x="8076239" y="5887378"/>
            <a:ext cx="4040713" cy="954107"/>
          </a:xfrm>
          <a:prstGeom prst="rect">
            <a:avLst/>
          </a:prstGeom>
          <a:solidFill>
            <a:schemeClr val="bg1"/>
          </a:solidFill>
          <a:ln w="38100">
            <a:solidFill>
              <a:srgbClr val="FFFF00"/>
            </a:solidFill>
          </a:ln>
        </p:spPr>
        <p:txBody>
          <a:bodyPr wrap="square" rtlCol="1">
            <a:spAutoFit/>
          </a:bodyPr>
          <a:lstStyle/>
          <a:p>
            <a:r>
              <a:rPr lang="he-IL" sz="1400" dirty="0"/>
              <a:t>לתשומת לב: המודל לוקח את התנאים הנוכחיים ומשנה בהם את שינוי האקלים. הוא לא מתחשב בשינויים אחרים, למשל טיפוח זנים עמידים לאקלים. הדבר נכון לכל נתוני המודל המוצגים בגידולים להלן.</a:t>
            </a:r>
          </a:p>
        </p:txBody>
      </p:sp>
    </p:spTree>
    <p:extLst>
      <p:ext uri="{BB962C8B-B14F-4D97-AF65-F5344CB8AC3E}">
        <p14:creationId xmlns:p14="http://schemas.microsoft.com/office/powerpoint/2010/main" val="1695799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7131BE0-48AF-6ED9-13C9-FEF835C08955}"/>
              </a:ext>
            </a:extLst>
          </p:cNvPr>
          <p:cNvPicPr/>
          <p:nvPr/>
        </p:nvPicPr>
        <p:blipFill>
          <a:blip r:embed="rId3">
            <a:extLst>
              <a:ext uri="{28A0092B-C50C-407E-A947-70E740481C1C}">
                <a14:useLocalDpi xmlns:a14="http://schemas.microsoft.com/office/drawing/2010/main"/>
              </a:ext>
            </a:extLst>
          </a:blip>
          <a:stretch>
            <a:fillRect/>
          </a:stretch>
        </p:blipFill>
        <p:spPr>
          <a:xfrm>
            <a:off x="115578" y="6286122"/>
            <a:ext cx="1131331" cy="509040"/>
          </a:xfrm>
          <a:prstGeom prst="rect">
            <a:avLst/>
          </a:prstGeom>
          <a:solidFill>
            <a:schemeClr val="bg1"/>
          </a:solidFill>
        </p:spPr>
      </p:pic>
      <p:sp>
        <p:nvSpPr>
          <p:cNvPr id="11" name="תיבת טקסט 10">
            <a:extLst>
              <a:ext uri="{FF2B5EF4-FFF2-40B4-BE49-F238E27FC236}">
                <a16:creationId xmlns:a16="http://schemas.microsoft.com/office/drawing/2014/main" id="{0C9371DE-9A2B-C8C3-285A-5358E94CD9AB}"/>
              </a:ext>
            </a:extLst>
          </p:cNvPr>
          <p:cNvSpPr txBox="1"/>
          <p:nvPr/>
        </p:nvSpPr>
        <p:spPr>
          <a:xfrm>
            <a:off x="7995777" y="1731255"/>
            <a:ext cx="4040713" cy="2462213"/>
          </a:xfrm>
          <a:prstGeom prst="rect">
            <a:avLst/>
          </a:prstGeom>
          <a:noFill/>
        </p:spPr>
        <p:txBody>
          <a:bodyPr wrap="square" rtlCol="1">
            <a:spAutoFit/>
          </a:bodyPr>
          <a:lstStyle/>
          <a:p>
            <a:pPr>
              <a:spcBef>
                <a:spcPts val="1200"/>
              </a:spcBef>
            </a:pPr>
            <a:r>
              <a:rPr lang="he-IL" sz="2400" dirty="0"/>
              <a:t>באזור רמת השופט צפויה ירידה של 9% </a:t>
            </a:r>
            <a:r>
              <a:rPr lang="he-IL" sz="2400" u="sng" dirty="0"/>
              <a:t>בביומסה</a:t>
            </a:r>
            <a:r>
              <a:rPr lang="he-IL" sz="2400" dirty="0"/>
              <a:t> של החיטה עד שנת 2050</a:t>
            </a:r>
          </a:p>
          <a:p>
            <a:pPr>
              <a:spcBef>
                <a:spcPts val="1200"/>
              </a:spcBef>
            </a:pPr>
            <a:r>
              <a:rPr lang="he-IL" sz="2400" dirty="0"/>
              <a:t>באזור התבור צפויה ירידה של </a:t>
            </a:r>
          </a:p>
          <a:p>
            <a:r>
              <a:rPr lang="he-IL" sz="2400" b="1" dirty="0">
                <a:solidFill>
                  <a:srgbClr val="FF0000"/>
                </a:solidFill>
              </a:rPr>
              <a:t>כ-52% </a:t>
            </a:r>
            <a:r>
              <a:rPr lang="he-IL" sz="2400" u="sng" dirty="0"/>
              <a:t>בביומסה</a:t>
            </a:r>
            <a:r>
              <a:rPr lang="he-IL" sz="2400" dirty="0"/>
              <a:t> של החיטה עד 2050</a:t>
            </a:r>
          </a:p>
        </p:txBody>
      </p:sp>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חיטה: מה צפוי לקרות ליבול </a:t>
            </a:r>
            <a:r>
              <a:rPr lang="he-IL" sz="2800" b="1" u="sng" dirty="0"/>
              <a:t>הביומסה </a:t>
            </a:r>
            <a:r>
              <a:rPr lang="he-IL" sz="2800" dirty="0"/>
              <a:t>(ללא השקיה)</a:t>
            </a:r>
            <a:r>
              <a:rPr lang="he-IL" sz="2800" b="1" dirty="0"/>
              <a:t>? </a:t>
            </a:r>
          </a:p>
        </p:txBody>
      </p:sp>
      <p:pic>
        <p:nvPicPr>
          <p:cNvPr id="17" name="תמונה 16">
            <a:extLst>
              <a:ext uri="{FF2B5EF4-FFF2-40B4-BE49-F238E27FC236}">
                <a16:creationId xmlns:a16="http://schemas.microsoft.com/office/drawing/2014/main" id="{65073607-DB74-A3EC-DF06-40AEE47B72FA}"/>
              </a:ext>
            </a:extLst>
          </p:cNvPr>
          <p:cNvPicPr>
            <a:picLocks noChangeAspect="1"/>
          </p:cNvPicPr>
          <p:nvPr/>
        </p:nvPicPr>
        <p:blipFill>
          <a:blip r:embed="rId4"/>
          <a:stretch>
            <a:fillRect/>
          </a:stretch>
        </p:blipFill>
        <p:spPr>
          <a:xfrm>
            <a:off x="0" y="1121092"/>
            <a:ext cx="7453941" cy="5085534"/>
          </a:xfrm>
          <a:prstGeom prst="rect">
            <a:avLst/>
          </a:prstGeom>
        </p:spPr>
      </p:pic>
      <p:sp>
        <p:nvSpPr>
          <p:cNvPr id="5" name="תיבת טקסט 4">
            <a:extLst>
              <a:ext uri="{FF2B5EF4-FFF2-40B4-BE49-F238E27FC236}">
                <a16:creationId xmlns:a16="http://schemas.microsoft.com/office/drawing/2014/main" id="{E677F9AA-E1D0-626B-F96A-E11A5E7EFAF9}"/>
              </a:ext>
            </a:extLst>
          </p:cNvPr>
          <p:cNvSpPr txBox="1"/>
          <p:nvPr/>
        </p:nvSpPr>
        <p:spPr>
          <a:xfrm>
            <a:off x="0" y="836121"/>
            <a:ext cx="8080309" cy="461665"/>
          </a:xfrm>
          <a:prstGeom prst="rect">
            <a:avLst/>
          </a:prstGeom>
          <a:solidFill>
            <a:schemeClr val="bg1"/>
          </a:solidFill>
        </p:spPr>
        <p:txBody>
          <a:bodyPr wrap="square" rtlCol="1">
            <a:spAutoFit/>
          </a:bodyPr>
          <a:lstStyle/>
          <a:p>
            <a:pPr algn="ctr"/>
            <a:r>
              <a:rPr lang="he-IL" sz="2400" dirty="0"/>
              <a:t>מודל תחזית יבול החיטה </a:t>
            </a:r>
            <a:r>
              <a:rPr lang="he-IL" sz="2400" b="1" dirty="0"/>
              <a:t>ביומסה</a:t>
            </a:r>
            <a:r>
              <a:rPr lang="he-IL" sz="2400" dirty="0"/>
              <a:t> לשנים 2050, 2080</a:t>
            </a:r>
          </a:p>
        </p:txBody>
      </p:sp>
      <p:sp>
        <p:nvSpPr>
          <p:cNvPr id="4" name="תיבת טקסט 3">
            <a:extLst>
              <a:ext uri="{FF2B5EF4-FFF2-40B4-BE49-F238E27FC236}">
                <a16:creationId xmlns:a16="http://schemas.microsoft.com/office/drawing/2014/main" id="{25AC4DF8-FB75-0672-3447-3A76111087BC}"/>
              </a:ext>
            </a:extLst>
          </p:cNvPr>
          <p:cNvSpPr txBox="1"/>
          <p:nvPr/>
        </p:nvSpPr>
        <p:spPr>
          <a:xfrm>
            <a:off x="1336948" y="6334780"/>
            <a:ext cx="6024282" cy="523220"/>
          </a:xfrm>
          <a:prstGeom prst="rect">
            <a:avLst/>
          </a:prstGeom>
          <a:noFill/>
        </p:spPr>
        <p:txBody>
          <a:bodyPr wrap="square" rtlCol="1">
            <a:spAutoFit/>
          </a:bodyPr>
          <a:lstStyle/>
          <a:p>
            <a:r>
              <a:rPr lang="he-IL" sz="1400" dirty="0"/>
              <a:t>מקור: תוצאות ביניים מעבודה שהוכנה על ידי חברת </a:t>
            </a:r>
            <a:r>
              <a:rPr lang="en-US" sz="1400" dirty="0" err="1"/>
              <a:t>EnviroManager</a:t>
            </a:r>
            <a:r>
              <a:rPr lang="he-IL" sz="1400" dirty="0"/>
              <a:t> עבור משרד החקלאות מרץ 2023</a:t>
            </a:r>
            <a:endParaRPr lang="en-US" sz="1400" dirty="0"/>
          </a:p>
        </p:txBody>
      </p:sp>
    </p:spTree>
    <p:extLst>
      <p:ext uri="{BB962C8B-B14F-4D97-AF65-F5344CB8AC3E}">
        <p14:creationId xmlns:p14="http://schemas.microsoft.com/office/powerpoint/2010/main" val="3781602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חיטה : האם הגידול יהיה כדאי כלכלית ?</a:t>
            </a:r>
          </a:p>
        </p:txBody>
      </p:sp>
      <p:graphicFrame>
        <p:nvGraphicFramePr>
          <p:cNvPr id="4" name="טבלה 5">
            <a:extLst>
              <a:ext uri="{FF2B5EF4-FFF2-40B4-BE49-F238E27FC236}">
                <a16:creationId xmlns:a16="http://schemas.microsoft.com/office/drawing/2014/main" id="{7A7C1D26-4A5E-2D77-5C29-F85129252A9E}"/>
              </a:ext>
            </a:extLst>
          </p:cNvPr>
          <p:cNvGraphicFramePr>
            <a:graphicFrameLocks noGrp="1"/>
          </p:cNvGraphicFramePr>
          <p:nvPr>
            <p:extLst>
              <p:ext uri="{D42A27DB-BD31-4B8C-83A1-F6EECF244321}">
                <p14:modId xmlns:p14="http://schemas.microsoft.com/office/powerpoint/2010/main" val="1373944187"/>
              </p:ext>
            </p:extLst>
          </p:nvPr>
        </p:nvGraphicFramePr>
        <p:xfrm>
          <a:off x="1459140" y="1245803"/>
          <a:ext cx="9135174" cy="2397760"/>
        </p:xfrm>
        <a:graphic>
          <a:graphicData uri="http://schemas.openxmlformats.org/drawingml/2006/table">
            <a:tbl>
              <a:tblPr rtl="1" firstRow="1" bandRow="1">
                <a:tableStyleId>{93296810-A885-4BE3-A3E7-6D5BEEA58F35}</a:tableStyleId>
              </a:tblPr>
              <a:tblGrid>
                <a:gridCol w="2628000">
                  <a:extLst>
                    <a:ext uri="{9D8B030D-6E8A-4147-A177-3AD203B41FA5}">
                      <a16:colId xmlns:a16="http://schemas.microsoft.com/office/drawing/2014/main" val="224366716"/>
                    </a:ext>
                  </a:extLst>
                </a:gridCol>
                <a:gridCol w="1391388">
                  <a:extLst>
                    <a:ext uri="{9D8B030D-6E8A-4147-A177-3AD203B41FA5}">
                      <a16:colId xmlns:a16="http://schemas.microsoft.com/office/drawing/2014/main" val="85241583"/>
                    </a:ext>
                  </a:extLst>
                </a:gridCol>
                <a:gridCol w="1476000">
                  <a:extLst>
                    <a:ext uri="{9D8B030D-6E8A-4147-A177-3AD203B41FA5}">
                      <a16:colId xmlns:a16="http://schemas.microsoft.com/office/drawing/2014/main" val="669889299"/>
                    </a:ext>
                  </a:extLst>
                </a:gridCol>
                <a:gridCol w="1673524">
                  <a:extLst>
                    <a:ext uri="{9D8B030D-6E8A-4147-A177-3AD203B41FA5}">
                      <a16:colId xmlns:a16="http://schemas.microsoft.com/office/drawing/2014/main" val="680118992"/>
                    </a:ext>
                  </a:extLst>
                </a:gridCol>
                <a:gridCol w="1966262">
                  <a:extLst>
                    <a:ext uri="{9D8B030D-6E8A-4147-A177-3AD203B41FA5}">
                      <a16:colId xmlns:a16="http://schemas.microsoft.com/office/drawing/2014/main" val="4120617270"/>
                    </a:ext>
                  </a:extLst>
                </a:gridCol>
              </a:tblGrid>
              <a:tr h="370840">
                <a:tc>
                  <a:txBody>
                    <a:bodyPr/>
                    <a:lstStyle/>
                    <a:p>
                      <a:pPr rtl="1"/>
                      <a:r>
                        <a:rPr lang="he-IL" dirty="0"/>
                        <a:t>גידול</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יבול כיום ק"ג / דונם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תרומה ב כיום ₪ / דונם/ שנה</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יבול צפוי 2050 ק"ג / דונם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תרומה ב לאחר שינוי אקלים 2050 ₪ / דונם/ שנה</a:t>
                      </a:r>
                    </a:p>
                  </a:txBody>
                  <a:tcPr/>
                </a:tc>
                <a:extLst>
                  <a:ext uri="{0D108BD9-81ED-4DB2-BD59-A6C34878D82A}">
                    <a16:rowId xmlns:a16="http://schemas.microsoft.com/office/drawing/2014/main" val="503073066"/>
                  </a:ext>
                </a:extLst>
              </a:tr>
              <a:tr h="370840">
                <a:tc>
                  <a:txBody>
                    <a:bodyPr/>
                    <a:lstStyle/>
                    <a:p>
                      <a:pPr rtl="1"/>
                      <a:r>
                        <a:rPr lang="he-IL" dirty="0"/>
                        <a:t>חיטה גרעינים מערב העמק</a:t>
                      </a:r>
                    </a:p>
                  </a:txBody>
                  <a:tcPr/>
                </a:tc>
                <a:tc>
                  <a:txBody>
                    <a:bodyPr/>
                    <a:lstStyle/>
                    <a:p>
                      <a:pPr rtl="1"/>
                      <a:r>
                        <a:rPr lang="he-IL" dirty="0"/>
                        <a:t>450</a:t>
                      </a:r>
                    </a:p>
                  </a:txBody>
                  <a:tcPr/>
                </a:tc>
                <a:tc>
                  <a:txBody>
                    <a:bodyPr/>
                    <a:lstStyle/>
                    <a:p>
                      <a:pPr rtl="1"/>
                      <a:r>
                        <a:rPr lang="he-IL" dirty="0"/>
                        <a:t>347*</a:t>
                      </a:r>
                    </a:p>
                  </a:txBody>
                  <a:tcPr/>
                </a:tc>
                <a:tc>
                  <a:txBody>
                    <a:bodyPr/>
                    <a:lstStyle/>
                    <a:p>
                      <a:pPr rtl="1"/>
                      <a:r>
                        <a:rPr lang="he-IL" dirty="0"/>
                        <a:t>440</a:t>
                      </a:r>
                    </a:p>
                  </a:txBody>
                  <a:tcPr/>
                </a:tc>
                <a:tc>
                  <a:txBody>
                    <a:bodyPr/>
                    <a:lstStyle/>
                    <a:p>
                      <a:pPr rtl="1"/>
                      <a:r>
                        <a:rPr lang="he-IL" dirty="0"/>
                        <a:t>251</a:t>
                      </a:r>
                    </a:p>
                  </a:txBody>
                  <a:tcPr/>
                </a:tc>
                <a:extLst>
                  <a:ext uri="{0D108BD9-81ED-4DB2-BD59-A6C34878D82A}">
                    <a16:rowId xmlns:a16="http://schemas.microsoft.com/office/drawing/2014/main" val="2754915222"/>
                  </a:ext>
                </a:extLst>
              </a:tr>
              <a:tr h="370840">
                <a:tc>
                  <a:txBody>
                    <a:bodyPr/>
                    <a:lstStyle/>
                    <a:p>
                      <a:pPr rtl="1"/>
                      <a:r>
                        <a:rPr lang="he-IL" dirty="0"/>
                        <a:t>חיטה גרעינים מזרח העמק</a:t>
                      </a:r>
                    </a:p>
                  </a:txBody>
                  <a:tcPr/>
                </a:tc>
                <a:tc>
                  <a:txBody>
                    <a:bodyPr/>
                    <a:lstStyle/>
                    <a:p>
                      <a:pPr rtl="1"/>
                      <a:r>
                        <a:rPr lang="he-IL" dirty="0"/>
                        <a:t>420</a:t>
                      </a:r>
                    </a:p>
                  </a:txBody>
                  <a:tcPr/>
                </a:tc>
                <a:tc>
                  <a:txBody>
                    <a:bodyPr/>
                    <a:lstStyle/>
                    <a:p>
                      <a:pPr rtl="1"/>
                      <a:r>
                        <a:rPr lang="he-IL" dirty="0"/>
                        <a:t>209**</a:t>
                      </a:r>
                    </a:p>
                  </a:txBody>
                  <a:tcPr/>
                </a:tc>
                <a:tc>
                  <a:txBody>
                    <a:bodyPr/>
                    <a:lstStyle/>
                    <a:p>
                      <a:pPr rtl="1"/>
                      <a:r>
                        <a:rPr lang="he-IL" dirty="0"/>
                        <a:t>280</a:t>
                      </a:r>
                    </a:p>
                  </a:txBody>
                  <a:tcPr/>
                </a:tc>
                <a:tc>
                  <a:txBody>
                    <a:bodyPr/>
                    <a:lstStyle/>
                    <a:p>
                      <a:pPr rtl="1"/>
                      <a:r>
                        <a:rPr lang="he-IL" dirty="0"/>
                        <a:t>86</a:t>
                      </a:r>
                    </a:p>
                  </a:txBody>
                  <a:tcPr/>
                </a:tc>
                <a:extLst>
                  <a:ext uri="{0D108BD9-81ED-4DB2-BD59-A6C34878D82A}">
                    <a16:rowId xmlns:a16="http://schemas.microsoft.com/office/drawing/2014/main" val="2088927666"/>
                  </a:ext>
                </a:extLst>
              </a:tr>
              <a:tr h="370840">
                <a:tc>
                  <a:txBody>
                    <a:bodyPr/>
                    <a:lstStyle/>
                    <a:p>
                      <a:pPr rtl="1"/>
                      <a:r>
                        <a:rPr lang="he-IL" dirty="0"/>
                        <a:t>חיטה לתחמיץ מערב העמק</a:t>
                      </a:r>
                    </a:p>
                  </a:txBody>
                  <a:tcPr/>
                </a:tc>
                <a:tc>
                  <a:txBody>
                    <a:bodyPr/>
                    <a:lstStyle/>
                    <a:p>
                      <a:pPr rtl="1"/>
                      <a:r>
                        <a:rPr lang="he-IL" dirty="0"/>
                        <a:t>950</a:t>
                      </a:r>
                    </a:p>
                  </a:txBody>
                  <a:tcPr/>
                </a:tc>
                <a:tc>
                  <a:txBody>
                    <a:bodyPr/>
                    <a:lstStyle/>
                    <a:p>
                      <a:pPr rtl="1"/>
                      <a:r>
                        <a:rPr lang="he-IL" dirty="0"/>
                        <a:t>215***</a:t>
                      </a:r>
                    </a:p>
                  </a:txBody>
                  <a:tcPr/>
                </a:tc>
                <a:tc>
                  <a:txBody>
                    <a:bodyPr/>
                    <a:lstStyle/>
                    <a:p>
                      <a:pPr rtl="1"/>
                      <a:r>
                        <a:rPr lang="he-IL" dirty="0"/>
                        <a:t>855</a:t>
                      </a:r>
                    </a:p>
                  </a:txBody>
                  <a:tcPr/>
                </a:tc>
                <a:tc>
                  <a:txBody>
                    <a:bodyPr/>
                    <a:lstStyle/>
                    <a:p>
                      <a:pPr rtl="1"/>
                      <a:r>
                        <a:rPr lang="he-IL" dirty="0"/>
                        <a:t>155</a:t>
                      </a:r>
                    </a:p>
                  </a:txBody>
                  <a:tcPr/>
                </a:tc>
                <a:extLst>
                  <a:ext uri="{0D108BD9-81ED-4DB2-BD59-A6C34878D82A}">
                    <a16:rowId xmlns:a16="http://schemas.microsoft.com/office/drawing/2014/main" val="3599874989"/>
                  </a:ext>
                </a:extLst>
              </a:tr>
              <a:tr h="370840">
                <a:tc>
                  <a:txBody>
                    <a:bodyPr/>
                    <a:lstStyle/>
                    <a:p>
                      <a:pPr rtl="1"/>
                      <a:r>
                        <a:rPr lang="he-IL" dirty="0"/>
                        <a:t>חיטה לתחמיץ מזרח העמק</a:t>
                      </a:r>
                    </a:p>
                  </a:txBody>
                  <a:tcPr/>
                </a:tc>
                <a:tc>
                  <a:txBody>
                    <a:bodyPr/>
                    <a:lstStyle/>
                    <a:p>
                      <a:pPr rtl="1"/>
                      <a:r>
                        <a:rPr lang="he-IL" dirty="0"/>
                        <a:t>950</a:t>
                      </a:r>
                    </a:p>
                  </a:txBody>
                  <a:tcPr/>
                </a:tc>
                <a:tc>
                  <a:txBody>
                    <a:bodyPr/>
                    <a:lstStyle/>
                    <a:p>
                      <a:pPr rtl="1"/>
                      <a:r>
                        <a:rPr lang="he-IL" dirty="0"/>
                        <a:t>215</a:t>
                      </a:r>
                    </a:p>
                  </a:txBody>
                  <a:tcPr/>
                </a:tc>
                <a:tc>
                  <a:txBody>
                    <a:bodyPr/>
                    <a:lstStyle/>
                    <a:p>
                      <a:pPr rtl="1"/>
                      <a:r>
                        <a:rPr lang="he-IL" dirty="0"/>
                        <a:t>500</a:t>
                      </a:r>
                    </a:p>
                  </a:txBody>
                  <a:tcPr/>
                </a:tc>
                <a:tc>
                  <a:txBody>
                    <a:bodyPr/>
                    <a:lstStyle/>
                    <a:p>
                      <a:pPr rtl="1"/>
                      <a:r>
                        <a:rPr lang="he-IL" dirty="0">
                          <a:solidFill>
                            <a:srgbClr val="FF0000"/>
                          </a:solidFill>
                        </a:rPr>
                        <a:t>69-</a:t>
                      </a:r>
                    </a:p>
                  </a:txBody>
                  <a:tcPr/>
                </a:tc>
                <a:extLst>
                  <a:ext uri="{0D108BD9-81ED-4DB2-BD59-A6C34878D82A}">
                    <a16:rowId xmlns:a16="http://schemas.microsoft.com/office/drawing/2014/main" val="2050395655"/>
                  </a:ext>
                </a:extLst>
              </a:tr>
            </a:tbl>
          </a:graphicData>
        </a:graphic>
      </p:graphicFrame>
      <p:sp>
        <p:nvSpPr>
          <p:cNvPr id="6" name="תיבת טקסט 5">
            <a:extLst>
              <a:ext uri="{FF2B5EF4-FFF2-40B4-BE49-F238E27FC236}">
                <a16:creationId xmlns:a16="http://schemas.microsoft.com/office/drawing/2014/main" id="{0B3A8560-5EEC-40B4-FA3A-B6141BA0E9CE}"/>
              </a:ext>
            </a:extLst>
          </p:cNvPr>
          <p:cNvSpPr txBox="1"/>
          <p:nvPr/>
        </p:nvSpPr>
        <p:spPr>
          <a:xfrm>
            <a:off x="1532965" y="4058093"/>
            <a:ext cx="8826703" cy="1600438"/>
          </a:xfrm>
          <a:prstGeom prst="rect">
            <a:avLst/>
          </a:prstGeom>
          <a:noFill/>
        </p:spPr>
        <p:txBody>
          <a:bodyPr wrap="square" rtlCol="1">
            <a:spAutoFit/>
          </a:bodyPr>
          <a:lstStyle/>
          <a:p>
            <a:r>
              <a:rPr lang="he-IL" sz="1400" dirty="0"/>
              <a:t>*מקור : </a:t>
            </a:r>
          </a:p>
          <a:p>
            <a:r>
              <a:rPr lang="he-IL" sz="1400" dirty="0"/>
              <a:t>*</a:t>
            </a:r>
            <a:r>
              <a:rPr lang="he-IL" sz="1400" dirty="0" err="1"/>
              <a:t>שהמ</a:t>
            </a:r>
            <a:r>
              <a:rPr lang="he-IL" sz="1400" dirty="0"/>
              <a:t>, תחשיב חיטה גרעינים גליל מערבי עמק יזרעאל מערבי בעל, 2019</a:t>
            </a:r>
          </a:p>
          <a:p>
            <a:r>
              <a:rPr lang="he-IL" sz="1400" dirty="0"/>
              <a:t>** </a:t>
            </a:r>
            <a:r>
              <a:rPr lang="he-IL" sz="1400" dirty="0" err="1"/>
              <a:t>שהמ</a:t>
            </a:r>
            <a:r>
              <a:rPr lang="he-IL" sz="1400" dirty="0"/>
              <a:t>, תחשיב חיטה גרעינים נגב צפון מערבי עמק יזרעאל מזרחי לכיש בעל 2019. </a:t>
            </a:r>
          </a:p>
          <a:p>
            <a:r>
              <a:rPr lang="he-IL" sz="1400" dirty="0"/>
              <a:t>***</a:t>
            </a:r>
            <a:r>
              <a:rPr lang="he-IL" sz="1400" dirty="0" err="1"/>
              <a:t>שהמ</a:t>
            </a:r>
            <a:r>
              <a:rPr lang="he-IL" sz="1400" dirty="0"/>
              <a:t>, תחשיב חיטה לתחמיץ, 2019.</a:t>
            </a:r>
          </a:p>
          <a:p>
            <a:r>
              <a:rPr lang="he-IL" sz="1400" dirty="0"/>
              <a:t>חישוב הפגיעה ביבול לפי המודל מתוך עבודה בהכנה עבור משרד החקלאות (ראו </a:t>
            </a:r>
            <a:r>
              <a:rPr lang="he-IL" sz="1400" dirty="0" err="1"/>
              <a:t>שיקופית</a:t>
            </a:r>
            <a:r>
              <a:rPr lang="he-IL" sz="1400" dirty="0"/>
              <a:t> קודמת). מערב העמק- רמת השופט. מזרח העמק – תבור.</a:t>
            </a:r>
          </a:p>
          <a:p>
            <a:endParaRPr lang="he-IL" sz="1400" dirty="0"/>
          </a:p>
        </p:txBody>
      </p:sp>
      <p:grpSp>
        <p:nvGrpSpPr>
          <p:cNvPr id="2" name="קבוצה 1">
            <a:extLst>
              <a:ext uri="{FF2B5EF4-FFF2-40B4-BE49-F238E27FC236}">
                <a16:creationId xmlns:a16="http://schemas.microsoft.com/office/drawing/2014/main" id="{82426A6E-90B3-4B31-49CE-122E9DCBD1DD}"/>
              </a:ext>
            </a:extLst>
          </p:cNvPr>
          <p:cNvGrpSpPr/>
          <p:nvPr/>
        </p:nvGrpSpPr>
        <p:grpSpPr>
          <a:xfrm>
            <a:off x="121819" y="6180891"/>
            <a:ext cx="2938039" cy="677109"/>
            <a:chOff x="6522619" y="6150015"/>
            <a:chExt cx="2938039" cy="677109"/>
          </a:xfrm>
        </p:grpSpPr>
        <p:pic>
          <p:nvPicPr>
            <p:cNvPr id="3" name="תמונה 2">
              <a:extLst>
                <a:ext uri="{FF2B5EF4-FFF2-40B4-BE49-F238E27FC236}">
                  <a16:creationId xmlns:a16="http://schemas.microsoft.com/office/drawing/2014/main" id="{12DE5960-E5AA-B685-1D5D-7B23F6FD72C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65165662-B959-0138-E3E0-4113A00AC934}"/>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39828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1569660"/>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השפעת שינוי האקלים על הגידולים בעמקים ועל המתחרות בעולם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422018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155594" y="236061"/>
            <a:ext cx="11957257" cy="523220"/>
          </a:xfrm>
          <a:prstGeom prst="rect">
            <a:avLst/>
          </a:prstGeom>
          <a:noFill/>
        </p:spPr>
        <p:txBody>
          <a:bodyPr wrap="square" rtlCol="1">
            <a:spAutoFit/>
          </a:bodyPr>
          <a:lstStyle/>
          <a:p>
            <a:r>
              <a:rPr lang="he-IL" sz="2800" b="1" dirty="0"/>
              <a:t>חיטה : האם הגידול יהיה כדאי כלכלית ? </a:t>
            </a:r>
            <a:endParaRPr lang="he-IL" sz="1400" dirty="0"/>
          </a:p>
        </p:txBody>
      </p:sp>
      <p:pic>
        <p:nvPicPr>
          <p:cNvPr id="3" name="תמונה 1">
            <a:extLst>
              <a:ext uri="{FF2B5EF4-FFF2-40B4-BE49-F238E27FC236}">
                <a16:creationId xmlns:a16="http://schemas.microsoft.com/office/drawing/2014/main" id="{2C311909-355C-E0F1-72C2-321C5C3338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5708" y="831273"/>
            <a:ext cx="5068648" cy="30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
            <a:extLst>
              <a:ext uri="{FF2B5EF4-FFF2-40B4-BE49-F238E27FC236}">
                <a16:creationId xmlns:a16="http://schemas.microsoft.com/office/drawing/2014/main" id="{84FAD7F5-670A-1A55-4245-4CE551DA363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5708" y="3878077"/>
            <a:ext cx="5068648" cy="30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תיבת טקסט 1">
            <a:extLst>
              <a:ext uri="{FF2B5EF4-FFF2-40B4-BE49-F238E27FC236}">
                <a16:creationId xmlns:a16="http://schemas.microsoft.com/office/drawing/2014/main" id="{6E044E8F-0330-3B12-86A4-551DDF450853}"/>
              </a:ext>
            </a:extLst>
          </p:cNvPr>
          <p:cNvSpPr txBox="1"/>
          <p:nvPr/>
        </p:nvSpPr>
        <p:spPr>
          <a:xfrm>
            <a:off x="155594" y="5667832"/>
            <a:ext cx="3584419" cy="954107"/>
          </a:xfrm>
          <a:prstGeom prst="rect">
            <a:avLst/>
          </a:prstGeom>
          <a:noFill/>
          <a:ln w="38100">
            <a:solidFill>
              <a:srgbClr val="FFFF00"/>
            </a:solidFill>
          </a:ln>
        </p:spPr>
        <p:txBody>
          <a:bodyPr wrap="square" rtlCol="1">
            <a:spAutoFit/>
          </a:bodyPr>
          <a:lstStyle/>
          <a:p>
            <a:r>
              <a:rPr lang="he-IL" sz="1400" dirty="0"/>
              <a:t>החישובים אינם לוקחים בחשבון עליה במחיר החיטה לאורך זמן.</a:t>
            </a:r>
          </a:p>
          <a:p>
            <a:r>
              <a:rPr lang="he-IL" sz="1400" dirty="0"/>
              <a:t>משנת 2000 מחירי המזון העולמיים עולים בשיעור של 3.5% בשנה</a:t>
            </a:r>
          </a:p>
        </p:txBody>
      </p:sp>
      <p:sp>
        <p:nvSpPr>
          <p:cNvPr id="4" name="תיבת טקסט 3">
            <a:extLst>
              <a:ext uri="{FF2B5EF4-FFF2-40B4-BE49-F238E27FC236}">
                <a16:creationId xmlns:a16="http://schemas.microsoft.com/office/drawing/2014/main" id="{E3D39F9F-77BC-766D-337B-086FF105A38E}"/>
              </a:ext>
            </a:extLst>
          </p:cNvPr>
          <p:cNvSpPr txBox="1"/>
          <p:nvPr/>
        </p:nvSpPr>
        <p:spPr>
          <a:xfrm>
            <a:off x="155594" y="4796118"/>
            <a:ext cx="5196335" cy="646331"/>
          </a:xfrm>
          <a:prstGeom prst="rect">
            <a:avLst/>
          </a:prstGeom>
          <a:noFill/>
        </p:spPr>
        <p:txBody>
          <a:bodyPr wrap="square" rtlCol="1">
            <a:spAutoFit/>
          </a:bodyPr>
          <a:lstStyle/>
          <a:p>
            <a:r>
              <a:rPr lang="he-IL" dirty="0"/>
              <a:t>חישובים במסגרת עבודה בהכנה עבור משרד החקלאות יוני 2023 </a:t>
            </a:r>
            <a:r>
              <a:rPr lang="he-IL" sz="1400" dirty="0"/>
              <a:t>(חברת צנובר)</a:t>
            </a:r>
            <a:endParaRPr lang="he-IL" dirty="0"/>
          </a:p>
        </p:txBody>
      </p:sp>
    </p:spTree>
    <p:extLst>
      <p:ext uri="{BB962C8B-B14F-4D97-AF65-F5344CB8AC3E}">
        <p14:creationId xmlns:p14="http://schemas.microsoft.com/office/powerpoint/2010/main" val="2959314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חיטה : מי הן המתחרות ? מה צפוי לקרות בהן אקלימית ?</a:t>
            </a:r>
          </a:p>
        </p:txBody>
      </p:sp>
      <p:pic>
        <p:nvPicPr>
          <p:cNvPr id="3" name="תמונה 2">
            <a:extLst>
              <a:ext uri="{FF2B5EF4-FFF2-40B4-BE49-F238E27FC236}">
                <a16:creationId xmlns:a16="http://schemas.microsoft.com/office/drawing/2014/main" id="{B76F1A16-673D-DB1B-2F12-07B5F870746D}"/>
              </a:ext>
            </a:extLst>
          </p:cNvPr>
          <p:cNvPicPr>
            <a:picLocks noChangeAspect="1"/>
          </p:cNvPicPr>
          <p:nvPr/>
        </p:nvPicPr>
        <p:blipFill>
          <a:blip r:embed="rId3"/>
          <a:stretch>
            <a:fillRect/>
          </a:stretch>
        </p:blipFill>
        <p:spPr>
          <a:xfrm>
            <a:off x="0" y="829104"/>
            <a:ext cx="8331200" cy="5941505"/>
          </a:xfrm>
          <a:prstGeom prst="rect">
            <a:avLst/>
          </a:prstGeom>
        </p:spPr>
      </p:pic>
      <p:sp>
        <p:nvSpPr>
          <p:cNvPr id="5" name="תיבת טקסט 4">
            <a:extLst>
              <a:ext uri="{FF2B5EF4-FFF2-40B4-BE49-F238E27FC236}">
                <a16:creationId xmlns:a16="http://schemas.microsoft.com/office/drawing/2014/main" id="{E2777261-DAE7-6CF6-3C9D-83951ACE1E5F}"/>
              </a:ext>
            </a:extLst>
          </p:cNvPr>
          <p:cNvSpPr txBox="1"/>
          <p:nvPr/>
        </p:nvSpPr>
        <p:spPr>
          <a:xfrm>
            <a:off x="8260080" y="1731255"/>
            <a:ext cx="3776410" cy="3508653"/>
          </a:xfrm>
          <a:prstGeom prst="rect">
            <a:avLst/>
          </a:prstGeom>
          <a:noFill/>
        </p:spPr>
        <p:txBody>
          <a:bodyPr wrap="square" rtlCol="1">
            <a:spAutoFit/>
          </a:bodyPr>
          <a:lstStyle/>
          <a:p>
            <a:pPr>
              <a:spcBef>
                <a:spcPts val="1200"/>
              </a:spcBef>
            </a:pPr>
            <a:r>
              <a:rPr lang="he-IL" sz="2400" dirty="0"/>
              <a:t>ליצואניות החיטה הגדולות בעולם חוסן אקלימי גבוה יחסית.</a:t>
            </a:r>
          </a:p>
          <a:p>
            <a:pPr>
              <a:spcBef>
                <a:spcPts val="1200"/>
              </a:spcBef>
            </a:pPr>
            <a:r>
              <a:rPr lang="he-IL" sz="2400" dirty="0"/>
              <a:t>מצד שני : מדובר ב-8 מדיניות בלבד.</a:t>
            </a:r>
          </a:p>
          <a:p>
            <a:pPr>
              <a:spcBef>
                <a:spcPts val="1200"/>
              </a:spcBef>
            </a:pPr>
            <a:r>
              <a:rPr lang="he-IL" sz="2400" dirty="0"/>
              <a:t>שתיים מהן כרגע במלחמה.</a:t>
            </a:r>
          </a:p>
          <a:p>
            <a:pPr>
              <a:spcBef>
                <a:spcPts val="1200"/>
              </a:spcBef>
            </a:pPr>
            <a:r>
              <a:rPr lang="he-IL" sz="2400" dirty="0"/>
              <a:t>חמש מהן מדינות מפותחות ויציבות כלכלית.</a:t>
            </a:r>
          </a:p>
        </p:txBody>
      </p:sp>
      <p:sp>
        <p:nvSpPr>
          <p:cNvPr id="2" name="תיבת טקסט 1">
            <a:extLst>
              <a:ext uri="{FF2B5EF4-FFF2-40B4-BE49-F238E27FC236}">
                <a16:creationId xmlns:a16="http://schemas.microsoft.com/office/drawing/2014/main" id="{BB106C09-0391-D2E4-EBDF-115150A37C2F}"/>
              </a:ext>
            </a:extLst>
          </p:cNvPr>
          <p:cNvSpPr txBox="1"/>
          <p:nvPr/>
        </p:nvSpPr>
        <p:spPr>
          <a:xfrm>
            <a:off x="0" y="6635444"/>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Tree>
    <p:extLst>
      <p:ext uri="{BB962C8B-B14F-4D97-AF65-F5344CB8AC3E}">
        <p14:creationId xmlns:p14="http://schemas.microsoft.com/office/powerpoint/2010/main" val="1020678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חיטה : מה הם כלי ההתמודדות ? האם הם מוכחים ומסחריים ?</a:t>
            </a:r>
          </a:p>
        </p:txBody>
      </p:sp>
      <p:sp>
        <p:nvSpPr>
          <p:cNvPr id="2" name="תיבת טקסט 1">
            <a:extLst>
              <a:ext uri="{FF2B5EF4-FFF2-40B4-BE49-F238E27FC236}">
                <a16:creationId xmlns:a16="http://schemas.microsoft.com/office/drawing/2014/main" id="{FD441810-D569-73BD-73C6-3FD8FFE029C7}"/>
              </a:ext>
            </a:extLst>
          </p:cNvPr>
          <p:cNvSpPr txBox="1"/>
          <p:nvPr/>
        </p:nvSpPr>
        <p:spPr>
          <a:xfrm>
            <a:off x="421341" y="1165412"/>
            <a:ext cx="11107271" cy="4924425"/>
          </a:xfrm>
          <a:prstGeom prst="rect">
            <a:avLst/>
          </a:prstGeom>
          <a:noFill/>
        </p:spPr>
        <p:txBody>
          <a:bodyPr wrap="square" rtlCol="1">
            <a:spAutoFit/>
          </a:bodyPr>
          <a:lstStyle/>
          <a:p>
            <a:pPr marL="342900" indent="-342900">
              <a:spcBef>
                <a:spcPts val="1200"/>
              </a:spcBef>
              <a:buAutoNum type="arabicPeriod"/>
            </a:pPr>
            <a:r>
              <a:rPr lang="he-IL" sz="2400" dirty="0"/>
              <a:t>טיפוח זני חיטה המתאימים לכמות משקעים נמוכה, נערכים ניסיונות במרכזי המחקר בדרום הארץ. נערכים מבחני זנים בכל רחבי הארץ, באזור גילת בודקים זנים בתנאים קשים.</a:t>
            </a:r>
          </a:p>
          <a:p>
            <a:pPr marL="358775">
              <a:spcBef>
                <a:spcPts val="1200"/>
              </a:spcBef>
            </a:pPr>
            <a:r>
              <a:rPr lang="he-IL" sz="2400" dirty="0"/>
              <a:t>לעת עתה הזנים מותאמים, יש פתרונות מוכחים שנותנים מענה, והיבול אף משתפר: לפני  כ-20 שנה היבול הממוצע היה 600 ק"ג לדונם, וכיום – 700-800 ק"ג לדונם, 2 טון חומר יבש למספוא.</a:t>
            </a:r>
          </a:p>
          <a:p>
            <a:pPr marL="358775">
              <a:spcBef>
                <a:spcPts val="1200"/>
              </a:spcBef>
            </a:pPr>
            <a:r>
              <a:rPr lang="he-IL" sz="2400" dirty="0"/>
              <a:t>צריך לתקצב יותר את טיפוח הזנים על ידי מו"פ.</a:t>
            </a:r>
          </a:p>
          <a:p>
            <a:pPr marL="457200" indent="-457200">
              <a:spcBef>
                <a:spcPts val="1200"/>
              </a:spcBef>
              <a:buFont typeface="+mj-lt"/>
              <a:buAutoNum type="arabicPeriod" startAt="3"/>
            </a:pPr>
            <a:r>
              <a:rPr lang="he-IL" sz="2400" dirty="0"/>
              <a:t>להשקות חיטה. במחירים הנוכחיים זה משתלם (בחורף האחרון השקו חיטה במרכז העמק ובעין חרוד). ההשקיה מעלה את הפוריות. מוצע לבחון רכישת מכונות השקיה.</a:t>
            </a:r>
          </a:p>
          <a:p>
            <a:pPr marL="457200" indent="-457200">
              <a:spcBef>
                <a:spcPts val="1200"/>
              </a:spcBef>
              <a:buFont typeface="+mj-lt"/>
              <a:buAutoNum type="arabicPeriod" startAt="3"/>
            </a:pPr>
            <a:r>
              <a:rPr lang="he-IL" sz="2400" dirty="0"/>
              <a:t>שינוי מועד הזריעה – לזרוע רק אחרי שיש עומק הרטבה של 20 ס"מ (למשל אחרי 1 בדצמבר)</a:t>
            </a:r>
          </a:p>
          <a:p>
            <a:pPr marL="457200" indent="-457200">
              <a:spcBef>
                <a:spcPts val="1200"/>
              </a:spcBef>
              <a:buFont typeface="+mj-lt"/>
              <a:buAutoNum type="arabicPeriod" startAt="3"/>
            </a:pPr>
            <a:r>
              <a:rPr lang="he-IL" sz="2400" dirty="0"/>
              <a:t>מחזור גידולים – מעלה את הפרודוקטיביות ומשפר את קיימות המערכת.</a:t>
            </a:r>
          </a:p>
        </p:txBody>
      </p:sp>
      <p:grpSp>
        <p:nvGrpSpPr>
          <p:cNvPr id="3" name="קבוצה 2">
            <a:extLst>
              <a:ext uri="{FF2B5EF4-FFF2-40B4-BE49-F238E27FC236}">
                <a16:creationId xmlns:a16="http://schemas.microsoft.com/office/drawing/2014/main" id="{04B9180A-75F2-4CDD-2BEE-14A36759FE5B}"/>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F007E8F7-78F6-9731-4D03-CA07F5A344B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8D9503C5-CC76-1891-C99D-3DB7E86E39A6}"/>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377544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7131BE0-48AF-6ED9-13C9-FEF835C08955}"/>
              </a:ext>
            </a:extLst>
          </p:cNvPr>
          <p:cNvPicPr/>
          <p:nvPr/>
        </p:nvPicPr>
        <p:blipFill>
          <a:blip r:embed="rId3">
            <a:extLst>
              <a:ext uri="{28A0092B-C50C-407E-A947-70E740481C1C}">
                <a14:useLocalDpi xmlns:a14="http://schemas.microsoft.com/office/drawing/2010/main"/>
              </a:ext>
            </a:extLst>
          </a:blip>
          <a:stretch>
            <a:fillRect/>
          </a:stretch>
        </p:blipFill>
        <p:spPr>
          <a:xfrm>
            <a:off x="115578" y="6286122"/>
            <a:ext cx="1131331" cy="509040"/>
          </a:xfrm>
          <a:prstGeom prst="rect">
            <a:avLst/>
          </a:prstGeom>
          <a:solidFill>
            <a:schemeClr val="bg1"/>
          </a:solidFill>
        </p:spPr>
      </p:pic>
      <p:sp>
        <p:nvSpPr>
          <p:cNvPr id="11" name="תיבת טקסט 10">
            <a:extLst>
              <a:ext uri="{FF2B5EF4-FFF2-40B4-BE49-F238E27FC236}">
                <a16:creationId xmlns:a16="http://schemas.microsoft.com/office/drawing/2014/main" id="{0C9371DE-9A2B-C8C3-285A-5358E94CD9AB}"/>
              </a:ext>
            </a:extLst>
          </p:cNvPr>
          <p:cNvSpPr txBox="1"/>
          <p:nvPr/>
        </p:nvSpPr>
        <p:spPr>
          <a:xfrm>
            <a:off x="7995777" y="1731255"/>
            <a:ext cx="4040713" cy="3724096"/>
          </a:xfrm>
          <a:prstGeom prst="rect">
            <a:avLst/>
          </a:prstGeom>
          <a:noFill/>
        </p:spPr>
        <p:txBody>
          <a:bodyPr wrap="square" rtlCol="1">
            <a:spAutoFit/>
          </a:bodyPr>
          <a:lstStyle/>
          <a:p>
            <a:pPr>
              <a:spcBef>
                <a:spcPts val="1200"/>
              </a:spcBef>
            </a:pPr>
            <a:r>
              <a:rPr lang="he-IL" sz="2400" dirty="0"/>
              <a:t>בעזרת השקיה היבולים משתפרים </a:t>
            </a:r>
            <a:r>
              <a:rPr lang="he-IL" sz="2400" dirty="0" err="1"/>
              <a:t>בכ</a:t>
            </a:r>
            <a:r>
              <a:rPr lang="he-IL" sz="2400" dirty="0"/>
              <a:t>- 30% (גרעינים) – 18% (ביומסה)</a:t>
            </a:r>
          </a:p>
          <a:p>
            <a:pPr>
              <a:spcBef>
                <a:spcPts val="1200"/>
              </a:spcBef>
            </a:pPr>
            <a:r>
              <a:rPr lang="he-IL" sz="2400" dirty="0"/>
              <a:t>השקיה תאפשר לשמור על היבולים הקיימים על אף שינוי האקלים.</a:t>
            </a:r>
          </a:p>
          <a:p>
            <a:pPr>
              <a:spcBef>
                <a:spcPts val="1200"/>
              </a:spcBef>
            </a:pPr>
            <a:r>
              <a:rPr lang="he-IL" sz="2400" dirty="0"/>
              <a:t>כלומר- </a:t>
            </a:r>
            <a:r>
              <a:rPr lang="he-IL" sz="2400" b="1" dirty="0"/>
              <a:t>בעתיד חיטה מושקית תגיע ליבול שכיום מגיעים אליו בחיטה בעל</a:t>
            </a:r>
          </a:p>
        </p:txBody>
      </p:sp>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חיטה : מה צפוי לקרות ליבול גרעינים וביומסה </a:t>
            </a:r>
            <a:r>
              <a:rPr lang="he-IL" sz="2800" b="1" u="sng" dirty="0"/>
              <a:t>עם השקיה </a:t>
            </a:r>
            <a:r>
              <a:rPr lang="he-IL" sz="2800" b="1" dirty="0"/>
              <a:t>? </a:t>
            </a:r>
          </a:p>
        </p:txBody>
      </p:sp>
      <p:sp>
        <p:nvSpPr>
          <p:cNvPr id="5" name="תיבת טקסט 4">
            <a:extLst>
              <a:ext uri="{FF2B5EF4-FFF2-40B4-BE49-F238E27FC236}">
                <a16:creationId xmlns:a16="http://schemas.microsoft.com/office/drawing/2014/main" id="{E677F9AA-E1D0-626B-F96A-E11A5E7EFAF9}"/>
              </a:ext>
            </a:extLst>
          </p:cNvPr>
          <p:cNvSpPr txBox="1"/>
          <p:nvPr/>
        </p:nvSpPr>
        <p:spPr>
          <a:xfrm>
            <a:off x="0" y="836121"/>
            <a:ext cx="8080309" cy="461665"/>
          </a:xfrm>
          <a:prstGeom prst="rect">
            <a:avLst/>
          </a:prstGeom>
          <a:solidFill>
            <a:schemeClr val="bg1"/>
          </a:solidFill>
        </p:spPr>
        <p:txBody>
          <a:bodyPr wrap="square" rtlCol="1">
            <a:spAutoFit/>
          </a:bodyPr>
          <a:lstStyle/>
          <a:p>
            <a:pPr algn="ctr"/>
            <a:r>
              <a:rPr lang="he-IL" sz="2400" dirty="0"/>
              <a:t>מודל תחזית יבול החיטה גרעינים וביומסה</a:t>
            </a:r>
            <a:r>
              <a:rPr lang="he-IL" sz="2400" b="1" dirty="0"/>
              <a:t> עם השקיה</a:t>
            </a:r>
            <a:endParaRPr lang="he-IL" sz="2400" dirty="0"/>
          </a:p>
        </p:txBody>
      </p:sp>
      <p:pic>
        <p:nvPicPr>
          <p:cNvPr id="6" name="תמונה 5">
            <a:extLst>
              <a:ext uri="{FF2B5EF4-FFF2-40B4-BE49-F238E27FC236}">
                <a16:creationId xmlns:a16="http://schemas.microsoft.com/office/drawing/2014/main" id="{DF672CF1-D36C-B1F2-AA5A-093CE5349EB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388356"/>
            <a:ext cx="7412589" cy="4633524"/>
          </a:xfrm>
          <a:prstGeom prst="rect">
            <a:avLst/>
          </a:prstGeom>
        </p:spPr>
      </p:pic>
      <p:sp>
        <p:nvSpPr>
          <p:cNvPr id="4" name="תיבת טקסט 3">
            <a:extLst>
              <a:ext uri="{FF2B5EF4-FFF2-40B4-BE49-F238E27FC236}">
                <a16:creationId xmlns:a16="http://schemas.microsoft.com/office/drawing/2014/main" id="{279973D9-0296-B2AB-0733-281821632443}"/>
              </a:ext>
            </a:extLst>
          </p:cNvPr>
          <p:cNvSpPr txBox="1"/>
          <p:nvPr/>
        </p:nvSpPr>
        <p:spPr>
          <a:xfrm>
            <a:off x="1336948" y="6334780"/>
            <a:ext cx="6024282" cy="523220"/>
          </a:xfrm>
          <a:prstGeom prst="rect">
            <a:avLst/>
          </a:prstGeom>
          <a:noFill/>
        </p:spPr>
        <p:txBody>
          <a:bodyPr wrap="square" rtlCol="1">
            <a:spAutoFit/>
          </a:bodyPr>
          <a:lstStyle/>
          <a:p>
            <a:r>
              <a:rPr lang="he-IL" sz="1400" dirty="0"/>
              <a:t>מקור: תוצאות ביניים מעבודה שהוכנה על ידי חברת </a:t>
            </a:r>
            <a:r>
              <a:rPr lang="en-US" sz="1400" dirty="0" err="1"/>
              <a:t>EnviroManager</a:t>
            </a:r>
            <a:r>
              <a:rPr lang="he-IL" sz="1400" dirty="0"/>
              <a:t> עבור משרד החקלאות יוני 2023</a:t>
            </a:r>
            <a:endParaRPr lang="en-US" sz="1400" dirty="0"/>
          </a:p>
        </p:txBody>
      </p:sp>
      <p:sp>
        <p:nvSpPr>
          <p:cNvPr id="7" name="תיבת טקסט 6">
            <a:extLst>
              <a:ext uri="{FF2B5EF4-FFF2-40B4-BE49-F238E27FC236}">
                <a16:creationId xmlns:a16="http://schemas.microsoft.com/office/drawing/2014/main" id="{D5828EAB-AAE7-AE1E-2AF3-8F92768781EB}"/>
              </a:ext>
            </a:extLst>
          </p:cNvPr>
          <p:cNvSpPr txBox="1"/>
          <p:nvPr/>
        </p:nvSpPr>
        <p:spPr>
          <a:xfrm>
            <a:off x="7835153" y="5887378"/>
            <a:ext cx="4281799" cy="954107"/>
          </a:xfrm>
          <a:prstGeom prst="rect">
            <a:avLst/>
          </a:prstGeom>
          <a:solidFill>
            <a:schemeClr val="bg1"/>
          </a:solidFill>
          <a:ln w="38100">
            <a:solidFill>
              <a:srgbClr val="FFFF00"/>
            </a:solidFill>
          </a:ln>
        </p:spPr>
        <p:txBody>
          <a:bodyPr wrap="square" rtlCol="1">
            <a:spAutoFit/>
          </a:bodyPr>
          <a:lstStyle/>
          <a:p>
            <a:r>
              <a:rPr lang="he-IL" sz="1400" dirty="0"/>
              <a:t>לתשומת לב: המודל לוקח את התנאים הנוכחיים ומשנה בהם את שינוי האקלים, וכן מוסיף השקיה. הוא לא מתחשב בשינויים אחרים, למשל טיפוח זנים עמידים לאקלים. הדבר נכון לכל נתוני המודל המוצגים בגידולים להלן.</a:t>
            </a:r>
          </a:p>
        </p:txBody>
      </p:sp>
    </p:spTree>
    <p:extLst>
      <p:ext uri="{BB962C8B-B14F-4D97-AF65-F5344CB8AC3E}">
        <p14:creationId xmlns:p14="http://schemas.microsoft.com/office/powerpoint/2010/main" val="4292357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אפונה : מה הוא הפרמטר המשפיע אקלימית, על מה הוא משפיע ?</a:t>
            </a:r>
          </a:p>
        </p:txBody>
      </p:sp>
      <p:sp>
        <p:nvSpPr>
          <p:cNvPr id="2" name="תיבת טקסט 1">
            <a:extLst>
              <a:ext uri="{FF2B5EF4-FFF2-40B4-BE49-F238E27FC236}">
                <a16:creationId xmlns:a16="http://schemas.microsoft.com/office/drawing/2014/main" id="{83C1328D-76B4-AF4D-214B-0D08FCA2D88E}"/>
              </a:ext>
            </a:extLst>
          </p:cNvPr>
          <p:cNvSpPr txBox="1"/>
          <p:nvPr/>
        </p:nvSpPr>
        <p:spPr>
          <a:xfrm>
            <a:off x="286327" y="1147482"/>
            <a:ext cx="11480800" cy="1938992"/>
          </a:xfrm>
          <a:prstGeom prst="rect">
            <a:avLst/>
          </a:prstGeom>
          <a:noFill/>
        </p:spPr>
        <p:txBody>
          <a:bodyPr wrap="square" rtlCol="1">
            <a:spAutoFit/>
          </a:bodyPr>
          <a:lstStyle/>
          <a:p>
            <a:pPr>
              <a:spcBef>
                <a:spcPts val="600"/>
              </a:spcBef>
            </a:pPr>
            <a:r>
              <a:rPr lang="he-IL" sz="2000" dirty="0"/>
              <a:t>אירועי הצפות הינם בעייתיים. שינוי האקלים מביא לריכוז של אירועי גשם בפחות ימים, מה שמוביל להצפות.</a:t>
            </a:r>
          </a:p>
          <a:p>
            <a:pPr>
              <a:spcBef>
                <a:spcPts val="600"/>
              </a:spcBef>
            </a:pPr>
            <a:r>
              <a:rPr lang="he-IL" sz="2000" dirty="0"/>
              <a:t>אביב חם יכול לזרז "הבשלת אונס", </a:t>
            </a:r>
            <a:r>
              <a:rPr lang="he-IL" sz="2000" dirty="0" err="1"/>
              <a:t>להאץ</a:t>
            </a:r>
            <a:r>
              <a:rPr lang="he-IL" sz="2000" dirty="0"/>
              <a:t> את ההבשלה, הפרי בשל לקטיף במועד מוקדם מהמתוכנן.</a:t>
            </a:r>
          </a:p>
          <a:p>
            <a:pPr>
              <a:spcBef>
                <a:spcPts val="600"/>
              </a:spcBef>
            </a:pPr>
            <a:r>
              <a:rPr lang="he-IL" sz="2000" dirty="0"/>
              <a:t>הדבר יוצר בעיה בתכנון הקטיף, המכונות אינן פנויות לקטיף בזמן שהאפונה בשלה.</a:t>
            </a:r>
          </a:p>
          <a:p>
            <a:pPr>
              <a:spcBef>
                <a:spcPts val="600"/>
              </a:spcBef>
            </a:pPr>
            <a:r>
              <a:rPr lang="he-IL" sz="2000" dirty="0"/>
              <a:t>הדבר גם יוצר בעיות </a:t>
            </a:r>
            <a:r>
              <a:rPr lang="he-IL" sz="2000" dirty="0" err="1"/>
              <a:t>לתעשיה</a:t>
            </a:r>
            <a:r>
              <a:rPr lang="he-IL" sz="2000" dirty="0"/>
              <a:t>, שמתוכננת לקלוט את היבול במועד מאוחר יותר מההבשלה.</a:t>
            </a:r>
          </a:p>
          <a:p>
            <a:pPr>
              <a:spcBef>
                <a:spcPts val="600"/>
              </a:spcBef>
            </a:pPr>
            <a:r>
              <a:rPr lang="he-IL" sz="2000" dirty="0"/>
              <a:t>קושי להתגמש במיכון ובעיבוד.</a:t>
            </a:r>
          </a:p>
        </p:txBody>
      </p:sp>
      <p:grpSp>
        <p:nvGrpSpPr>
          <p:cNvPr id="3" name="קבוצה 2">
            <a:extLst>
              <a:ext uri="{FF2B5EF4-FFF2-40B4-BE49-F238E27FC236}">
                <a16:creationId xmlns:a16="http://schemas.microsoft.com/office/drawing/2014/main" id="{62663847-476B-146F-3F14-18FE2D67AF68}"/>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DC5B3931-9F21-9B64-DEF5-89C05A3F14F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59826FF9-9963-743B-D3ED-2967D19281AB}"/>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596551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אפונה : מה צפוי לקרות ליבול ? האם הגידול יהיה כדאי כלכלית ?</a:t>
            </a:r>
          </a:p>
        </p:txBody>
      </p:sp>
      <p:sp>
        <p:nvSpPr>
          <p:cNvPr id="2" name="תיבת טקסט 1">
            <a:extLst>
              <a:ext uri="{FF2B5EF4-FFF2-40B4-BE49-F238E27FC236}">
                <a16:creationId xmlns:a16="http://schemas.microsoft.com/office/drawing/2014/main" id="{881370C4-1B6C-D348-B711-B73BAE50E2CF}"/>
              </a:ext>
            </a:extLst>
          </p:cNvPr>
          <p:cNvSpPr txBox="1"/>
          <p:nvPr/>
        </p:nvSpPr>
        <p:spPr>
          <a:xfrm>
            <a:off x="286327" y="1147482"/>
            <a:ext cx="11480800" cy="1862048"/>
          </a:xfrm>
          <a:prstGeom prst="rect">
            <a:avLst/>
          </a:prstGeom>
          <a:noFill/>
        </p:spPr>
        <p:txBody>
          <a:bodyPr wrap="square" rtlCol="1">
            <a:spAutoFit/>
          </a:bodyPr>
          <a:lstStyle/>
          <a:p>
            <a:pPr>
              <a:spcBef>
                <a:spcPts val="600"/>
              </a:spcBef>
            </a:pPr>
            <a:r>
              <a:rPr lang="he-IL" sz="2000" dirty="0"/>
              <a:t>היבול (כמות) ככל הנראה לא נפגע כתוצאה משינוי האקלים.</a:t>
            </a:r>
          </a:p>
          <a:p>
            <a:pPr>
              <a:spcBef>
                <a:spcPts val="600"/>
              </a:spcBef>
            </a:pPr>
            <a:r>
              <a:rPr lang="he-IL" sz="2000" dirty="0"/>
              <a:t>האיכות יכולה להיפגע – במקרה שהיבול הבשיל במועד מוקדם מהמתוכנן, ולא הצליחו לקטוף בזמן. </a:t>
            </a:r>
          </a:p>
          <a:p>
            <a:pPr>
              <a:spcBef>
                <a:spcPts val="600"/>
              </a:spcBef>
            </a:pPr>
            <a:r>
              <a:rPr lang="he-IL" sz="2000" dirty="0"/>
              <a:t>קטיף מאוחר ביחס לזמן ההבשלה = פרי גדול מדי וקשה מדי.</a:t>
            </a:r>
          </a:p>
          <a:p>
            <a:pPr>
              <a:spcBef>
                <a:spcPts val="600"/>
              </a:spcBef>
            </a:pPr>
            <a:r>
              <a:rPr lang="he-IL" sz="2000" dirty="0"/>
              <a:t>המחיר מושפע מעונת ההבשלה : בתחילת העונה המחיר גבוה כי יש מעט יבול בשוק. ככל שמגיעים באמצע העונה – המחיר ירד בהתאם.</a:t>
            </a:r>
          </a:p>
        </p:txBody>
      </p:sp>
      <p:grpSp>
        <p:nvGrpSpPr>
          <p:cNvPr id="3" name="קבוצה 2">
            <a:extLst>
              <a:ext uri="{FF2B5EF4-FFF2-40B4-BE49-F238E27FC236}">
                <a16:creationId xmlns:a16="http://schemas.microsoft.com/office/drawing/2014/main" id="{B3008089-5A2C-5588-D181-3A27F34D1357}"/>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BC7D8450-6614-E2D9-2D6F-9585548A95F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FAAF2CED-561A-7D84-C6EA-6F73D0FD30BF}"/>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571077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אפונה : מי הן המתחרות ? מה צפוי לקרות בהן אקלימית ?</a:t>
            </a:r>
          </a:p>
        </p:txBody>
      </p:sp>
      <p:graphicFrame>
        <p:nvGraphicFramePr>
          <p:cNvPr id="2" name="טבלה 4">
            <a:extLst>
              <a:ext uri="{FF2B5EF4-FFF2-40B4-BE49-F238E27FC236}">
                <a16:creationId xmlns:a16="http://schemas.microsoft.com/office/drawing/2014/main" id="{152DCFE8-BD50-542C-DD2D-45DA541E0A29}"/>
              </a:ext>
            </a:extLst>
          </p:cNvPr>
          <p:cNvGraphicFramePr>
            <a:graphicFrameLocks noGrp="1"/>
          </p:cNvGraphicFramePr>
          <p:nvPr>
            <p:extLst>
              <p:ext uri="{D42A27DB-BD31-4B8C-83A1-F6EECF244321}">
                <p14:modId xmlns:p14="http://schemas.microsoft.com/office/powerpoint/2010/main" val="3531963598"/>
              </p:ext>
            </p:extLst>
          </p:nvPr>
        </p:nvGraphicFramePr>
        <p:xfrm>
          <a:off x="155510" y="1789615"/>
          <a:ext cx="7218668" cy="3022600"/>
        </p:xfrm>
        <a:graphic>
          <a:graphicData uri="http://schemas.openxmlformats.org/drawingml/2006/table">
            <a:tbl>
              <a:tblPr rtl="1" firstRow="1" bandRow="1">
                <a:tableStyleId>{93296810-A885-4BE3-A3E7-6D5BEEA58F35}</a:tableStyleId>
              </a:tblPr>
              <a:tblGrid>
                <a:gridCol w="1354667">
                  <a:extLst>
                    <a:ext uri="{9D8B030D-6E8A-4147-A177-3AD203B41FA5}">
                      <a16:colId xmlns:a16="http://schemas.microsoft.com/office/drawing/2014/main" val="463507427"/>
                    </a:ext>
                  </a:extLst>
                </a:gridCol>
                <a:gridCol w="1354667">
                  <a:extLst>
                    <a:ext uri="{9D8B030D-6E8A-4147-A177-3AD203B41FA5}">
                      <a16:colId xmlns:a16="http://schemas.microsoft.com/office/drawing/2014/main" val="2240359317"/>
                    </a:ext>
                  </a:extLst>
                </a:gridCol>
                <a:gridCol w="1354667">
                  <a:extLst>
                    <a:ext uri="{9D8B030D-6E8A-4147-A177-3AD203B41FA5}">
                      <a16:colId xmlns:a16="http://schemas.microsoft.com/office/drawing/2014/main" val="622344040"/>
                    </a:ext>
                  </a:extLst>
                </a:gridCol>
                <a:gridCol w="1800000">
                  <a:extLst>
                    <a:ext uri="{9D8B030D-6E8A-4147-A177-3AD203B41FA5}">
                      <a16:colId xmlns:a16="http://schemas.microsoft.com/office/drawing/2014/main" val="2039098366"/>
                    </a:ext>
                  </a:extLst>
                </a:gridCol>
                <a:gridCol w="1354667">
                  <a:extLst>
                    <a:ext uri="{9D8B030D-6E8A-4147-A177-3AD203B41FA5}">
                      <a16:colId xmlns:a16="http://schemas.microsoft.com/office/drawing/2014/main" val="3556920821"/>
                    </a:ext>
                  </a:extLst>
                </a:gridCol>
              </a:tblGrid>
              <a:tr h="370840">
                <a:tc gridSpan="2">
                  <a:txBody>
                    <a:bodyPr/>
                    <a:lstStyle/>
                    <a:p>
                      <a:pPr algn="ctr" rtl="1"/>
                      <a:r>
                        <a:rPr lang="he-IL" dirty="0"/>
                        <a:t>ישראל</a:t>
                      </a:r>
                    </a:p>
                  </a:txBody>
                  <a:tcPr/>
                </a:tc>
                <a:tc hMerge="1">
                  <a:txBody>
                    <a:bodyPr/>
                    <a:lstStyle/>
                    <a:p>
                      <a:pPr rtl="1"/>
                      <a:endParaRPr lang="he-IL" dirty="0"/>
                    </a:p>
                  </a:txBody>
                  <a:tcPr/>
                </a:tc>
                <a:tc>
                  <a:txBody>
                    <a:bodyPr/>
                    <a:lstStyle/>
                    <a:p>
                      <a:pPr algn="ctr" rtl="1"/>
                      <a:r>
                        <a:rPr lang="he-IL" dirty="0"/>
                        <a:t>יבוא</a:t>
                      </a:r>
                    </a:p>
                  </a:txBody>
                  <a:tcPr/>
                </a:tc>
                <a:tc gridSpan="2">
                  <a:txBody>
                    <a:bodyPr/>
                    <a:lstStyle/>
                    <a:p>
                      <a:pPr algn="ctr" rtl="1"/>
                      <a:r>
                        <a:rPr lang="he-IL" dirty="0"/>
                        <a:t>יצוא עולמי</a:t>
                      </a:r>
                    </a:p>
                  </a:txBody>
                  <a:tcPr/>
                </a:tc>
                <a:tc hMerge="1">
                  <a:txBody>
                    <a:bodyPr/>
                    <a:lstStyle/>
                    <a:p>
                      <a:pPr rtl="1"/>
                      <a:endParaRPr lang="he-IL" dirty="0"/>
                    </a:p>
                  </a:txBody>
                  <a:tcPr/>
                </a:tc>
                <a:extLst>
                  <a:ext uri="{0D108BD9-81ED-4DB2-BD59-A6C34878D82A}">
                    <a16:rowId xmlns:a16="http://schemas.microsoft.com/office/drawing/2014/main" val="1893992604"/>
                  </a:ext>
                </a:extLst>
              </a:tr>
              <a:tr h="370840">
                <a:tc>
                  <a:txBody>
                    <a:bodyPr/>
                    <a:lstStyle/>
                    <a:p>
                      <a:pPr rtl="1"/>
                      <a:r>
                        <a:rPr lang="he-IL" dirty="0"/>
                        <a:t>ציון חוסן אקלימי</a:t>
                      </a:r>
                    </a:p>
                  </a:txBody>
                  <a:tcPr/>
                </a:tc>
                <a:tc>
                  <a:txBody>
                    <a:bodyPr/>
                    <a:lstStyle/>
                    <a:p>
                      <a:pPr rtl="1"/>
                      <a:r>
                        <a:rPr lang="he-IL" dirty="0"/>
                        <a:t>אספקה זמינה (טון) 2020</a:t>
                      </a:r>
                    </a:p>
                  </a:txBody>
                  <a:tcPr/>
                </a:tc>
                <a:tc>
                  <a:txBody>
                    <a:bodyPr/>
                    <a:lstStyle/>
                    <a:p>
                      <a:pPr rtl="1"/>
                      <a:r>
                        <a:rPr lang="he-IL" dirty="0"/>
                        <a:t>יבוא לישראל (טון, %) 2020</a:t>
                      </a:r>
                    </a:p>
                  </a:txBody>
                  <a:tcPr/>
                </a:tc>
                <a:tc>
                  <a:txBody>
                    <a:bodyPr/>
                    <a:lstStyle/>
                    <a:p>
                      <a:pPr rtl="1"/>
                      <a:r>
                        <a:rPr lang="he-IL" dirty="0"/>
                        <a:t>מס' המדינות המייצאות 80% מהיצוא העולמי</a:t>
                      </a:r>
                    </a:p>
                  </a:txBody>
                  <a:tcPr/>
                </a:tc>
                <a:tc>
                  <a:txBody>
                    <a:bodyPr/>
                    <a:lstStyle/>
                    <a:p>
                      <a:pPr rtl="1"/>
                      <a:r>
                        <a:rPr lang="he-IL" dirty="0"/>
                        <a:t>ממוצע ציון החוסן האקלימי של היצואניות</a:t>
                      </a:r>
                    </a:p>
                  </a:txBody>
                  <a:tcPr/>
                </a:tc>
                <a:extLst>
                  <a:ext uri="{0D108BD9-81ED-4DB2-BD59-A6C34878D82A}">
                    <a16:rowId xmlns:a16="http://schemas.microsoft.com/office/drawing/2014/main" val="1069145080"/>
                  </a:ext>
                </a:extLst>
              </a:tr>
              <a:tr h="370840">
                <a:tc>
                  <a:txBody>
                    <a:bodyPr/>
                    <a:lstStyle/>
                    <a:p>
                      <a:pPr rtl="1"/>
                      <a:r>
                        <a:rPr lang="he-IL" dirty="0"/>
                        <a:t>61.85</a:t>
                      </a:r>
                    </a:p>
                  </a:txBody>
                  <a:tcPr/>
                </a:tc>
                <a:tc>
                  <a:txBody>
                    <a:bodyPr/>
                    <a:lstStyle/>
                    <a:p>
                      <a:pPr rtl="1"/>
                      <a:r>
                        <a:rPr lang="he-IL" dirty="0"/>
                        <a:t>18,205</a:t>
                      </a:r>
                    </a:p>
                  </a:txBody>
                  <a:tcPr/>
                </a:tc>
                <a:tc>
                  <a:txBody>
                    <a:bodyPr/>
                    <a:lstStyle/>
                    <a:p>
                      <a:pPr rtl="1"/>
                      <a:r>
                        <a:rPr lang="he-IL" dirty="0"/>
                        <a:t>51%</a:t>
                      </a:r>
                    </a:p>
                  </a:txBody>
                  <a:tcPr/>
                </a:tc>
                <a:tc>
                  <a:txBody>
                    <a:bodyPr/>
                    <a:lstStyle/>
                    <a:p>
                      <a:pPr rtl="1"/>
                      <a:r>
                        <a:rPr lang="he-IL" dirty="0"/>
                        <a:t>11 (פרו, רומניה, סין, גרמניה, פולין, מקסיקו, ארה"ב, הולנד, גואטמלה, אוקראינה, צרפת)</a:t>
                      </a:r>
                    </a:p>
                  </a:txBody>
                  <a:tcPr/>
                </a:tc>
                <a:tc>
                  <a:txBody>
                    <a:bodyPr/>
                    <a:lstStyle/>
                    <a:p>
                      <a:pPr rtl="1"/>
                      <a:r>
                        <a:rPr lang="he-IL" dirty="0"/>
                        <a:t>58.88</a:t>
                      </a:r>
                    </a:p>
                  </a:txBody>
                  <a:tcPr/>
                </a:tc>
                <a:extLst>
                  <a:ext uri="{0D108BD9-81ED-4DB2-BD59-A6C34878D82A}">
                    <a16:rowId xmlns:a16="http://schemas.microsoft.com/office/drawing/2014/main" val="3806542829"/>
                  </a:ext>
                </a:extLst>
              </a:tr>
            </a:tbl>
          </a:graphicData>
        </a:graphic>
      </p:graphicFrame>
      <p:sp>
        <p:nvSpPr>
          <p:cNvPr id="3" name="תיבת טקסט 2">
            <a:extLst>
              <a:ext uri="{FF2B5EF4-FFF2-40B4-BE49-F238E27FC236}">
                <a16:creationId xmlns:a16="http://schemas.microsoft.com/office/drawing/2014/main" id="{DC264E30-76E6-5A86-35E4-353F85F84711}"/>
              </a:ext>
            </a:extLst>
          </p:cNvPr>
          <p:cNvSpPr txBox="1"/>
          <p:nvPr/>
        </p:nvSpPr>
        <p:spPr>
          <a:xfrm>
            <a:off x="8260080" y="1731255"/>
            <a:ext cx="3776410" cy="3139321"/>
          </a:xfrm>
          <a:prstGeom prst="rect">
            <a:avLst/>
          </a:prstGeom>
          <a:noFill/>
        </p:spPr>
        <p:txBody>
          <a:bodyPr wrap="square" rtlCol="1">
            <a:spAutoFit/>
          </a:bodyPr>
          <a:lstStyle/>
          <a:p>
            <a:pPr>
              <a:spcBef>
                <a:spcPts val="1200"/>
              </a:spcBef>
            </a:pPr>
            <a:r>
              <a:rPr lang="he-IL" sz="2400" dirty="0"/>
              <a:t>ליצואניות האפונה הגדולות בעולם חוסן אקלימי דומה לזה של ישראל (נמוך במעט).</a:t>
            </a:r>
          </a:p>
          <a:p>
            <a:pPr>
              <a:spcBef>
                <a:spcPts val="1200"/>
              </a:spcBef>
            </a:pPr>
            <a:r>
              <a:rPr lang="he-IL" sz="2400" dirty="0"/>
              <a:t>מדובר ב-11 מדיניות.</a:t>
            </a:r>
          </a:p>
          <a:p>
            <a:pPr>
              <a:spcBef>
                <a:spcPts val="1200"/>
              </a:spcBef>
            </a:pPr>
            <a:r>
              <a:rPr lang="he-IL" sz="2400" dirty="0"/>
              <a:t>אחת מהן כרגע במלחמה.</a:t>
            </a:r>
          </a:p>
          <a:p>
            <a:pPr>
              <a:spcBef>
                <a:spcPts val="1200"/>
              </a:spcBef>
            </a:pPr>
            <a:r>
              <a:rPr lang="he-IL" sz="2400" dirty="0"/>
              <a:t>ארבע מהן מדינות מפותחות ויציבות כלכלית.</a:t>
            </a:r>
          </a:p>
        </p:txBody>
      </p:sp>
      <p:grpSp>
        <p:nvGrpSpPr>
          <p:cNvPr id="4" name="קבוצה 3">
            <a:extLst>
              <a:ext uri="{FF2B5EF4-FFF2-40B4-BE49-F238E27FC236}">
                <a16:creationId xmlns:a16="http://schemas.microsoft.com/office/drawing/2014/main" id="{644B403A-DD29-38D9-F911-CC62E675CF97}"/>
              </a:ext>
            </a:extLst>
          </p:cNvPr>
          <p:cNvGrpSpPr/>
          <p:nvPr/>
        </p:nvGrpSpPr>
        <p:grpSpPr>
          <a:xfrm>
            <a:off x="121819" y="6180891"/>
            <a:ext cx="2938039" cy="677109"/>
            <a:chOff x="6522619" y="6150015"/>
            <a:chExt cx="2938039" cy="677109"/>
          </a:xfrm>
        </p:grpSpPr>
        <p:pic>
          <p:nvPicPr>
            <p:cNvPr id="5" name="תמונה 4">
              <a:extLst>
                <a:ext uri="{FF2B5EF4-FFF2-40B4-BE49-F238E27FC236}">
                  <a16:creationId xmlns:a16="http://schemas.microsoft.com/office/drawing/2014/main" id="{8D82B888-BE89-E71D-BED5-8FE59BE668A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6" name="תיבת טקסט 5">
              <a:extLst>
                <a:ext uri="{FF2B5EF4-FFF2-40B4-BE49-F238E27FC236}">
                  <a16:creationId xmlns:a16="http://schemas.microsoft.com/office/drawing/2014/main" id="{40D0BDE4-0D0C-7314-D1F7-D19A6A48DA3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8236290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אפונה : מה הם כלי ההתמודדות ? האם הם מוכחים ומסחריים ?</a:t>
            </a:r>
          </a:p>
        </p:txBody>
      </p:sp>
      <p:sp>
        <p:nvSpPr>
          <p:cNvPr id="2" name="תיבת טקסט 1">
            <a:extLst>
              <a:ext uri="{FF2B5EF4-FFF2-40B4-BE49-F238E27FC236}">
                <a16:creationId xmlns:a16="http://schemas.microsoft.com/office/drawing/2014/main" id="{0D776F80-B48C-F4EF-00A4-9AC0E9B59E91}"/>
              </a:ext>
            </a:extLst>
          </p:cNvPr>
          <p:cNvSpPr txBox="1"/>
          <p:nvPr/>
        </p:nvSpPr>
        <p:spPr>
          <a:xfrm>
            <a:off x="286327" y="1147482"/>
            <a:ext cx="11480800" cy="1862048"/>
          </a:xfrm>
          <a:prstGeom prst="rect">
            <a:avLst/>
          </a:prstGeom>
          <a:noFill/>
        </p:spPr>
        <p:txBody>
          <a:bodyPr wrap="square" rtlCol="1">
            <a:spAutoFit/>
          </a:bodyPr>
          <a:lstStyle/>
          <a:p>
            <a:pPr>
              <a:spcBef>
                <a:spcPts val="600"/>
              </a:spcBef>
            </a:pPr>
            <a:r>
              <a:rPr lang="he-IL" sz="2000" dirty="0"/>
              <a:t>לנסות להתגונן מהצפות, לשפר את ניקוז השדה, למקם שטחי זריעה רחוק מנחלים ופשטי הצפה.</a:t>
            </a:r>
          </a:p>
          <a:p>
            <a:pPr>
              <a:spcBef>
                <a:spcPts val="600"/>
              </a:spcBef>
            </a:pPr>
            <a:r>
              <a:rPr lang="he-IL" sz="2000" dirty="0"/>
              <a:t>השקיה בסוף העונה יכולה לצמצם את ההבשלה המהירה. </a:t>
            </a:r>
          </a:p>
          <a:p>
            <a:pPr>
              <a:spcBef>
                <a:spcPts val="600"/>
              </a:spcBef>
            </a:pPr>
            <a:r>
              <a:rPr lang="he-IL" sz="2000" dirty="0"/>
              <a:t>למרות שאפונה היא גידול בעל – מומלץ לגבות את השדה במערכות השקיה, ולהשתמש בהן אם צריך (המפעלים כיום דורשים זאת מהמגדלים).</a:t>
            </a:r>
          </a:p>
          <a:p>
            <a:pPr>
              <a:spcBef>
                <a:spcPts val="600"/>
              </a:spcBef>
            </a:pPr>
            <a:r>
              <a:rPr lang="he-IL" sz="2000" dirty="0"/>
              <a:t>בחינה של יצירת </a:t>
            </a:r>
            <a:r>
              <a:rPr lang="he-IL" sz="2000" dirty="0" err="1"/>
              <a:t>גמישויות</a:t>
            </a:r>
            <a:r>
              <a:rPr lang="he-IL" sz="2000" dirty="0"/>
              <a:t> בסידור העבודה של מכונות הקטיף ובקליטה </a:t>
            </a:r>
            <a:r>
              <a:rPr lang="he-IL" sz="2000" dirty="0" err="1"/>
              <a:t>לתעשיה</a:t>
            </a:r>
            <a:r>
              <a:rPr lang="he-IL" sz="2000" dirty="0"/>
              <a:t>?</a:t>
            </a:r>
          </a:p>
        </p:txBody>
      </p:sp>
      <p:grpSp>
        <p:nvGrpSpPr>
          <p:cNvPr id="3" name="קבוצה 2">
            <a:extLst>
              <a:ext uri="{FF2B5EF4-FFF2-40B4-BE49-F238E27FC236}">
                <a16:creationId xmlns:a16="http://schemas.microsoft.com/office/drawing/2014/main" id="{53D4A327-CDB0-B182-D8C6-4BE88B5FBC9B}"/>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DF3103D6-A23E-EF41-7482-E05CDC1D5D4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16EA2BE9-155D-4BEB-A9A5-CDFCB1CBAB18}"/>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532799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err="1"/>
              <a:t>חימצה</a:t>
            </a:r>
            <a:r>
              <a:rPr lang="he-IL" sz="2800" b="1" dirty="0"/>
              <a:t> : מה הוא הפרמטר המשפיע אקלימית, על מה הוא משפיע ?</a:t>
            </a:r>
          </a:p>
        </p:txBody>
      </p:sp>
      <p:sp>
        <p:nvSpPr>
          <p:cNvPr id="2" name="תיבת טקסט 1">
            <a:extLst>
              <a:ext uri="{FF2B5EF4-FFF2-40B4-BE49-F238E27FC236}">
                <a16:creationId xmlns:a16="http://schemas.microsoft.com/office/drawing/2014/main" id="{F1C35456-8466-2C5B-6ADC-B21CCC959E71}"/>
              </a:ext>
            </a:extLst>
          </p:cNvPr>
          <p:cNvSpPr txBox="1"/>
          <p:nvPr/>
        </p:nvSpPr>
        <p:spPr>
          <a:xfrm>
            <a:off x="286327" y="1147482"/>
            <a:ext cx="11480800" cy="1354217"/>
          </a:xfrm>
          <a:prstGeom prst="rect">
            <a:avLst/>
          </a:prstGeom>
          <a:noFill/>
        </p:spPr>
        <p:txBody>
          <a:bodyPr wrap="square" rtlCol="1">
            <a:spAutoFit/>
          </a:bodyPr>
          <a:lstStyle/>
          <a:p>
            <a:pPr>
              <a:spcBef>
                <a:spcPts val="600"/>
              </a:spcBef>
            </a:pPr>
            <a:r>
              <a:rPr lang="he-IL" sz="2400" dirty="0"/>
              <a:t>צבירת היבול מתרחשת באביב, ולכן שרב חורפי לא משפיע על </a:t>
            </a:r>
            <a:r>
              <a:rPr lang="he-IL" sz="2400" dirty="0" err="1"/>
              <a:t>חימצה</a:t>
            </a:r>
            <a:r>
              <a:rPr lang="he-IL" sz="2400" dirty="0"/>
              <a:t>.</a:t>
            </a:r>
          </a:p>
          <a:p>
            <a:pPr>
              <a:spcBef>
                <a:spcPts val="600"/>
              </a:spcBef>
            </a:pPr>
            <a:r>
              <a:rPr lang="he-IL" sz="2400" dirty="0"/>
              <a:t>לעומת זאת קרה באביב (מרץ) תשפיע, הפריחה תיפגע וגם היבול. </a:t>
            </a:r>
          </a:p>
          <a:p>
            <a:pPr>
              <a:spcBef>
                <a:spcPts val="600"/>
              </a:spcBef>
            </a:pPr>
            <a:endParaRPr lang="he-IL" sz="2400" dirty="0"/>
          </a:p>
        </p:txBody>
      </p:sp>
      <p:grpSp>
        <p:nvGrpSpPr>
          <p:cNvPr id="3" name="קבוצה 2">
            <a:extLst>
              <a:ext uri="{FF2B5EF4-FFF2-40B4-BE49-F238E27FC236}">
                <a16:creationId xmlns:a16="http://schemas.microsoft.com/office/drawing/2014/main" id="{B0096D56-FEAC-D5FF-D28F-F1976D0E8A51}"/>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62532985-C68B-2C99-4559-B87477B3461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C378AAEF-8106-C07A-259B-D811E76E3F5E}"/>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7770116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err="1"/>
              <a:t>חימצה</a:t>
            </a:r>
            <a:r>
              <a:rPr lang="he-IL" sz="2800" b="1" dirty="0"/>
              <a:t> : מה צפוי לקרות ליבול ? </a:t>
            </a:r>
          </a:p>
        </p:txBody>
      </p:sp>
      <p:pic>
        <p:nvPicPr>
          <p:cNvPr id="3" name="תמונה 2">
            <a:extLst>
              <a:ext uri="{FF2B5EF4-FFF2-40B4-BE49-F238E27FC236}">
                <a16:creationId xmlns:a16="http://schemas.microsoft.com/office/drawing/2014/main" id="{0052ACD8-38F4-969E-B1E8-053CF048DEAA}"/>
              </a:ext>
            </a:extLst>
          </p:cNvPr>
          <p:cNvPicPr>
            <a:picLocks noChangeAspect="1"/>
          </p:cNvPicPr>
          <p:nvPr/>
        </p:nvPicPr>
        <p:blipFill>
          <a:blip r:embed="rId3"/>
          <a:stretch>
            <a:fillRect/>
          </a:stretch>
        </p:blipFill>
        <p:spPr>
          <a:xfrm>
            <a:off x="4259771" y="966019"/>
            <a:ext cx="6355348" cy="4298126"/>
          </a:xfrm>
          <a:prstGeom prst="rect">
            <a:avLst/>
          </a:prstGeom>
        </p:spPr>
      </p:pic>
      <p:sp>
        <p:nvSpPr>
          <p:cNvPr id="4" name="תיבת טקסט 3">
            <a:extLst>
              <a:ext uri="{FF2B5EF4-FFF2-40B4-BE49-F238E27FC236}">
                <a16:creationId xmlns:a16="http://schemas.microsoft.com/office/drawing/2014/main" id="{3988EB88-8469-B6D2-BE24-EB689725B19E}"/>
              </a:ext>
            </a:extLst>
          </p:cNvPr>
          <p:cNvSpPr txBox="1"/>
          <p:nvPr/>
        </p:nvSpPr>
        <p:spPr>
          <a:xfrm>
            <a:off x="4438213" y="982056"/>
            <a:ext cx="6176906" cy="430887"/>
          </a:xfrm>
          <a:prstGeom prst="rect">
            <a:avLst/>
          </a:prstGeom>
          <a:solidFill>
            <a:schemeClr val="bg1"/>
          </a:solidFill>
        </p:spPr>
        <p:txBody>
          <a:bodyPr wrap="square" rtlCol="1">
            <a:spAutoFit/>
          </a:bodyPr>
          <a:lstStyle/>
          <a:p>
            <a:r>
              <a:rPr lang="he-IL" sz="2200" b="1" dirty="0"/>
              <a:t>% השינוי הצפוי ביבול </a:t>
            </a:r>
            <a:r>
              <a:rPr lang="he-IL" sz="2200" b="1" dirty="0" err="1"/>
              <a:t>החימצה</a:t>
            </a:r>
            <a:r>
              <a:rPr lang="he-IL" sz="2200" b="1" dirty="0"/>
              <a:t> בעקבות שינוי האקלים</a:t>
            </a:r>
          </a:p>
        </p:txBody>
      </p:sp>
      <p:pic>
        <p:nvPicPr>
          <p:cNvPr id="5" name="תמונה 4">
            <a:extLst>
              <a:ext uri="{FF2B5EF4-FFF2-40B4-BE49-F238E27FC236}">
                <a16:creationId xmlns:a16="http://schemas.microsoft.com/office/drawing/2014/main" id="{7F3A97F0-E85C-AFC0-1BC0-7E3164D298BC}"/>
              </a:ext>
            </a:extLst>
          </p:cNvPr>
          <p:cNvPicPr/>
          <p:nvPr/>
        </p:nvPicPr>
        <p:blipFill>
          <a:blip r:embed="rId4">
            <a:extLst>
              <a:ext uri="{28A0092B-C50C-407E-A947-70E740481C1C}">
                <a14:useLocalDpi xmlns:a14="http://schemas.microsoft.com/office/drawing/2010/main"/>
              </a:ext>
            </a:extLst>
          </a:blip>
          <a:stretch>
            <a:fillRect/>
          </a:stretch>
        </p:blipFill>
        <p:spPr>
          <a:xfrm>
            <a:off x="10840652" y="5841412"/>
            <a:ext cx="1131331" cy="509040"/>
          </a:xfrm>
          <a:prstGeom prst="rect">
            <a:avLst/>
          </a:prstGeom>
          <a:solidFill>
            <a:schemeClr val="bg1"/>
          </a:solidFill>
        </p:spPr>
      </p:pic>
      <p:sp>
        <p:nvSpPr>
          <p:cNvPr id="6" name="תיבת טקסט 5">
            <a:extLst>
              <a:ext uri="{FF2B5EF4-FFF2-40B4-BE49-F238E27FC236}">
                <a16:creationId xmlns:a16="http://schemas.microsoft.com/office/drawing/2014/main" id="{83D837D6-D67F-E160-6F3D-4DE84F16FDEF}"/>
              </a:ext>
            </a:extLst>
          </p:cNvPr>
          <p:cNvSpPr txBox="1"/>
          <p:nvPr/>
        </p:nvSpPr>
        <p:spPr>
          <a:xfrm>
            <a:off x="4132729" y="5765117"/>
            <a:ext cx="6609433" cy="523220"/>
          </a:xfrm>
          <a:prstGeom prst="rect">
            <a:avLst/>
          </a:prstGeom>
          <a:noFill/>
        </p:spPr>
        <p:txBody>
          <a:bodyPr wrap="square" rtlCol="1">
            <a:spAutoFit/>
          </a:bodyPr>
          <a:lstStyle/>
          <a:p>
            <a:r>
              <a:rPr lang="he-IL" sz="1400" dirty="0"/>
              <a:t>מקור: תוצאות ביניים מעבודה שהוכנה על ידי חברת </a:t>
            </a:r>
            <a:r>
              <a:rPr lang="en-US" sz="1400" dirty="0" err="1"/>
              <a:t>EnviroManager</a:t>
            </a:r>
            <a:r>
              <a:rPr lang="he-IL" sz="1400" dirty="0"/>
              <a:t> עבור משרד החקלאות יוני 2023</a:t>
            </a:r>
            <a:endParaRPr lang="en-US" sz="1400" dirty="0"/>
          </a:p>
        </p:txBody>
      </p:sp>
      <p:grpSp>
        <p:nvGrpSpPr>
          <p:cNvPr id="7" name="קבוצה 6">
            <a:extLst>
              <a:ext uri="{FF2B5EF4-FFF2-40B4-BE49-F238E27FC236}">
                <a16:creationId xmlns:a16="http://schemas.microsoft.com/office/drawing/2014/main" id="{F50C91F4-9B1D-4B13-C8DE-6EB41CF38E6C}"/>
              </a:ext>
            </a:extLst>
          </p:cNvPr>
          <p:cNvGrpSpPr/>
          <p:nvPr/>
        </p:nvGrpSpPr>
        <p:grpSpPr>
          <a:xfrm>
            <a:off x="121819" y="6180891"/>
            <a:ext cx="2938039" cy="677109"/>
            <a:chOff x="6522619" y="6150015"/>
            <a:chExt cx="2938039" cy="677109"/>
          </a:xfrm>
        </p:grpSpPr>
        <p:pic>
          <p:nvPicPr>
            <p:cNvPr id="9" name="תמונה 8">
              <a:extLst>
                <a:ext uri="{FF2B5EF4-FFF2-40B4-BE49-F238E27FC236}">
                  <a16:creationId xmlns:a16="http://schemas.microsoft.com/office/drawing/2014/main" id="{7D23D0E5-8F0F-5DF1-D9DB-F6E8352BACB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10" name="תיבת טקסט 9">
              <a:extLst>
                <a:ext uri="{FF2B5EF4-FFF2-40B4-BE49-F238E27FC236}">
                  <a16:creationId xmlns:a16="http://schemas.microsoft.com/office/drawing/2014/main" id="{A584E31D-F129-7816-39B9-8649ECF2C24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67892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שיטת העבודה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302589" y="920621"/>
            <a:ext cx="9958107" cy="5016758"/>
          </a:xfrm>
          <a:prstGeom prst="rect">
            <a:avLst/>
          </a:prstGeom>
          <a:noFill/>
        </p:spPr>
        <p:txBody>
          <a:bodyPr wrap="square" rtlCol="1">
            <a:spAutoFit/>
          </a:bodyPr>
          <a:lstStyle/>
          <a:p>
            <a:pPr marL="342900" indent="-342900">
              <a:spcBef>
                <a:spcPts val="1200"/>
              </a:spcBef>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זיהוי הגידולים החקלאיים העיקריים בעמקים</a:t>
            </a:r>
          </a:p>
          <a:p>
            <a:pPr marL="342900" indent="-342900">
              <a:spcBef>
                <a:spcPts val="1200"/>
              </a:spcBef>
              <a:buFont typeface="Arial" panose="020B0604020202020204" pitchFamily="34" charset="0"/>
              <a:buChar char="•"/>
            </a:pPr>
            <a:r>
              <a:rPr lang="he-IL" sz="2400" dirty="0">
                <a:latin typeface="Calibri" panose="020F0502020204030204" pitchFamily="34" charset="0"/>
                <a:ea typeface="Calibri" panose="020F0502020204030204" pitchFamily="34" charset="0"/>
              </a:rPr>
              <a:t>זיהוי היצואניות העיקריות של הגידולים הללו בעולם (מתחרות)</a:t>
            </a:r>
            <a:endParaRPr lang="he-IL"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Bef>
                <a:spcPts val="1200"/>
              </a:spcBef>
              <a:buFont typeface="Arial" panose="020B0604020202020204" pitchFamily="34" charset="0"/>
              <a:buChar char="•"/>
            </a:pPr>
            <a:r>
              <a:rPr lang="he-IL" sz="2400" dirty="0">
                <a:latin typeface="Calibri" panose="020F0502020204030204" pitchFamily="34" charset="0"/>
                <a:ea typeface="Calibri" panose="020F0502020204030204" pitchFamily="34" charset="0"/>
                <a:cs typeface="Arial" panose="020B0604020202020204" pitchFamily="34" charset="0"/>
              </a:rPr>
              <a:t>ריכוז ידע: שיחות עם מומחים, ריכוז חומר מעבודות קודמות</a:t>
            </a:r>
          </a:p>
          <a:p>
            <a:pPr marL="342900" indent="-342900">
              <a:spcBef>
                <a:spcPts val="1200"/>
              </a:spcBef>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הכנת "כרטיס גידול" לכל אחד מהגידולים, בהתייחס לשאלות:</a:t>
            </a:r>
          </a:p>
          <a:p>
            <a:pPr marL="914400" lvl="1" indent="-457200">
              <a:spcBef>
                <a:spcPts val="1200"/>
              </a:spcBef>
              <a:buFont typeface="+mj-lt"/>
              <a:buAutoNum type="arabicPeriod"/>
            </a:pPr>
            <a:r>
              <a:rPr lang="he-IL" sz="2400" dirty="0">
                <a:effectLst/>
                <a:latin typeface="Calibri" panose="020F0502020204030204" pitchFamily="34" charset="0"/>
                <a:ea typeface="Calibri" panose="020F0502020204030204" pitchFamily="34" charset="0"/>
                <a:cs typeface="Arial" panose="020B0604020202020204" pitchFamily="34" charset="0"/>
              </a:rPr>
              <a:t>מה הוא הפרמטר האקלימי המשפיע על הגידול? על מה הוא משפיע?</a:t>
            </a:r>
          </a:p>
          <a:p>
            <a:pPr marL="914400" lvl="1" indent="-457200">
              <a:spcBef>
                <a:spcPts val="1200"/>
              </a:spcBef>
              <a:buFont typeface="+mj-lt"/>
              <a:buAutoNum type="arabicPeriod"/>
            </a:pPr>
            <a:r>
              <a:rPr lang="he-IL" sz="2400" dirty="0">
                <a:latin typeface="Calibri" panose="020F0502020204030204" pitchFamily="34" charset="0"/>
                <a:ea typeface="Calibri" panose="020F0502020204030204" pitchFamily="34" charset="0"/>
                <a:cs typeface="Arial" panose="020B0604020202020204" pitchFamily="34" charset="0"/>
              </a:rPr>
              <a:t>מה צפוי לקרות ליבול, והאם הגידול יהיה עדיין כדאי כלכלית?</a:t>
            </a:r>
          </a:p>
          <a:p>
            <a:pPr marL="914400" lvl="1" indent="-457200">
              <a:spcBef>
                <a:spcPts val="1200"/>
              </a:spcBef>
              <a:buFont typeface="+mj-lt"/>
              <a:buAutoNum type="arabicPeriod"/>
            </a:pPr>
            <a:r>
              <a:rPr lang="he-IL" sz="2400" dirty="0">
                <a:effectLst/>
                <a:latin typeface="Calibri" panose="020F0502020204030204" pitchFamily="34" charset="0"/>
                <a:ea typeface="Calibri" panose="020F0502020204030204" pitchFamily="34" charset="0"/>
                <a:cs typeface="Arial" panose="020B0604020202020204" pitchFamily="34" charset="0"/>
              </a:rPr>
              <a:t>איך אפשר להתמודד? האם יש כלי התמודדות מוכחים ומסחריים?</a:t>
            </a:r>
          </a:p>
          <a:p>
            <a:pPr marL="914400" lvl="1" indent="-457200">
              <a:spcBef>
                <a:spcPts val="1200"/>
              </a:spcBef>
              <a:buFont typeface="+mj-lt"/>
              <a:buAutoNum type="arabicPeriod"/>
            </a:pPr>
            <a:r>
              <a:rPr lang="he-IL" sz="2400" dirty="0">
                <a:latin typeface="Calibri" panose="020F0502020204030204" pitchFamily="34" charset="0"/>
                <a:ea typeface="Calibri" panose="020F0502020204030204" pitchFamily="34" charset="0"/>
                <a:cs typeface="Arial" panose="020B0604020202020204" pitchFamily="34" charset="0"/>
              </a:rPr>
              <a:t>מי הן המתחרות, ומה צפוי לקרות בהן אקלימית?</a:t>
            </a:r>
          </a:p>
          <a:p>
            <a:pPr marL="457200" indent="-457200">
              <a:spcBef>
                <a:spcPts val="1200"/>
              </a:spcBef>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סיכום הממצאים לטבלה משווה: מה הגידולים שכדאי לקדם בטווח הארוך בראיה אקלימית?</a:t>
            </a:r>
          </a:p>
        </p:txBody>
      </p:sp>
    </p:spTree>
    <p:extLst>
      <p:ext uri="{BB962C8B-B14F-4D97-AF65-F5344CB8AC3E}">
        <p14:creationId xmlns:p14="http://schemas.microsoft.com/office/powerpoint/2010/main" val="895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155594" y="173308"/>
            <a:ext cx="11752871" cy="523220"/>
          </a:xfrm>
          <a:prstGeom prst="rect">
            <a:avLst/>
          </a:prstGeom>
          <a:noFill/>
        </p:spPr>
        <p:txBody>
          <a:bodyPr wrap="square" rtlCol="1">
            <a:spAutoFit/>
          </a:bodyPr>
          <a:lstStyle/>
          <a:p>
            <a:r>
              <a:rPr lang="he-IL" sz="2800" b="1" dirty="0" err="1"/>
              <a:t>חימצה</a:t>
            </a:r>
            <a:r>
              <a:rPr lang="he-IL" sz="2800" b="1" dirty="0"/>
              <a:t> שלחין : האם הגידול יהיה כדאי כלכלית ? </a:t>
            </a:r>
          </a:p>
        </p:txBody>
      </p:sp>
      <p:graphicFrame>
        <p:nvGraphicFramePr>
          <p:cNvPr id="3" name="טבלה 2">
            <a:extLst>
              <a:ext uri="{FF2B5EF4-FFF2-40B4-BE49-F238E27FC236}">
                <a16:creationId xmlns:a16="http://schemas.microsoft.com/office/drawing/2014/main" id="{A63AAC52-314F-7A67-A3AE-8732EC89FC70}"/>
              </a:ext>
            </a:extLst>
          </p:cNvPr>
          <p:cNvGraphicFramePr>
            <a:graphicFrameLocks noGrp="1"/>
          </p:cNvGraphicFramePr>
          <p:nvPr>
            <p:extLst>
              <p:ext uri="{D42A27DB-BD31-4B8C-83A1-F6EECF244321}">
                <p14:modId xmlns:p14="http://schemas.microsoft.com/office/powerpoint/2010/main" val="3883330935"/>
              </p:ext>
            </p:extLst>
          </p:nvPr>
        </p:nvGraphicFramePr>
        <p:xfrm>
          <a:off x="251401" y="894325"/>
          <a:ext cx="11550651" cy="5457824"/>
        </p:xfrm>
        <a:graphic>
          <a:graphicData uri="http://schemas.openxmlformats.org/drawingml/2006/table">
            <a:tbl>
              <a:tblPr rtl="1">
                <a:tableStyleId>{5C22544A-7EE6-4342-B048-85BDC9FD1C3A}</a:tableStyleId>
              </a:tblPr>
              <a:tblGrid>
                <a:gridCol w="3022062">
                  <a:extLst>
                    <a:ext uri="{9D8B030D-6E8A-4147-A177-3AD203B41FA5}">
                      <a16:colId xmlns:a16="http://schemas.microsoft.com/office/drawing/2014/main" val="3396885288"/>
                    </a:ext>
                  </a:extLst>
                </a:gridCol>
                <a:gridCol w="1256443">
                  <a:extLst>
                    <a:ext uri="{9D8B030D-6E8A-4147-A177-3AD203B41FA5}">
                      <a16:colId xmlns:a16="http://schemas.microsoft.com/office/drawing/2014/main" val="2780547261"/>
                    </a:ext>
                  </a:extLst>
                </a:gridCol>
                <a:gridCol w="913778">
                  <a:extLst>
                    <a:ext uri="{9D8B030D-6E8A-4147-A177-3AD203B41FA5}">
                      <a16:colId xmlns:a16="http://schemas.microsoft.com/office/drawing/2014/main" val="1048137256"/>
                    </a:ext>
                  </a:extLst>
                </a:gridCol>
                <a:gridCol w="1066074">
                  <a:extLst>
                    <a:ext uri="{9D8B030D-6E8A-4147-A177-3AD203B41FA5}">
                      <a16:colId xmlns:a16="http://schemas.microsoft.com/office/drawing/2014/main" val="1756402043"/>
                    </a:ext>
                  </a:extLst>
                </a:gridCol>
                <a:gridCol w="1123185">
                  <a:extLst>
                    <a:ext uri="{9D8B030D-6E8A-4147-A177-3AD203B41FA5}">
                      <a16:colId xmlns:a16="http://schemas.microsoft.com/office/drawing/2014/main" val="4283723693"/>
                    </a:ext>
                  </a:extLst>
                </a:gridCol>
                <a:gridCol w="4169109">
                  <a:extLst>
                    <a:ext uri="{9D8B030D-6E8A-4147-A177-3AD203B41FA5}">
                      <a16:colId xmlns:a16="http://schemas.microsoft.com/office/drawing/2014/main" val="687168882"/>
                    </a:ext>
                  </a:extLst>
                </a:gridCol>
              </a:tblGrid>
              <a:tr h="613637">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עסקים כרגיל</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שינוי אקלים</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הפרש</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3674703"/>
                  </a:ext>
                </a:extLst>
              </a:tr>
              <a:tr h="310762">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יבול בטון</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0.38</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0.33</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-0.05</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-14%</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הקטנת יבול</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464090"/>
                  </a:ext>
                </a:extLst>
              </a:tr>
              <a:tr h="561465">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קוב מים</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250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250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הפריחה והחנטה במרץ-אפריל. בשרב נופלים חנטים, והשקיה לא תעזור</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717782"/>
                  </a:ext>
                </a:extLst>
              </a:tr>
              <a:tr h="310762">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הכנסה</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1,596</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1,373</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-223</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-14%</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670573"/>
                  </a:ext>
                </a:extLst>
              </a:tr>
              <a:tr h="310762">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הוצאות שקשורות ביבול</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19</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16</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-3</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-14%</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הובלה קרובה</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9223937"/>
                  </a:ext>
                </a:extLst>
              </a:tr>
              <a:tr h="310762">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יתרה על היבול</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1,577</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1,356</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-221</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-14%</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970288"/>
                  </a:ext>
                </a:extLst>
              </a:tr>
              <a:tr h="613637">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הדברת מזיקים</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23</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25</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2</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יתכן </a:t>
                      </a:r>
                      <a:r>
                        <a:rPr lang="he-IL" sz="1600" b="0" i="0" u="none" strike="noStrike" kern="1200" dirty="0" err="1">
                          <a:solidFill>
                            <a:srgbClr val="993300"/>
                          </a:solidFill>
                          <a:effectLst/>
                          <a:latin typeface="Gisha" panose="020B0502040204020203" pitchFamily="34" charset="-79"/>
                          <a:ea typeface="+mn-ea"/>
                          <a:cs typeface="Gisha" panose="020B0502040204020203" pitchFamily="34" charset="-79"/>
                        </a:rPr>
                        <a:t>שתיגבר</a:t>
                      </a: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 פעילות המזיקים (</a:t>
                      </a:r>
                      <a:r>
                        <a:rPr lang="he-IL" sz="1600" b="0" i="0" u="none" strike="noStrike" kern="1200" dirty="0" err="1">
                          <a:solidFill>
                            <a:srgbClr val="993300"/>
                          </a:solidFill>
                          <a:effectLst/>
                          <a:latin typeface="Gisha" panose="020B0502040204020203" pitchFamily="34" charset="-79"/>
                          <a:ea typeface="+mn-ea"/>
                          <a:cs typeface="Gisha" panose="020B0502040204020203" pitchFamily="34" charset="-79"/>
                        </a:rPr>
                        <a:t>הליוטיס</a:t>
                      </a: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 ולכן תוספת עלות קטנה</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575969"/>
                  </a:ext>
                </a:extLst>
              </a:tr>
              <a:tr h="561465">
                <a:tc>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הדברת מחלות</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37</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37</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חומרים נגד כשותית ואסכוכית בעודף כבר כיום ולא תידרש תוספת</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0070541"/>
                  </a:ext>
                </a:extLst>
              </a:tr>
              <a:tr h="310762">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מים</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375</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375</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416882"/>
                  </a:ext>
                </a:extLst>
              </a:tr>
              <a:tr h="310762">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הוצאות אחרות</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611</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611</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452195"/>
                  </a:ext>
                </a:extLst>
              </a:tr>
              <a:tr h="310762">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סך הוצאות עיבוד</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1,047</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1,049</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2</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420432"/>
                  </a:ext>
                </a:extLst>
              </a:tr>
              <a:tr h="310762">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סה"כ הוצאות</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1,066</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1,065</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851331"/>
                  </a:ext>
                </a:extLst>
              </a:tr>
              <a:tr h="310762">
                <a:tc>
                  <a:txBody>
                    <a:bodyPr/>
                    <a:lstStyle/>
                    <a:p>
                      <a:pPr marL="0" algn="ctr" defTabSz="914400" rtl="1" eaLnBrk="1" fontAlgn="ctr" latinLnBrk="0" hangingPunct="1">
                        <a:spcAft>
                          <a:spcPts val="0"/>
                        </a:spcAft>
                      </a:pPr>
                      <a:r>
                        <a:rPr lang="he-IL" sz="1600" b="0" i="0" u="none" strike="noStrike" kern="1200">
                          <a:solidFill>
                            <a:srgbClr val="993300"/>
                          </a:solidFill>
                          <a:effectLst/>
                          <a:latin typeface="Gisha" panose="020B0502040204020203" pitchFamily="34" charset="-79"/>
                          <a:ea typeface="+mn-ea"/>
                          <a:cs typeface="Gisha" panose="020B0502040204020203" pitchFamily="34" charset="-79"/>
                        </a:rPr>
                        <a:t>יתרה</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530</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1" eaLnBrk="1" fontAlgn="ctr" latinLnBrk="0" hangingPunct="1">
                        <a:spcAft>
                          <a:spcPts val="0"/>
                        </a:spcAft>
                      </a:pPr>
                      <a:r>
                        <a:rPr lang="en-US" sz="1600" b="0" i="0" u="none" strike="noStrike" kern="1200" dirty="0">
                          <a:solidFill>
                            <a:srgbClr val="993300"/>
                          </a:solidFill>
                          <a:effectLst/>
                          <a:latin typeface="Gisha" panose="020B0502040204020203" pitchFamily="34" charset="-79"/>
                          <a:ea typeface="+mn-ea"/>
                          <a:cs typeface="Gisha" panose="020B0502040204020203" pitchFamily="34" charset="-79"/>
                        </a:rPr>
                        <a:t>307</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-223</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r>
                        <a:rPr lang="en-US" sz="1600" b="0" i="0" u="none" strike="noStrike" kern="1200">
                          <a:solidFill>
                            <a:srgbClr val="993300"/>
                          </a:solidFill>
                          <a:effectLst/>
                          <a:latin typeface="Gisha" panose="020B0502040204020203" pitchFamily="34" charset="-79"/>
                          <a:ea typeface="+mn-ea"/>
                          <a:cs typeface="Gisha" panose="020B0502040204020203" pitchFamily="34" charset="-79"/>
                        </a:rPr>
                        <a:t>-42%</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3805526"/>
                  </a:ext>
                </a:extLst>
              </a:tr>
              <a:tr h="310762">
                <a:tc gridSpan="2">
                  <a:txBody>
                    <a:bodyPr/>
                    <a:lstStyle/>
                    <a:p>
                      <a:pPr marL="0" algn="ctr" defTabSz="914400" rtl="1" eaLnBrk="1" fontAlgn="ctr" latinLnBrk="0" hangingPunct="1">
                        <a:spcAft>
                          <a:spcPts val="0"/>
                        </a:spcAft>
                      </a:pPr>
                      <a:r>
                        <a:rPr lang="he-IL" sz="1600" b="0" i="0" u="none" strike="noStrike" kern="1200" dirty="0">
                          <a:solidFill>
                            <a:srgbClr val="993300"/>
                          </a:solidFill>
                          <a:effectLst/>
                          <a:latin typeface="Gisha" panose="020B0502040204020203" pitchFamily="34" charset="-79"/>
                          <a:ea typeface="+mn-ea"/>
                          <a:cs typeface="Gisha" panose="020B0502040204020203" pitchFamily="34" charset="-79"/>
                        </a:rPr>
                        <a:t>לא כולל ריבית עבודה בניהול, הון חוזר, והחזר הון</a:t>
                      </a: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1" eaLnBrk="1" fontAlgn="ctr" latinLnBrk="0" hangingPunct="1">
                        <a:spcAft>
                          <a:spcPts val="0"/>
                        </a:spcAft>
                      </a:pPr>
                      <a:endParaRPr lang="en-US" sz="1600" b="0" i="0" u="none" strike="noStrike" kern="1200" dirty="0">
                        <a:solidFill>
                          <a:srgbClr val="993300"/>
                        </a:solidFill>
                        <a:effectLst/>
                        <a:latin typeface="Gisha" panose="020B0502040204020203" pitchFamily="34" charset="-79"/>
                        <a:ea typeface="+mn-ea"/>
                        <a:cs typeface="Gisha" panose="020B0502040204020203" pitchFamily="34" charset="-79"/>
                      </a:endParaRPr>
                    </a:p>
                  </a:txBody>
                  <a:tcPr marL="6349" marR="6349"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7944360"/>
                  </a:ext>
                </a:extLst>
              </a:tr>
            </a:tbl>
          </a:graphicData>
        </a:graphic>
      </p:graphicFrame>
      <p:sp>
        <p:nvSpPr>
          <p:cNvPr id="2" name="תיבת טקסט 1">
            <a:extLst>
              <a:ext uri="{FF2B5EF4-FFF2-40B4-BE49-F238E27FC236}">
                <a16:creationId xmlns:a16="http://schemas.microsoft.com/office/drawing/2014/main" id="{6E044E8F-0330-3B12-86A4-551DDF450853}"/>
              </a:ext>
            </a:extLst>
          </p:cNvPr>
          <p:cNvSpPr txBox="1"/>
          <p:nvPr/>
        </p:nvSpPr>
        <p:spPr>
          <a:xfrm>
            <a:off x="0" y="6138156"/>
            <a:ext cx="3092824" cy="646331"/>
          </a:xfrm>
          <a:prstGeom prst="rect">
            <a:avLst/>
          </a:prstGeom>
          <a:solidFill>
            <a:schemeClr val="bg1"/>
          </a:solidFill>
          <a:ln w="38100">
            <a:solidFill>
              <a:srgbClr val="FFFF00"/>
            </a:solidFill>
          </a:ln>
        </p:spPr>
        <p:txBody>
          <a:bodyPr wrap="square" rtlCol="1">
            <a:spAutoFit/>
          </a:bodyPr>
          <a:lstStyle/>
          <a:p>
            <a:r>
              <a:rPr lang="he-IL" dirty="0"/>
              <a:t>החישובים אינם לוקחים בחשבון עליה במחירי התוצרת לאורך זמן</a:t>
            </a:r>
          </a:p>
        </p:txBody>
      </p:sp>
      <p:sp>
        <p:nvSpPr>
          <p:cNvPr id="4" name="תיבת טקסט 3">
            <a:extLst>
              <a:ext uri="{FF2B5EF4-FFF2-40B4-BE49-F238E27FC236}">
                <a16:creationId xmlns:a16="http://schemas.microsoft.com/office/drawing/2014/main" id="{49C16CBA-B363-F870-0BF8-7FC1269B5B5F}"/>
              </a:ext>
            </a:extLst>
          </p:cNvPr>
          <p:cNvSpPr txBox="1"/>
          <p:nvPr/>
        </p:nvSpPr>
        <p:spPr>
          <a:xfrm>
            <a:off x="2594344" y="6394292"/>
            <a:ext cx="9207708" cy="369332"/>
          </a:xfrm>
          <a:prstGeom prst="rect">
            <a:avLst/>
          </a:prstGeom>
          <a:noFill/>
        </p:spPr>
        <p:txBody>
          <a:bodyPr wrap="square" rtlCol="1">
            <a:spAutoFit/>
          </a:bodyPr>
          <a:lstStyle/>
          <a:p>
            <a:r>
              <a:rPr lang="he-IL" dirty="0"/>
              <a:t>חישובי חברת צנובר במסגרת עבודה בהכנה עבור משרד החקלאות יוני 2023; תוצאות ביניים</a:t>
            </a:r>
          </a:p>
        </p:txBody>
      </p:sp>
    </p:spTree>
    <p:extLst>
      <p:ext uri="{BB962C8B-B14F-4D97-AF65-F5344CB8AC3E}">
        <p14:creationId xmlns:p14="http://schemas.microsoft.com/office/powerpoint/2010/main" val="1451660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err="1"/>
              <a:t>חימצה</a:t>
            </a:r>
            <a:r>
              <a:rPr lang="he-IL" sz="2800" b="1" dirty="0"/>
              <a:t> : מי הן המתחרות ? מה צפוי לקרות בהן אקלימית ?</a:t>
            </a:r>
          </a:p>
        </p:txBody>
      </p:sp>
      <p:pic>
        <p:nvPicPr>
          <p:cNvPr id="3" name="תמונה 2">
            <a:extLst>
              <a:ext uri="{FF2B5EF4-FFF2-40B4-BE49-F238E27FC236}">
                <a16:creationId xmlns:a16="http://schemas.microsoft.com/office/drawing/2014/main" id="{E7BDC9C5-ABBE-ED11-3B67-7F6E9282246E}"/>
              </a:ext>
            </a:extLst>
          </p:cNvPr>
          <p:cNvPicPr>
            <a:picLocks noChangeAspect="1"/>
          </p:cNvPicPr>
          <p:nvPr/>
        </p:nvPicPr>
        <p:blipFill>
          <a:blip r:embed="rId3"/>
          <a:stretch>
            <a:fillRect/>
          </a:stretch>
        </p:blipFill>
        <p:spPr>
          <a:xfrm>
            <a:off x="0" y="788476"/>
            <a:ext cx="8238744" cy="6000856"/>
          </a:xfrm>
          <a:prstGeom prst="rect">
            <a:avLst/>
          </a:prstGeom>
        </p:spPr>
      </p:pic>
      <p:sp>
        <p:nvSpPr>
          <p:cNvPr id="4" name="תיבת טקסט 3">
            <a:extLst>
              <a:ext uri="{FF2B5EF4-FFF2-40B4-BE49-F238E27FC236}">
                <a16:creationId xmlns:a16="http://schemas.microsoft.com/office/drawing/2014/main" id="{99B9F74E-3CE4-6D77-469F-9828E8542FAD}"/>
              </a:ext>
            </a:extLst>
          </p:cNvPr>
          <p:cNvSpPr txBox="1"/>
          <p:nvPr/>
        </p:nvSpPr>
        <p:spPr>
          <a:xfrm>
            <a:off x="8260080" y="1731255"/>
            <a:ext cx="3776410" cy="3139321"/>
          </a:xfrm>
          <a:prstGeom prst="rect">
            <a:avLst/>
          </a:prstGeom>
          <a:noFill/>
        </p:spPr>
        <p:txBody>
          <a:bodyPr wrap="square" rtlCol="1">
            <a:spAutoFit/>
          </a:bodyPr>
          <a:lstStyle/>
          <a:p>
            <a:pPr>
              <a:spcBef>
                <a:spcPts val="1200"/>
              </a:spcBef>
            </a:pPr>
            <a:r>
              <a:rPr lang="he-IL" sz="2400" dirty="0"/>
              <a:t>ליצואניות </a:t>
            </a:r>
            <a:r>
              <a:rPr lang="he-IL" sz="2400" dirty="0" err="1"/>
              <a:t>החימצה</a:t>
            </a:r>
            <a:r>
              <a:rPr lang="he-IL" sz="2400" dirty="0"/>
              <a:t> הגדולות בעולם חוסן אקלימי דומה לזה של ישראל (נמוך במעט).</a:t>
            </a:r>
          </a:p>
          <a:p>
            <a:pPr>
              <a:spcBef>
                <a:spcPts val="1200"/>
              </a:spcBef>
            </a:pPr>
            <a:r>
              <a:rPr lang="he-IL" sz="2400" dirty="0"/>
              <a:t>מדובר ב-8 מדיניות בלבד.</a:t>
            </a:r>
          </a:p>
          <a:p>
            <a:pPr>
              <a:spcBef>
                <a:spcPts val="1200"/>
              </a:spcBef>
            </a:pPr>
            <a:r>
              <a:rPr lang="he-IL" sz="2400" dirty="0"/>
              <a:t>אחת מהן כרגע במלחמה.</a:t>
            </a:r>
          </a:p>
          <a:p>
            <a:pPr>
              <a:spcBef>
                <a:spcPts val="1200"/>
              </a:spcBef>
            </a:pPr>
            <a:r>
              <a:rPr lang="he-IL" sz="2400" dirty="0"/>
              <a:t>שלוש מהן מדינות מפותחות ויציבות כלכלית.</a:t>
            </a:r>
          </a:p>
        </p:txBody>
      </p:sp>
      <p:sp>
        <p:nvSpPr>
          <p:cNvPr id="2" name="תיבת טקסט 1">
            <a:extLst>
              <a:ext uri="{FF2B5EF4-FFF2-40B4-BE49-F238E27FC236}">
                <a16:creationId xmlns:a16="http://schemas.microsoft.com/office/drawing/2014/main" id="{F979EDF0-404A-7914-E920-CF404BE9CBA9}"/>
              </a:ext>
            </a:extLst>
          </p:cNvPr>
          <p:cNvSpPr txBox="1"/>
          <p:nvPr/>
        </p:nvSpPr>
        <p:spPr>
          <a:xfrm>
            <a:off x="0" y="6635444"/>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Tree>
    <p:extLst>
      <p:ext uri="{BB962C8B-B14F-4D97-AF65-F5344CB8AC3E}">
        <p14:creationId xmlns:p14="http://schemas.microsoft.com/office/powerpoint/2010/main" val="1267973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err="1"/>
              <a:t>חימצה</a:t>
            </a:r>
            <a:r>
              <a:rPr lang="he-IL" sz="2800" b="1" dirty="0"/>
              <a:t> : מה הם כלי ההתמודדות ? האם הם מוכחים ומסחריים ?</a:t>
            </a:r>
          </a:p>
        </p:txBody>
      </p:sp>
      <p:sp>
        <p:nvSpPr>
          <p:cNvPr id="2" name="תיבת טקסט 1">
            <a:extLst>
              <a:ext uri="{FF2B5EF4-FFF2-40B4-BE49-F238E27FC236}">
                <a16:creationId xmlns:a16="http://schemas.microsoft.com/office/drawing/2014/main" id="{E772F632-3651-A595-952B-C4AF42AA4B38}"/>
              </a:ext>
            </a:extLst>
          </p:cNvPr>
          <p:cNvSpPr txBox="1"/>
          <p:nvPr/>
        </p:nvSpPr>
        <p:spPr>
          <a:xfrm>
            <a:off x="421341" y="1165412"/>
            <a:ext cx="11107271" cy="1508105"/>
          </a:xfrm>
          <a:prstGeom prst="rect">
            <a:avLst/>
          </a:prstGeom>
          <a:noFill/>
        </p:spPr>
        <p:txBody>
          <a:bodyPr wrap="square" rtlCol="1">
            <a:spAutoFit/>
          </a:bodyPr>
          <a:lstStyle/>
          <a:p>
            <a:pPr marL="342900" indent="-342900">
              <a:spcBef>
                <a:spcPts val="1200"/>
              </a:spcBef>
              <a:buAutoNum type="arabicPeriod"/>
            </a:pPr>
            <a:r>
              <a:rPr lang="he-IL" sz="2400" dirty="0"/>
              <a:t>שינוי מועד הזריעה</a:t>
            </a:r>
          </a:p>
          <a:p>
            <a:pPr marL="342900" indent="-342900">
              <a:spcBef>
                <a:spcPts val="1200"/>
              </a:spcBef>
              <a:buAutoNum type="arabicPeriod"/>
            </a:pPr>
            <a:r>
              <a:rPr lang="he-IL" sz="2400" dirty="0"/>
              <a:t>פיתוח זנים, כולל הגנה ממחלות</a:t>
            </a:r>
          </a:p>
          <a:p>
            <a:pPr>
              <a:spcBef>
                <a:spcPts val="1200"/>
              </a:spcBef>
            </a:pPr>
            <a:r>
              <a:rPr lang="he-IL" sz="2400" dirty="0"/>
              <a:t>הבעיה העיקרית היא תחרות מצד מגדלים ברוסיה והורדת מכסים, לאו דווקא שינוי האקלים.</a:t>
            </a:r>
          </a:p>
        </p:txBody>
      </p:sp>
      <p:grpSp>
        <p:nvGrpSpPr>
          <p:cNvPr id="3" name="קבוצה 2">
            <a:extLst>
              <a:ext uri="{FF2B5EF4-FFF2-40B4-BE49-F238E27FC236}">
                <a16:creationId xmlns:a16="http://schemas.microsoft.com/office/drawing/2014/main" id="{8E07E5A5-37F1-36AF-ECC9-9EAC3F574BAA}"/>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D8950DAD-2A16-E30A-40CB-0C11FE1E00C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C74DDF2C-9F73-CE50-2429-BBF0F5EAB55F}"/>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42041446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תירס : מה הוא הפרמטר המשפיע אקלימית, על מה הוא משפיע ?</a:t>
            </a:r>
          </a:p>
        </p:txBody>
      </p:sp>
      <p:sp>
        <p:nvSpPr>
          <p:cNvPr id="2" name="תיבת טקסט 1">
            <a:extLst>
              <a:ext uri="{FF2B5EF4-FFF2-40B4-BE49-F238E27FC236}">
                <a16:creationId xmlns:a16="http://schemas.microsoft.com/office/drawing/2014/main" id="{DBD447EE-CB0D-38A9-B1DE-F42BB1D56B88}"/>
              </a:ext>
            </a:extLst>
          </p:cNvPr>
          <p:cNvSpPr txBox="1"/>
          <p:nvPr/>
        </p:nvSpPr>
        <p:spPr>
          <a:xfrm>
            <a:off x="564776" y="1156447"/>
            <a:ext cx="11071618" cy="3077766"/>
          </a:xfrm>
          <a:prstGeom prst="rect">
            <a:avLst/>
          </a:prstGeom>
          <a:noFill/>
        </p:spPr>
        <p:txBody>
          <a:bodyPr wrap="square" rtlCol="1">
            <a:spAutoFit/>
          </a:bodyPr>
          <a:lstStyle/>
          <a:p>
            <a:pPr>
              <a:spcBef>
                <a:spcPts val="1200"/>
              </a:spcBef>
            </a:pPr>
            <a:r>
              <a:rPr lang="he-IL" sz="2400" dirty="0"/>
              <a:t>רגיש לקור, פוגע בהאבקה.</a:t>
            </a:r>
          </a:p>
          <a:p>
            <a:pPr>
              <a:spcBef>
                <a:spcPts val="1200"/>
              </a:spcBef>
            </a:pPr>
            <a:r>
              <a:rPr lang="he-IL" sz="2400" dirty="0"/>
              <a:t>גם שרב פוגע בהאבקה- האבקנים מתייבשים לפני ההפריה, מקבלים קלח בלי מספיק גרעינים.</a:t>
            </a:r>
          </a:p>
          <a:p>
            <a:pPr>
              <a:spcBef>
                <a:spcPts val="1200"/>
              </a:spcBef>
            </a:pPr>
            <a:r>
              <a:rPr lang="he-IL" sz="2400" dirty="0"/>
              <a:t>כמו כן רגיש לשרב באביב (מאי). בתקופה זו בדרך כלל התירס עורך מיון של גרעינים. </a:t>
            </a:r>
          </a:p>
          <a:p>
            <a:pPr>
              <a:spcBef>
                <a:spcPts val="1200"/>
              </a:spcBef>
            </a:pPr>
            <a:r>
              <a:rPr lang="he-IL" sz="2400" dirty="0"/>
              <a:t>שרב בתקופה זו יביא לקלח דק וקטן יותר, או עבה אבל קצר.</a:t>
            </a:r>
          </a:p>
          <a:p>
            <a:pPr>
              <a:spcBef>
                <a:spcPts val="1200"/>
              </a:spcBef>
            </a:pPr>
            <a:r>
              <a:rPr lang="he-IL" sz="2400" dirty="0"/>
              <a:t>כשחם צריך להשקות יותר (עלות מים).</a:t>
            </a:r>
          </a:p>
          <a:p>
            <a:pPr>
              <a:spcBef>
                <a:spcPts val="1200"/>
              </a:spcBef>
            </a:pPr>
            <a:r>
              <a:rPr lang="he-IL" sz="2400" dirty="0"/>
              <a:t>החום מעודד פעילות מזיקים.</a:t>
            </a:r>
          </a:p>
        </p:txBody>
      </p:sp>
      <p:grpSp>
        <p:nvGrpSpPr>
          <p:cNvPr id="3" name="קבוצה 2">
            <a:extLst>
              <a:ext uri="{FF2B5EF4-FFF2-40B4-BE49-F238E27FC236}">
                <a16:creationId xmlns:a16="http://schemas.microsoft.com/office/drawing/2014/main" id="{C314C4F0-E342-DA69-EB3E-512DCD9B107A}"/>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0FFBE2C4-E63B-6EE0-264C-C23243FB466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3B4D9106-3728-6E89-4C41-2E4EA3E34097}"/>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474782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תירס : מה צפוי לקרות ליבול ? האם הגידול יהיה כדאי כלכלית ?</a:t>
            </a:r>
          </a:p>
        </p:txBody>
      </p:sp>
      <p:sp>
        <p:nvSpPr>
          <p:cNvPr id="2" name="תיבת טקסט 1">
            <a:extLst>
              <a:ext uri="{FF2B5EF4-FFF2-40B4-BE49-F238E27FC236}">
                <a16:creationId xmlns:a16="http://schemas.microsoft.com/office/drawing/2014/main" id="{9809AC97-4E83-0CA9-6173-9C60E0C0A902}"/>
              </a:ext>
            </a:extLst>
          </p:cNvPr>
          <p:cNvSpPr txBox="1"/>
          <p:nvPr/>
        </p:nvSpPr>
        <p:spPr>
          <a:xfrm>
            <a:off x="564776" y="1156447"/>
            <a:ext cx="11071618" cy="984885"/>
          </a:xfrm>
          <a:prstGeom prst="rect">
            <a:avLst/>
          </a:prstGeom>
          <a:noFill/>
        </p:spPr>
        <p:txBody>
          <a:bodyPr wrap="square" rtlCol="1">
            <a:spAutoFit/>
          </a:bodyPr>
          <a:lstStyle/>
          <a:p>
            <a:pPr>
              <a:spcBef>
                <a:spcPts val="1200"/>
              </a:spcBef>
            </a:pPr>
            <a:r>
              <a:rPr lang="he-IL" sz="2400" dirty="0"/>
              <a:t>הנתונים של מדריכי הגידולים בעמקים אומרים שלעת עתה אין מגמה של ירידה ביבולים.</a:t>
            </a:r>
          </a:p>
          <a:p>
            <a:pPr>
              <a:spcBef>
                <a:spcPts val="1200"/>
              </a:spcBef>
            </a:pPr>
            <a:r>
              <a:rPr lang="he-IL" sz="2400" dirty="0"/>
              <a:t>יש אפילו עליה ביבולים, בגלל התאמת זנים.</a:t>
            </a:r>
          </a:p>
        </p:txBody>
      </p:sp>
      <p:grpSp>
        <p:nvGrpSpPr>
          <p:cNvPr id="3" name="קבוצה 2">
            <a:extLst>
              <a:ext uri="{FF2B5EF4-FFF2-40B4-BE49-F238E27FC236}">
                <a16:creationId xmlns:a16="http://schemas.microsoft.com/office/drawing/2014/main" id="{F73D0D8C-9F0B-836E-40E1-3689CE0E23B0}"/>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5F2A118F-1FD6-4BF2-2EFB-E0948E79562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2AC5B6B9-0FD5-1A85-6082-B1458676979E}"/>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491753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תירס : מי הן המתחרות ? מה צפוי לקרות בהן אקלימית ?</a:t>
            </a:r>
          </a:p>
        </p:txBody>
      </p:sp>
      <p:pic>
        <p:nvPicPr>
          <p:cNvPr id="3" name="תמונה 2">
            <a:extLst>
              <a:ext uri="{FF2B5EF4-FFF2-40B4-BE49-F238E27FC236}">
                <a16:creationId xmlns:a16="http://schemas.microsoft.com/office/drawing/2014/main" id="{916D92AB-B0EB-2A69-E703-3B727CAC31F3}"/>
              </a:ext>
            </a:extLst>
          </p:cNvPr>
          <p:cNvPicPr>
            <a:picLocks noChangeAspect="1"/>
          </p:cNvPicPr>
          <p:nvPr/>
        </p:nvPicPr>
        <p:blipFill>
          <a:blip r:embed="rId3"/>
          <a:stretch>
            <a:fillRect/>
          </a:stretch>
        </p:blipFill>
        <p:spPr>
          <a:xfrm>
            <a:off x="13425" y="696528"/>
            <a:ext cx="8861553" cy="6008436"/>
          </a:xfrm>
          <a:prstGeom prst="rect">
            <a:avLst/>
          </a:prstGeom>
        </p:spPr>
      </p:pic>
      <p:sp>
        <p:nvSpPr>
          <p:cNvPr id="4" name="תיבת טקסט 3">
            <a:extLst>
              <a:ext uri="{FF2B5EF4-FFF2-40B4-BE49-F238E27FC236}">
                <a16:creationId xmlns:a16="http://schemas.microsoft.com/office/drawing/2014/main" id="{0AFF2FAF-07BC-985F-B998-30458335C3B0}"/>
              </a:ext>
            </a:extLst>
          </p:cNvPr>
          <p:cNvSpPr txBox="1"/>
          <p:nvPr/>
        </p:nvSpPr>
        <p:spPr>
          <a:xfrm>
            <a:off x="8874978" y="1731255"/>
            <a:ext cx="3161512" cy="3877985"/>
          </a:xfrm>
          <a:prstGeom prst="rect">
            <a:avLst/>
          </a:prstGeom>
          <a:noFill/>
        </p:spPr>
        <p:txBody>
          <a:bodyPr wrap="square" rtlCol="1">
            <a:spAutoFit/>
          </a:bodyPr>
          <a:lstStyle/>
          <a:p>
            <a:pPr>
              <a:spcBef>
                <a:spcPts val="1200"/>
              </a:spcBef>
            </a:pPr>
            <a:r>
              <a:rPr lang="he-IL" sz="2400" dirty="0"/>
              <a:t>ליצואניות התירס הגדולות בעולם חוסן אקלימי נמוך משל ישראל</a:t>
            </a:r>
          </a:p>
          <a:p>
            <a:pPr>
              <a:spcBef>
                <a:spcPts val="1200"/>
              </a:spcBef>
            </a:pPr>
            <a:r>
              <a:rPr lang="he-IL" sz="2400" dirty="0"/>
              <a:t>מדובר ב-5 מדיניות בלבד.</a:t>
            </a:r>
          </a:p>
          <a:p>
            <a:pPr>
              <a:spcBef>
                <a:spcPts val="1200"/>
              </a:spcBef>
            </a:pPr>
            <a:r>
              <a:rPr lang="he-IL" sz="2400" dirty="0"/>
              <a:t>אחת מהן כרגע במלחמה.</a:t>
            </a:r>
          </a:p>
          <a:p>
            <a:pPr>
              <a:spcBef>
                <a:spcPts val="1200"/>
              </a:spcBef>
            </a:pPr>
            <a:r>
              <a:rPr lang="he-IL" sz="2400" dirty="0"/>
              <a:t>ארבע מהן מדינות פחות מפותחות ויציבות כלכלית מישראל </a:t>
            </a:r>
            <a:r>
              <a:rPr lang="he-IL" sz="1400" dirty="0"/>
              <a:t>(מדד </a:t>
            </a:r>
            <a:r>
              <a:rPr lang="en-US" sz="1400" dirty="0"/>
              <a:t>HDI</a:t>
            </a:r>
            <a:r>
              <a:rPr lang="he-IL" sz="1400" dirty="0"/>
              <a:t>).</a:t>
            </a:r>
          </a:p>
        </p:txBody>
      </p:sp>
      <p:sp>
        <p:nvSpPr>
          <p:cNvPr id="2" name="תיבת טקסט 1">
            <a:extLst>
              <a:ext uri="{FF2B5EF4-FFF2-40B4-BE49-F238E27FC236}">
                <a16:creationId xmlns:a16="http://schemas.microsoft.com/office/drawing/2014/main" id="{2DC8D055-E699-7526-5D39-DB91E432E502}"/>
              </a:ext>
            </a:extLst>
          </p:cNvPr>
          <p:cNvSpPr txBox="1"/>
          <p:nvPr/>
        </p:nvSpPr>
        <p:spPr>
          <a:xfrm>
            <a:off x="0" y="6635444"/>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Tree>
    <p:extLst>
      <p:ext uri="{BB962C8B-B14F-4D97-AF65-F5344CB8AC3E}">
        <p14:creationId xmlns:p14="http://schemas.microsoft.com/office/powerpoint/2010/main" val="35399815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תירס : מה הם כלי ההתמודדות ? האם הם מוכחים ומסחריים ?</a:t>
            </a:r>
          </a:p>
        </p:txBody>
      </p:sp>
      <p:sp>
        <p:nvSpPr>
          <p:cNvPr id="2" name="תיבת טקסט 1">
            <a:extLst>
              <a:ext uri="{FF2B5EF4-FFF2-40B4-BE49-F238E27FC236}">
                <a16:creationId xmlns:a16="http://schemas.microsoft.com/office/drawing/2014/main" id="{1DEAE2D6-3857-02FC-738B-F57B06A5DA30}"/>
              </a:ext>
            </a:extLst>
          </p:cNvPr>
          <p:cNvSpPr txBox="1"/>
          <p:nvPr/>
        </p:nvSpPr>
        <p:spPr>
          <a:xfrm>
            <a:off x="564776" y="1156447"/>
            <a:ext cx="11071618" cy="2092881"/>
          </a:xfrm>
          <a:prstGeom prst="rect">
            <a:avLst/>
          </a:prstGeom>
          <a:noFill/>
        </p:spPr>
        <p:txBody>
          <a:bodyPr wrap="square" rtlCol="1">
            <a:spAutoFit/>
          </a:bodyPr>
          <a:lstStyle/>
          <a:p>
            <a:pPr>
              <a:spcBef>
                <a:spcPts val="1200"/>
              </a:spcBef>
            </a:pPr>
            <a:r>
              <a:rPr lang="he-IL" sz="2000" dirty="0"/>
              <a:t>התאמת זנים. אין כרגע זנים עמידים לשינוי האקלים.</a:t>
            </a:r>
          </a:p>
          <a:p>
            <a:pPr>
              <a:spcBef>
                <a:spcPts val="1200"/>
              </a:spcBef>
            </a:pPr>
            <a:r>
              <a:rPr lang="he-IL" sz="2000" dirty="0"/>
              <a:t>אסטרטגיית התמודדות היא "להתחמק בזמן", לנהל את מועד הזריעה כך שהזמן הרגיש לא יהיה במאי, שנקודות התורפה של האבקה או התמיינו הקלח אינן במאי, אלא לפני או אחרי. </a:t>
            </a:r>
          </a:p>
          <a:p>
            <a:pPr>
              <a:spcBef>
                <a:spcPts val="1200"/>
              </a:spcBef>
            </a:pPr>
            <a:r>
              <a:rPr lang="he-IL" sz="2000" dirty="0"/>
              <a:t>לזרוע מוקדם (בפברואר), או לזרוע מאוחר (כך שההתמיינות תקרה ביולי-אוגוסט).</a:t>
            </a:r>
          </a:p>
          <a:p>
            <a:pPr>
              <a:spcBef>
                <a:spcPts val="1200"/>
              </a:spcBef>
            </a:pPr>
            <a:r>
              <a:rPr lang="he-IL" sz="2000" dirty="0"/>
              <a:t>נכון לעכשיו לא עושים זאת, מפני שמועד הזריעה נקבע על ידי הצרכנים (מפעלים / מרכזי מזון).</a:t>
            </a:r>
          </a:p>
        </p:txBody>
      </p:sp>
      <p:grpSp>
        <p:nvGrpSpPr>
          <p:cNvPr id="3" name="קבוצה 2">
            <a:extLst>
              <a:ext uri="{FF2B5EF4-FFF2-40B4-BE49-F238E27FC236}">
                <a16:creationId xmlns:a16="http://schemas.microsoft.com/office/drawing/2014/main" id="{11A71FC2-F1BA-7D33-CEE4-D09D6D67E28D}"/>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E0A3981B-BAE7-2960-CCCD-A7D4A6BC8FE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53356A22-A226-6EF9-7E84-01FDB35F32C6}"/>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1815737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אבטיח לפיצוח : מה הוא הפרמטר המשפיע אקלימית, על מה הוא משפיע ?</a:t>
            </a:r>
          </a:p>
        </p:txBody>
      </p:sp>
      <p:sp>
        <p:nvSpPr>
          <p:cNvPr id="2" name="תיבת טקסט 1">
            <a:extLst>
              <a:ext uri="{FF2B5EF4-FFF2-40B4-BE49-F238E27FC236}">
                <a16:creationId xmlns:a16="http://schemas.microsoft.com/office/drawing/2014/main" id="{67990144-11B0-F562-1D7E-90E60DFCA790}"/>
              </a:ext>
            </a:extLst>
          </p:cNvPr>
          <p:cNvSpPr txBox="1"/>
          <p:nvPr/>
        </p:nvSpPr>
        <p:spPr>
          <a:xfrm>
            <a:off x="894502" y="1138518"/>
            <a:ext cx="10634110" cy="3016210"/>
          </a:xfrm>
          <a:prstGeom prst="rect">
            <a:avLst/>
          </a:prstGeom>
          <a:noFill/>
        </p:spPr>
        <p:txBody>
          <a:bodyPr wrap="square" rtlCol="1">
            <a:spAutoFit/>
          </a:bodyPr>
          <a:lstStyle/>
          <a:p>
            <a:pPr>
              <a:spcBef>
                <a:spcPts val="1200"/>
              </a:spcBef>
            </a:pPr>
            <a:r>
              <a:rPr lang="he-IL" sz="2000" dirty="0"/>
              <a:t>החום פוגע בפוריות וביבול. האבטיח פורח בסוף אפריל-תחילת מאי, שרבים בתקופה זו בעייתיים.</a:t>
            </a:r>
          </a:p>
          <a:p>
            <a:pPr>
              <a:spcBef>
                <a:spcPts val="1200"/>
              </a:spcBef>
            </a:pPr>
            <a:r>
              <a:rPr lang="he-IL" sz="2000" dirty="0"/>
              <a:t>לאבטיח, כמו כל הדלועים, יש פרחי זכר ופרחי נקבה. כאשר החום עולה מעל 32 מעלות – הדלועים מוציאים רק פרחים זכריים. </a:t>
            </a:r>
          </a:p>
          <a:p>
            <a:pPr>
              <a:spcBef>
                <a:spcPts val="1200"/>
              </a:spcBef>
            </a:pPr>
            <a:r>
              <a:rPr lang="he-IL" sz="2000" dirty="0"/>
              <a:t>נדרשות טמפרטורות נמוכות יחסית כדי לייצר פירות.</a:t>
            </a:r>
          </a:p>
          <a:p>
            <a:pPr>
              <a:spcBef>
                <a:spcPts val="1200"/>
              </a:spcBef>
            </a:pPr>
            <a:r>
              <a:rPr lang="he-IL" sz="2000" dirty="0"/>
              <a:t>שרבים עלולים לפגוע גם בחנטים, נפילת חנטים ופגיעה ביבול.</a:t>
            </a:r>
          </a:p>
          <a:p>
            <a:pPr>
              <a:spcBef>
                <a:spcPts val="1200"/>
              </a:spcBef>
            </a:pPr>
            <a:r>
              <a:rPr lang="he-IL" sz="2000" dirty="0"/>
              <a:t>שרבים ארוכים פוגעים בפעילות מאביקים. יכולים לתרום לפטריות קרקע.</a:t>
            </a:r>
          </a:p>
          <a:p>
            <a:pPr>
              <a:spcBef>
                <a:spcPts val="1200"/>
              </a:spcBef>
            </a:pPr>
            <a:r>
              <a:rPr lang="he-IL" sz="2000" dirty="0"/>
              <a:t>צריכת מים מוגברת בעקבות החום.</a:t>
            </a:r>
          </a:p>
        </p:txBody>
      </p:sp>
      <p:grpSp>
        <p:nvGrpSpPr>
          <p:cNvPr id="3" name="קבוצה 2">
            <a:extLst>
              <a:ext uri="{FF2B5EF4-FFF2-40B4-BE49-F238E27FC236}">
                <a16:creationId xmlns:a16="http://schemas.microsoft.com/office/drawing/2014/main" id="{70F3039E-999A-1648-C906-7C6455F797F4}"/>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33755A5D-C8DA-FD3C-CE4D-94AAD61913D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00EBF81E-7848-93B3-1DD0-C19DD1A806E8}"/>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40029279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אבטיח לפיצוח : מה צפוי לקרות ליבול ? האם הגידול יהיה כדאי כלכלית ?</a:t>
            </a:r>
          </a:p>
        </p:txBody>
      </p:sp>
      <p:sp>
        <p:nvSpPr>
          <p:cNvPr id="2" name="תיבת טקסט 1">
            <a:extLst>
              <a:ext uri="{FF2B5EF4-FFF2-40B4-BE49-F238E27FC236}">
                <a16:creationId xmlns:a16="http://schemas.microsoft.com/office/drawing/2014/main" id="{9FA8FE0B-C61B-947A-BAC1-C280F34F7D4D}"/>
              </a:ext>
            </a:extLst>
          </p:cNvPr>
          <p:cNvSpPr txBox="1"/>
          <p:nvPr/>
        </p:nvSpPr>
        <p:spPr>
          <a:xfrm>
            <a:off x="564776" y="1156447"/>
            <a:ext cx="11071618" cy="461665"/>
          </a:xfrm>
          <a:prstGeom prst="rect">
            <a:avLst/>
          </a:prstGeom>
          <a:noFill/>
        </p:spPr>
        <p:txBody>
          <a:bodyPr wrap="square" rtlCol="1">
            <a:spAutoFit/>
          </a:bodyPr>
          <a:lstStyle/>
          <a:p>
            <a:pPr>
              <a:spcBef>
                <a:spcPts val="1200"/>
              </a:spcBef>
            </a:pPr>
            <a:r>
              <a:rPr lang="he-IL" sz="2400" dirty="0"/>
              <a:t>הנתונים של מדריכי הגידולים בעמקים אומרים שלעת עתה אין מגמה של ירידה ביבולים.</a:t>
            </a:r>
          </a:p>
        </p:txBody>
      </p:sp>
      <p:grpSp>
        <p:nvGrpSpPr>
          <p:cNvPr id="3" name="קבוצה 2">
            <a:extLst>
              <a:ext uri="{FF2B5EF4-FFF2-40B4-BE49-F238E27FC236}">
                <a16:creationId xmlns:a16="http://schemas.microsoft.com/office/drawing/2014/main" id="{9C87D886-DE85-BCD6-85A4-B9D652177DFE}"/>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B01C5907-6846-048E-69C0-29F1D9A0D2F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BA40C830-4429-0340-EA17-8EE15C73B018}"/>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1969003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אבטיח לפיצוח : מי הן המתחרות ? מה צפוי לקרות בהן אקלימית ?</a:t>
            </a:r>
          </a:p>
        </p:txBody>
      </p:sp>
      <p:pic>
        <p:nvPicPr>
          <p:cNvPr id="3" name="תמונה 2">
            <a:extLst>
              <a:ext uri="{FF2B5EF4-FFF2-40B4-BE49-F238E27FC236}">
                <a16:creationId xmlns:a16="http://schemas.microsoft.com/office/drawing/2014/main" id="{8A08762C-4A94-589C-6752-E98FF46C312F}"/>
              </a:ext>
            </a:extLst>
          </p:cNvPr>
          <p:cNvPicPr>
            <a:picLocks noChangeAspect="1"/>
          </p:cNvPicPr>
          <p:nvPr/>
        </p:nvPicPr>
        <p:blipFill>
          <a:blip r:embed="rId3"/>
          <a:stretch>
            <a:fillRect/>
          </a:stretch>
        </p:blipFill>
        <p:spPr>
          <a:xfrm>
            <a:off x="0" y="657968"/>
            <a:ext cx="7938214" cy="6026724"/>
          </a:xfrm>
          <a:prstGeom prst="rect">
            <a:avLst/>
          </a:prstGeom>
        </p:spPr>
      </p:pic>
      <p:sp>
        <p:nvSpPr>
          <p:cNvPr id="4" name="תיבת טקסט 3">
            <a:extLst>
              <a:ext uri="{FF2B5EF4-FFF2-40B4-BE49-F238E27FC236}">
                <a16:creationId xmlns:a16="http://schemas.microsoft.com/office/drawing/2014/main" id="{2BD53AB7-D6DB-5E79-009C-94C3EAF903E3}"/>
              </a:ext>
            </a:extLst>
          </p:cNvPr>
          <p:cNvSpPr txBox="1"/>
          <p:nvPr/>
        </p:nvSpPr>
        <p:spPr>
          <a:xfrm>
            <a:off x="8247888" y="1731255"/>
            <a:ext cx="3788602" cy="3508653"/>
          </a:xfrm>
          <a:prstGeom prst="rect">
            <a:avLst/>
          </a:prstGeom>
          <a:noFill/>
        </p:spPr>
        <p:txBody>
          <a:bodyPr wrap="square" rtlCol="1">
            <a:spAutoFit/>
          </a:bodyPr>
          <a:lstStyle/>
          <a:p>
            <a:pPr>
              <a:spcBef>
                <a:spcPts val="1200"/>
              </a:spcBef>
            </a:pPr>
            <a:r>
              <a:rPr lang="he-IL" sz="2400" dirty="0"/>
              <a:t>ליצואניות האבטיח הגדולות בעולם חוסן אקלימי </a:t>
            </a:r>
            <a:r>
              <a:rPr lang="he-IL" sz="2400" dirty="0">
                <a:solidFill>
                  <a:srgbClr val="FF0000"/>
                </a:solidFill>
              </a:rPr>
              <a:t>נמוך משמעותית</a:t>
            </a:r>
            <a:r>
              <a:rPr lang="he-IL" sz="2400" dirty="0"/>
              <a:t> משל ישראל</a:t>
            </a:r>
          </a:p>
          <a:p>
            <a:pPr>
              <a:spcBef>
                <a:spcPts val="1200"/>
              </a:spcBef>
            </a:pPr>
            <a:r>
              <a:rPr lang="he-IL" sz="2400" dirty="0"/>
              <a:t>מדובר ב-13 מדיניות.</a:t>
            </a:r>
          </a:p>
          <a:p>
            <a:pPr>
              <a:spcBef>
                <a:spcPts val="1200"/>
              </a:spcBef>
            </a:pPr>
            <a:r>
              <a:rPr lang="he-IL" sz="2400" dirty="0"/>
              <a:t>שתיים מהן לא יציבות קיצונית (איראן, מיאנמר).</a:t>
            </a:r>
          </a:p>
          <a:p>
            <a:pPr>
              <a:spcBef>
                <a:spcPts val="1200"/>
              </a:spcBef>
            </a:pPr>
            <a:r>
              <a:rPr lang="he-IL" sz="2400" dirty="0"/>
              <a:t>רק חמש מהן מפותחות ויציבות כלכלית כמו ישראל </a:t>
            </a:r>
            <a:r>
              <a:rPr lang="he-IL" sz="1400" dirty="0"/>
              <a:t>(מדד </a:t>
            </a:r>
            <a:r>
              <a:rPr lang="en-US" sz="1400" dirty="0"/>
              <a:t>HDI</a:t>
            </a:r>
            <a:r>
              <a:rPr lang="he-IL" sz="1400" dirty="0"/>
              <a:t>).</a:t>
            </a:r>
          </a:p>
        </p:txBody>
      </p:sp>
      <p:sp>
        <p:nvSpPr>
          <p:cNvPr id="2" name="תיבת טקסט 1">
            <a:extLst>
              <a:ext uri="{FF2B5EF4-FFF2-40B4-BE49-F238E27FC236}">
                <a16:creationId xmlns:a16="http://schemas.microsoft.com/office/drawing/2014/main" id="{EE1D458E-6953-E80B-0C48-518148B7B625}"/>
              </a:ext>
            </a:extLst>
          </p:cNvPr>
          <p:cNvSpPr txBox="1"/>
          <p:nvPr/>
        </p:nvSpPr>
        <p:spPr>
          <a:xfrm>
            <a:off x="0" y="6635444"/>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Tree>
    <p:extLst>
      <p:ext uri="{BB962C8B-B14F-4D97-AF65-F5344CB8AC3E}">
        <p14:creationId xmlns:p14="http://schemas.microsoft.com/office/powerpoint/2010/main" val="137364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שיטת העבודה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302589" y="920621"/>
            <a:ext cx="9958107" cy="2616101"/>
          </a:xfrm>
          <a:prstGeom prst="rect">
            <a:avLst/>
          </a:prstGeom>
          <a:noFill/>
        </p:spPr>
        <p:txBody>
          <a:bodyPr wrap="square" rtlCol="1">
            <a:spAutoFit/>
          </a:bodyPr>
          <a:lstStyle/>
          <a:p>
            <a:pPr marL="342900" indent="-342900">
              <a:spcBef>
                <a:spcPts val="1200"/>
              </a:spcBef>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זיהוי גידולים נוספים שאינם מגודלים בעמקים כיום: גידולים שגודלו בישראל בעבר וננטשו; גידולים חדשים בישראל. יתרונות וחסרונות.</a:t>
            </a:r>
          </a:p>
          <a:p>
            <a:pPr marL="342900" indent="-342900">
              <a:spcBef>
                <a:spcPts val="1200"/>
              </a:spcBef>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לאחר זיהוי הגידולים שכדאי לקדם, גזירת משמעויות עבור השימוש המיטבי במשאבי המים (תוספת </a:t>
            </a:r>
            <a:r>
              <a:rPr lang="he-IL" sz="2400" dirty="0" err="1">
                <a:effectLst/>
                <a:latin typeface="Calibri" panose="020F0502020204030204" pitchFamily="34" charset="0"/>
                <a:ea typeface="Calibri" panose="020F0502020204030204" pitchFamily="34" charset="0"/>
                <a:cs typeface="Arial" panose="020B0604020202020204" pitchFamily="34" charset="0"/>
              </a:rPr>
              <a:t>קולחין</a:t>
            </a:r>
            <a:r>
              <a:rPr lang="he-IL" sz="24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spcBef>
                <a:spcPts val="1200"/>
              </a:spcBef>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בדיקת הפוטנציאל לדו-גידול, על רקע </a:t>
            </a:r>
            <a:r>
              <a:rPr lang="he-IL" sz="2400" dirty="0">
                <a:latin typeface="Calibri" panose="020F0502020204030204" pitchFamily="34" charset="0"/>
                <a:ea typeface="Calibri" panose="020F0502020204030204" pitchFamily="34" charset="0"/>
                <a:cs typeface="Arial" panose="020B0604020202020204" pitchFamily="34" charset="0"/>
              </a:rPr>
              <a:t>הצורך להגדיל את שטחי העיבודים, לנוכח הירידה הצפויה ביבולים בשל שינוי האקלים</a:t>
            </a:r>
            <a:endParaRPr lang="he-IL"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5713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אבטיח לפיצוח : מה הם כלי ההתמודדות ? האם הם מוכחים ומסחריים ?</a:t>
            </a:r>
          </a:p>
        </p:txBody>
      </p:sp>
      <p:sp>
        <p:nvSpPr>
          <p:cNvPr id="2" name="תיבת טקסט 1">
            <a:extLst>
              <a:ext uri="{FF2B5EF4-FFF2-40B4-BE49-F238E27FC236}">
                <a16:creationId xmlns:a16="http://schemas.microsoft.com/office/drawing/2014/main" id="{004E97DC-02D1-ACDA-BF20-E484D7E7DBB2}"/>
              </a:ext>
            </a:extLst>
          </p:cNvPr>
          <p:cNvSpPr txBox="1"/>
          <p:nvPr/>
        </p:nvSpPr>
        <p:spPr>
          <a:xfrm>
            <a:off x="421341" y="1165412"/>
            <a:ext cx="11107271" cy="2031325"/>
          </a:xfrm>
          <a:prstGeom prst="rect">
            <a:avLst/>
          </a:prstGeom>
          <a:noFill/>
        </p:spPr>
        <p:txBody>
          <a:bodyPr wrap="square" rtlCol="1">
            <a:spAutoFit/>
          </a:bodyPr>
          <a:lstStyle/>
          <a:p>
            <a:pPr marL="342900" indent="-342900">
              <a:spcBef>
                <a:spcPts val="1200"/>
              </a:spcBef>
              <a:buAutoNum type="arabicPeriod"/>
            </a:pPr>
            <a:r>
              <a:rPr lang="he-IL" sz="2400" dirty="0"/>
              <a:t>שינוי מועד הזריעה</a:t>
            </a:r>
          </a:p>
          <a:p>
            <a:pPr marL="342900" indent="-342900">
              <a:spcBef>
                <a:spcPts val="1200"/>
              </a:spcBef>
              <a:buAutoNum type="arabicPeriod"/>
            </a:pPr>
            <a:r>
              <a:rPr lang="he-IL" sz="2400" dirty="0"/>
              <a:t>פיתוח זנים חדשים של אבטיח פיצוח (חברת זרעים דליה, שער העמקים). </a:t>
            </a:r>
          </a:p>
          <a:p>
            <a:pPr>
              <a:spcBef>
                <a:spcPts val="1200"/>
              </a:spcBef>
            </a:pPr>
            <a:r>
              <a:rPr lang="he-IL" sz="2400" dirty="0"/>
              <a:t>כרגע אין זנים מתאימים.</a:t>
            </a:r>
          </a:p>
          <a:p>
            <a:pPr>
              <a:spcBef>
                <a:spcPts val="1200"/>
              </a:spcBef>
            </a:pPr>
            <a:r>
              <a:rPr lang="he-IL" sz="2400" dirty="0"/>
              <a:t>אין פתרון התמודדות, אבל הבעיה לא מאוד גדולה בינתיים.</a:t>
            </a:r>
          </a:p>
        </p:txBody>
      </p:sp>
      <p:grpSp>
        <p:nvGrpSpPr>
          <p:cNvPr id="3" name="קבוצה 2">
            <a:extLst>
              <a:ext uri="{FF2B5EF4-FFF2-40B4-BE49-F238E27FC236}">
                <a16:creationId xmlns:a16="http://schemas.microsoft.com/office/drawing/2014/main" id="{E913EB0A-B276-0971-86B5-A83F1CDA0702}"/>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220D21FA-04E6-F5A8-587D-56C5E7FFE94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27B9AAFC-A886-1656-FCDC-B26B61E5C39F}"/>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4534350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בצל : מה הוא הפרמטר המשפיע אקלימית, על מה הוא משפיע ?</a:t>
            </a:r>
          </a:p>
        </p:txBody>
      </p:sp>
      <p:sp>
        <p:nvSpPr>
          <p:cNvPr id="2" name="תיבת טקסט 1">
            <a:extLst>
              <a:ext uri="{FF2B5EF4-FFF2-40B4-BE49-F238E27FC236}">
                <a16:creationId xmlns:a16="http://schemas.microsoft.com/office/drawing/2014/main" id="{48F21ACC-1844-699F-6BF0-DA803805BCC6}"/>
              </a:ext>
            </a:extLst>
          </p:cNvPr>
          <p:cNvSpPr txBox="1"/>
          <p:nvPr/>
        </p:nvSpPr>
        <p:spPr>
          <a:xfrm>
            <a:off x="412376" y="1120588"/>
            <a:ext cx="11224018" cy="2862322"/>
          </a:xfrm>
          <a:prstGeom prst="rect">
            <a:avLst/>
          </a:prstGeom>
          <a:noFill/>
        </p:spPr>
        <p:txBody>
          <a:bodyPr wrap="square" rtlCol="1">
            <a:spAutoFit/>
          </a:bodyPr>
          <a:lstStyle/>
          <a:p>
            <a:pPr>
              <a:spcBef>
                <a:spcPts val="1200"/>
              </a:spcBef>
            </a:pPr>
            <a:r>
              <a:rPr lang="he-IL" sz="2000" dirty="0"/>
              <a:t>הגידול מושפע מאורך היום יותר מאשר הטמפרטורה.</a:t>
            </a:r>
          </a:p>
          <a:p>
            <a:pPr>
              <a:spcBef>
                <a:spcPts val="1200"/>
              </a:spcBef>
            </a:pPr>
            <a:r>
              <a:rPr lang="he-IL" sz="2000" dirty="0"/>
              <a:t>רצף ימי חום בחורף – פוגע באיכות של היבול. מאיץ את התפתחות הבצל, במקום לגדול כפקעת הבצל קופץ לשלב הזרעים. </a:t>
            </a:r>
          </a:p>
          <a:p>
            <a:pPr>
              <a:spcBef>
                <a:spcPts val="1200"/>
              </a:spcBef>
            </a:pPr>
            <a:r>
              <a:rPr lang="he-IL" sz="2000" dirty="0"/>
              <a:t>נוצרים בצלים עם "חור" באמצע הבצל, או שכבה מעוצה באמצע הבצל.</a:t>
            </a:r>
          </a:p>
          <a:p>
            <a:pPr>
              <a:spcBef>
                <a:spcPts val="1200"/>
              </a:spcBef>
            </a:pPr>
            <a:r>
              <a:rPr lang="he-IL" sz="2000" dirty="0"/>
              <a:t>בצלים כאלה בעיקרון לא ראויים לשיווק. בשנים ברוכות יבול לא משווקים אותם, בשנים בהן ההיצע נמוך הם מגיעים לשוק. </a:t>
            </a:r>
          </a:p>
          <a:p>
            <a:pPr>
              <a:spcBef>
                <a:spcPts val="1200"/>
              </a:spcBef>
            </a:pPr>
            <a:r>
              <a:rPr lang="he-IL" sz="2000" dirty="0"/>
              <a:t>גם קור יכול לפגוע בהתפתחות הבצל, לא גדל, מתפתח לאט.</a:t>
            </a:r>
          </a:p>
        </p:txBody>
      </p:sp>
      <p:grpSp>
        <p:nvGrpSpPr>
          <p:cNvPr id="3" name="קבוצה 2">
            <a:extLst>
              <a:ext uri="{FF2B5EF4-FFF2-40B4-BE49-F238E27FC236}">
                <a16:creationId xmlns:a16="http://schemas.microsoft.com/office/drawing/2014/main" id="{F0E03CFF-1E85-216D-52DA-DEEBBBE21A74}"/>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7AEE583F-3119-1E89-FBFC-3EFF31A21EA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3E6C97DD-C74A-985A-BC78-FA59508B90B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993250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894502" y="173308"/>
            <a:ext cx="10741892" cy="523220"/>
          </a:xfrm>
          <a:prstGeom prst="rect">
            <a:avLst/>
          </a:prstGeom>
          <a:noFill/>
        </p:spPr>
        <p:txBody>
          <a:bodyPr wrap="square" rtlCol="1">
            <a:spAutoFit/>
          </a:bodyPr>
          <a:lstStyle/>
          <a:p>
            <a:r>
              <a:rPr lang="he-IL" sz="2800" b="1" dirty="0"/>
              <a:t>בצל : מה צפוי לקרות ליבול ? האם הגידול יהיה כדאי כלכלית ?</a:t>
            </a:r>
          </a:p>
        </p:txBody>
      </p:sp>
      <p:sp>
        <p:nvSpPr>
          <p:cNvPr id="2" name="תיבת טקסט 1">
            <a:extLst>
              <a:ext uri="{FF2B5EF4-FFF2-40B4-BE49-F238E27FC236}">
                <a16:creationId xmlns:a16="http://schemas.microsoft.com/office/drawing/2014/main" id="{AEE9C5D8-EF9D-ABE1-4325-F5A8497314F4}"/>
              </a:ext>
            </a:extLst>
          </p:cNvPr>
          <p:cNvSpPr txBox="1"/>
          <p:nvPr/>
        </p:nvSpPr>
        <p:spPr>
          <a:xfrm>
            <a:off x="412376" y="1120588"/>
            <a:ext cx="11224018" cy="1169551"/>
          </a:xfrm>
          <a:prstGeom prst="rect">
            <a:avLst/>
          </a:prstGeom>
          <a:noFill/>
        </p:spPr>
        <p:txBody>
          <a:bodyPr wrap="square" rtlCol="1">
            <a:spAutoFit/>
          </a:bodyPr>
          <a:lstStyle/>
          <a:p>
            <a:pPr>
              <a:spcBef>
                <a:spcPts val="1200"/>
              </a:spcBef>
            </a:pPr>
            <a:r>
              <a:rPr lang="he-IL" sz="2000" dirty="0"/>
              <a:t>הפגיעה באיכות יכולה להגיע ליותר מ-5% מהיבול, בצלים כאלו בעיקרון אי אפשר לשווק (כלומר למעשה מדובר בפגיעה ביבול).</a:t>
            </a:r>
          </a:p>
          <a:p>
            <a:pPr>
              <a:spcBef>
                <a:spcPts val="1200"/>
              </a:spcBef>
            </a:pPr>
            <a:r>
              <a:rPr lang="he-IL" sz="2000" dirty="0"/>
              <a:t>הפגיעה ביבול מתרגמת לפגיעה בכלכליות הגידול.</a:t>
            </a:r>
          </a:p>
        </p:txBody>
      </p:sp>
      <p:grpSp>
        <p:nvGrpSpPr>
          <p:cNvPr id="3" name="קבוצה 2">
            <a:extLst>
              <a:ext uri="{FF2B5EF4-FFF2-40B4-BE49-F238E27FC236}">
                <a16:creationId xmlns:a16="http://schemas.microsoft.com/office/drawing/2014/main" id="{45FE59D5-EC01-54E5-55F7-44B6E141A381}"/>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4C0C6084-966A-2867-B4D4-BB546CA1505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278DEC69-0DC6-5EA7-CF0C-7D9F7C405405}"/>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3760222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5A64631C-1D1F-2966-5878-971A9EFCBAFD}"/>
              </a:ext>
            </a:extLst>
          </p:cNvPr>
          <p:cNvPicPr>
            <a:picLocks noChangeAspect="1"/>
          </p:cNvPicPr>
          <p:nvPr/>
        </p:nvPicPr>
        <p:blipFill>
          <a:blip r:embed="rId3"/>
          <a:stretch>
            <a:fillRect/>
          </a:stretch>
        </p:blipFill>
        <p:spPr>
          <a:xfrm>
            <a:off x="80683" y="427808"/>
            <a:ext cx="5449824" cy="6256884"/>
          </a:xfrm>
          <a:prstGeom prst="rect">
            <a:avLst/>
          </a:prstGeom>
        </p:spPr>
      </p:pic>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בצל : מי הן המתחרות ? מה צפוי לקרות בהן אקלימית ?</a:t>
            </a:r>
          </a:p>
        </p:txBody>
      </p:sp>
      <p:sp>
        <p:nvSpPr>
          <p:cNvPr id="3" name="תיבת טקסט 2">
            <a:extLst>
              <a:ext uri="{FF2B5EF4-FFF2-40B4-BE49-F238E27FC236}">
                <a16:creationId xmlns:a16="http://schemas.microsoft.com/office/drawing/2014/main" id="{D0999229-C8B6-6E44-4DBE-37C5ED163474}"/>
              </a:ext>
            </a:extLst>
          </p:cNvPr>
          <p:cNvSpPr txBox="1"/>
          <p:nvPr/>
        </p:nvSpPr>
        <p:spPr>
          <a:xfrm>
            <a:off x="6281928" y="1731255"/>
            <a:ext cx="5754562" cy="4031873"/>
          </a:xfrm>
          <a:prstGeom prst="rect">
            <a:avLst/>
          </a:prstGeom>
          <a:noFill/>
        </p:spPr>
        <p:txBody>
          <a:bodyPr wrap="square" rtlCol="1">
            <a:spAutoFit/>
          </a:bodyPr>
          <a:lstStyle/>
          <a:p>
            <a:pPr>
              <a:spcBef>
                <a:spcPts val="1200"/>
              </a:spcBef>
            </a:pPr>
            <a:r>
              <a:rPr lang="he-IL" sz="2400" dirty="0"/>
              <a:t>ליצואניות הבצל הגדולות בעולם חוסן אקלימי </a:t>
            </a:r>
            <a:r>
              <a:rPr lang="he-IL" sz="2400" dirty="0">
                <a:solidFill>
                  <a:srgbClr val="FF0000"/>
                </a:solidFill>
              </a:rPr>
              <a:t>נמוך משמעותית</a:t>
            </a:r>
            <a:r>
              <a:rPr lang="he-IL" sz="2400" dirty="0"/>
              <a:t> משל ישראל</a:t>
            </a:r>
          </a:p>
          <a:p>
            <a:pPr>
              <a:spcBef>
                <a:spcPts val="1200"/>
              </a:spcBef>
            </a:pPr>
            <a:r>
              <a:rPr lang="he-IL" sz="2400" dirty="0"/>
              <a:t>אם כי כיום מייבאים בצל ממדינות יציבות אקלימית.</a:t>
            </a:r>
          </a:p>
          <a:p>
            <a:pPr>
              <a:spcBef>
                <a:spcPts val="1200"/>
              </a:spcBef>
            </a:pPr>
            <a:r>
              <a:rPr lang="he-IL" sz="2400" dirty="0"/>
              <a:t>יש 18 יצואניות משמעותיות של בצל (הרבה).</a:t>
            </a:r>
          </a:p>
          <a:p>
            <a:pPr>
              <a:spcBef>
                <a:spcPts val="1200"/>
              </a:spcBef>
            </a:pPr>
            <a:r>
              <a:rPr lang="he-IL" sz="2400" dirty="0"/>
              <a:t>שתיים מהן לא יציבות קיצונית (איראן, אפגניסטן).</a:t>
            </a:r>
          </a:p>
          <a:p>
            <a:pPr>
              <a:spcBef>
                <a:spcPts val="1200"/>
              </a:spcBef>
            </a:pPr>
            <a:r>
              <a:rPr lang="he-IL" sz="2400" dirty="0"/>
              <a:t>רק חמש מהן מפותחות ויציבות כלכלית כמו ישראל </a:t>
            </a:r>
            <a:r>
              <a:rPr lang="he-IL" sz="1400" dirty="0"/>
              <a:t>(מדד </a:t>
            </a:r>
            <a:r>
              <a:rPr lang="en-US" sz="1400" dirty="0"/>
              <a:t>HDI</a:t>
            </a:r>
            <a:r>
              <a:rPr lang="he-IL" sz="1400" dirty="0"/>
              <a:t>).</a:t>
            </a:r>
          </a:p>
        </p:txBody>
      </p:sp>
      <p:sp>
        <p:nvSpPr>
          <p:cNvPr id="4" name="תיבת טקסט 3">
            <a:extLst>
              <a:ext uri="{FF2B5EF4-FFF2-40B4-BE49-F238E27FC236}">
                <a16:creationId xmlns:a16="http://schemas.microsoft.com/office/drawing/2014/main" id="{D4758BA2-DCEF-DBA2-A219-A88CCCD08CC2}"/>
              </a:ext>
            </a:extLst>
          </p:cNvPr>
          <p:cNvSpPr txBox="1"/>
          <p:nvPr/>
        </p:nvSpPr>
        <p:spPr>
          <a:xfrm>
            <a:off x="0" y="6635444"/>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Tree>
    <p:extLst>
      <p:ext uri="{BB962C8B-B14F-4D97-AF65-F5344CB8AC3E}">
        <p14:creationId xmlns:p14="http://schemas.microsoft.com/office/powerpoint/2010/main" val="14892692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בצל : מה הם כלי ההתמודדות ? האם הם מוכחים ומסחריים ?</a:t>
            </a:r>
          </a:p>
        </p:txBody>
      </p:sp>
      <p:sp>
        <p:nvSpPr>
          <p:cNvPr id="2" name="תיבת טקסט 1">
            <a:extLst>
              <a:ext uri="{FF2B5EF4-FFF2-40B4-BE49-F238E27FC236}">
                <a16:creationId xmlns:a16="http://schemas.microsoft.com/office/drawing/2014/main" id="{97538BDD-3E78-7E88-20F4-6ED2BED98A2D}"/>
              </a:ext>
            </a:extLst>
          </p:cNvPr>
          <p:cNvSpPr txBox="1"/>
          <p:nvPr/>
        </p:nvSpPr>
        <p:spPr>
          <a:xfrm>
            <a:off x="412376" y="1120588"/>
            <a:ext cx="11224018" cy="861774"/>
          </a:xfrm>
          <a:prstGeom prst="rect">
            <a:avLst/>
          </a:prstGeom>
          <a:noFill/>
        </p:spPr>
        <p:txBody>
          <a:bodyPr wrap="square" rtlCol="1">
            <a:spAutoFit/>
          </a:bodyPr>
          <a:lstStyle/>
          <a:p>
            <a:pPr>
              <a:spcBef>
                <a:spcPts val="1200"/>
              </a:spcBef>
            </a:pPr>
            <a:r>
              <a:rPr lang="he-IL" sz="2000" dirty="0"/>
              <a:t>כרגע אין פתרון.</a:t>
            </a:r>
          </a:p>
          <a:p>
            <a:pPr>
              <a:spcBef>
                <a:spcPts val="1200"/>
              </a:spcBef>
            </a:pPr>
            <a:r>
              <a:rPr lang="he-IL" sz="2000" dirty="0"/>
              <a:t>מנסים למצוא זן שאפשר לזרוע מוקדם יותר, עם קליפה יותר טובה.</a:t>
            </a:r>
          </a:p>
        </p:txBody>
      </p:sp>
      <p:grpSp>
        <p:nvGrpSpPr>
          <p:cNvPr id="3" name="קבוצה 2">
            <a:extLst>
              <a:ext uri="{FF2B5EF4-FFF2-40B4-BE49-F238E27FC236}">
                <a16:creationId xmlns:a16="http://schemas.microsoft.com/office/drawing/2014/main" id="{7BA1251C-C5E8-7809-119D-8AE84EF8DA86}"/>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837997A3-478A-CA66-D125-AE890AFBA69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EBBB6332-5A21-D424-2D85-EA0261A7392A}"/>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244894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637563" y="173308"/>
            <a:ext cx="11129563" cy="523220"/>
          </a:xfrm>
          <a:prstGeom prst="rect">
            <a:avLst/>
          </a:prstGeom>
          <a:noFill/>
        </p:spPr>
        <p:txBody>
          <a:bodyPr wrap="square" rtlCol="1">
            <a:spAutoFit/>
          </a:bodyPr>
          <a:lstStyle/>
          <a:p>
            <a:r>
              <a:rPr lang="he-IL" sz="2800" b="1" dirty="0"/>
              <a:t>עגבניות תעשיה : מה הוא הפרמטר המשפיע אקלימית, על מה הוא משפיע ?</a:t>
            </a:r>
          </a:p>
        </p:txBody>
      </p:sp>
      <p:sp>
        <p:nvSpPr>
          <p:cNvPr id="2" name="תיבת טקסט 1">
            <a:extLst>
              <a:ext uri="{FF2B5EF4-FFF2-40B4-BE49-F238E27FC236}">
                <a16:creationId xmlns:a16="http://schemas.microsoft.com/office/drawing/2014/main" id="{65A5566A-8A7A-03EF-AD90-A259DF0D68F2}"/>
              </a:ext>
            </a:extLst>
          </p:cNvPr>
          <p:cNvSpPr txBox="1"/>
          <p:nvPr/>
        </p:nvSpPr>
        <p:spPr>
          <a:xfrm>
            <a:off x="806824" y="1138518"/>
            <a:ext cx="10650070" cy="1631216"/>
          </a:xfrm>
          <a:prstGeom prst="rect">
            <a:avLst/>
          </a:prstGeom>
          <a:noFill/>
        </p:spPr>
        <p:txBody>
          <a:bodyPr wrap="square" rtlCol="1">
            <a:spAutoFit/>
          </a:bodyPr>
          <a:lstStyle/>
          <a:p>
            <a:pPr>
              <a:spcBef>
                <a:spcPts val="1200"/>
              </a:spcBef>
            </a:pPr>
            <a:r>
              <a:rPr lang="he-IL" sz="2000" dirty="0"/>
              <a:t>חום כבד פוגע בפוריות, הצמח מתקשה לחנוט בחום כבד.</a:t>
            </a:r>
          </a:p>
          <a:p>
            <a:pPr>
              <a:spcBef>
                <a:spcPts val="1200"/>
              </a:spcBef>
            </a:pPr>
            <a:r>
              <a:rPr lang="he-IL" sz="2000" dirty="0"/>
              <a:t>כאשר מאחרים את השתילה – מחזור הגידול מתקצר.</a:t>
            </a:r>
          </a:p>
          <a:p>
            <a:pPr>
              <a:spcBef>
                <a:spcPts val="1200"/>
              </a:spcBef>
            </a:pPr>
            <a:r>
              <a:rPr lang="he-IL" sz="2000" dirty="0"/>
              <a:t>זה יוצר בעיה לתעשיות הקולטות, צריכות לקלוט הרבה תוצרת בבת אחת, אבל מרביתן למדו להתמודד עם זה ולשפר את מערכי הקליטה.</a:t>
            </a:r>
          </a:p>
        </p:txBody>
      </p:sp>
      <p:grpSp>
        <p:nvGrpSpPr>
          <p:cNvPr id="3" name="קבוצה 2">
            <a:extLst>
              <a:ext uri="{FF2B5EF4-FFF2-40B4-BE49-F238E27FC236}">
                <a16:creationId xmlns:a16="http://schemas.microsoft.com/office/drawing/2014/main" id="{95F4AFB2-6D3B-2AA5-3CB7-2AC3618BFAA5}"/>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21548935-59E6-259E-74F5-308479DF7C0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45344CCF-6ACA-B8E5-591A-69CC000B87EE}"/>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6613023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7B97984F-AC30-BA91-80CC-DA1CA47B58E9}"/>
              </a:ext>
            </a:extLst>
          </p:cNvPr>
          <p:cNvSpPr txBox="1"/>
          <p:nvPr/>
        </p:nvSpPr>
        <p:spPr>
          <a:xfrm>
            <a:off x="729842" y="173308"/>
            <a:ext cx="10906552" cy="523220"/>
          </a:xfrm>
          <a:prstGeom prst="rect">
            <a:avLst/>
          </a:prstGeom>
          <a:noFill/>
        </p:spPr>
        <p:txBody>
          <a:bodyPr wrap="square" rtlCol="1">
            <a:spAutoFit/>
          </a:bodyPr>
          <a:lstStyle/>
          <a:p>
            <a:r>
              <a:rPr lang="he-IL" sz="2800" b="1" dirty="0"/>
              <a:t>עגבניות תעשיה : מה צפוי לקרות ליבול ? האם הגידול יהיה כדאי כלכלית ?</a:t>
            </a:r>
          </a:p>
        </p:txBody>
      </p:sp>
      <p:sp>
        <p:nvSpPr>
          <p:cNvPr id="2" name="תיבת טקסט 1">
            <a:extLst>
              <a:ext uri="{FF2B5EF4-FFF2-40B4-BE49-F238E27FC236}">
                <a16:creationId xmlns:a16="http://schemas.microsoft.com/office/drawing/2014/main" id="{87FD3BD6-23FE-DA0C-2788-F037ADB18C9D}"/>
              </a:ext>
            </a:extLst>
          </p:cNvPr>
          <p:cNvSpPr txBox="1"/>
          <p:nvPr/>
        </p:nvSpPr>
        <p:spPr>
          <a:xfrm>
            <a:off x="1694328" y="1138518"/>
            <a:ext cx="9762565" cy="1323439"/>
          </a:xfrm>
          <a:prstGeom prst="rect">
            <a:avLst/>
          </a:prstGeom>
          <a:noFill/>
        </p:spPr>
        <p:txBody>
          <a:bodyPr wrap="square" rtlCol="1">
            <a:spAutoFit/>
          </a:bodyPr>
          <a:lstStyle/>
          <a:p>
            <a:pPr>
              <a:spcBef>
                <a:spcPts val="1200"/>
              </a:spcBef>
            </a:pPr>
            <a:r>
              <a:rPr lang="he-IL" sz="2000" dirty="0"/>
              <a:t>כרגע יש זן עגבניות שעמיד לשינוי האקלים. </a:t>
            </a:r>
          </a:p>
          <a:p>
            <a:pPr>
              <a:spcBef>
                <a:spcPts val="1200"/>
              </a:spcBef>
            </a:pPr>
            <a:r>
              <a:rPr lang="he-IL" sz="2000" dirty="0"/>
              <a:t>כרגע אין פגיעה ביבול או בכלכליות הגידול.</a:t>
            </a:r>
          </a:p>
          <a:p>
            <a:pPr>
              <a:spcBef>
                <a:spcPts val="1200"/>
              </a:spcBef>
            </a:pPr>
            <a:r>
              <a:rPr lang="he-IL" sz="2000" dirty="0"/>
              <a:t>אבל ככל הנראה זה לא פתרון לטווח הארוך, צריך למצוא זנים נוספים.</a:t>
            </a:r>
          </a:p>
        </p:txBody>
      </p:sp>
      <p:grpSp>
        <p:nvGrpSpPr>
          <p:cNvPr id="3" name="קבוצה 2">
            <a:extLst>
              <a:ext uri="{FF2B5EF4-FFF2-40B4-BE49-F238E27FC236}">
                <a16:creationId xmlns:a16="http://schemas.microsoft.com/office/drawing/2014/main" id="{FC640262-8BB7-515B-9878-C97E291E9B51}"/>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17357BF1-7EAB-D0B3-0F8F-0C13DAD2F55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CF83976B-8F26-EE28-2487-D174BC15AF1B}"/>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8876157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עגבניות תעשיה : מי הן המתחרות ? מה צפוי לקרות בהן אקלימית ?</a:t>
            </a:r>
          </a:p>
        </p:txBody>
      </p:sp>
      <p:pic>
        <p:nvPicPr>
          <p:cNvPr id="3" name="תמונה 2">
            <a:extLst>
              <a:ext uri="{FF2B5EF4-FFF2-40B4-BE49-F238E27FC236}">
                <a16:creationId xmlns:a16="http://schemas.microsoft.com/office/drawing/2014/main" id="{68A4B30D-D34B-76D3-2F49-0D3ACDDAD2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31273"/>
            <a:ext cx="7589324" cy="5955989"/>
          </a:xfrm>
          <a:prstGeom prst="rect">
            <a:avLst/>
          </a:prstGeom>
        </p:spPr>
      </p:pic>
      <p:sp>
        <p:nvSpPr>
          <p:cNvPr id="4" name="תיבת טקסט 3">
            <a:extLst>
              <a:ext uri="{FF2B5EF4-FFF2-40B4-BE49-F238E27FC236}">
                <a16:creationId xmlns:a16="http://schemas.microsoft.com/office/drawing/2014/main" id="{A9EAA818-D9EF-DB68-4393-5902C8F68477}"/>
              </a:ext>
            </a:extLst>
          </p:cNvPr>
          <p:cNvSpPr txBox="1"/>
          <p:nvPr/>
        </p:nvSpPr>
        <p:spPr>
          <a:xfrm>
            <a:off x="7443216" y="1731255"/>
            <a:ext cx="4593274" cy="3508653"/>
          </a:xfrm>
          <a:prstGeom prst="rect">
            <a:avLst/>
          </a:prstGeom>
          <a:noFill/>
        </p:spPr>
        <p:txBody>
          <a:bodyPr wrap="square" rtlCol="1">
            <a:spAutoFit/>
          </a:bodyPr>
          <a:lstStyle/>
          <a:p>
            <a:pPr>
              <a:spcBef>
                <a:spcPts val="1200"/>
              </a:spcBef>
            </a:pPr>
            <a:r>
              <a:rPr lang="he-IL" sz="2400" dirty="0"/>
              <a:t>ליצואניות העגבניות הגדולות בעולם חוסן אקלימי </a:t>
            </a:r>
            <a:r>
              <a:rPr lang="he-IL" sz="2400" dirty="0">
                <a:solidFill>
                  <a:srgbClr val="FF0000"/>
                </a:solidFill>
              </a:rPr>
              <a:t>נמוך</a:t>
            </a:r>
            <a:r>
              <a:rPr lang="he-IL" sz="2400" dirty="0"/>
              <a:t> משל ישראל</a:t>
            </a:r>
          </a:p>
          <a:p>
            <a:pPr>
              <a:spcBef>
                <a:spcPts val="1200"/>
              </a:spcBef>
            </a:pPr>
            <a:r>
              <a:rPr lang="he-IL" sz="2400" dirty="0"/>
              <a:t>יש 14 יצואניות משמעותיות של עגבניות (הרבה).</a:t>
            </a:r>
          </a:p>
          <a:p>
            <a:pPr>
              <a:spcBef>
                <a:spcPts val="1200"/>
              </a:spcBef>
            </a:pPr>
            <a:r>
              <a:rPr lang="he-IL" sz="2400" dirty="0"/>
              <a:t>שתיים מהן לא יציבות קיצונית (איראן, אפגניסטן).</a:t>
            </a:r>
          </a:p>
          <a:p>
            <a:pPr>
              <a:spcBef>
                <a:spcPts val="1200"/>
              </a:spcBef>
            </a:pPr>
            <a:r>
              <a:rPr lang="he-IL" sz="2400" dirty="0"/>
              <a:t>רק שש מהן מפותחות ויציבות כלכלית כמו ישראל </a:t>
            </a:r>
            <a:r>
              <a:rPr lang="he-IL" sz="1400" dirty="0"/>
              <a:t>(מדד </a:t>
            </a:r>
            <a:r>
              <a:rPr lang="en-US" sz="1400" dirty="0"/>
              <a:t>HDI</a:t>
            </a:r>
            <a:r>
              <a:rPr lang="he-IL" sz="1400" dirty="0"/>
              <a:t>).</a:t>
            </a:r>
          </a:p>
        </p:txBody>
      </p:sp>
      <p:sp>
        <p:nvSpPr>
          <p:cNvPr id="5" name="תיבת טקסט 4">
            <a:extLst>
              <a:ext uri="{FF2B5EF4-FFF2-40B4-BE49-F238E27FC236}">
                <a16:creationId xmlns:a16="http://schemas.microsoft.com/office/drawing/2014/main" id="{52C51DDF-6697-D168-165E-9F314B23675B}"/>
              </a:ext>
            </a:extLst>
          </p:cNvPr>
          <p:cNvSpPr txBox="1"/>
          <p:nvPr/>
        </p:nvSpPr>
        <p:spPr>
          <a:xfrm>
            <a:off x="0" y="6635444"/>
            <a:ext cx="4156364" cy="307777"/>
          </a:xfrm>
          <a:prstGeom prst="rect">
            <a:avLst/>
          </a:prstGeom>
          <a:noFill/>
        </p:spPr>
        <p:txBody>
          <a:bodyPr wrap="square" rtlCol="1">
            <a:spAutoFit/>
          </a:bodyPr>
          <a:lstStyle/>
          <a:p>
            <a:r>
              <a:rPr lang="he-IL" sz="1400" dirty="0"/>
              <a:t>מקור: </a:t>
            </a:r>
            <a:r>
              <a:rPr lang="he-IL" sz="1400" dirty="0" err="1"/>
              <a:t>אמדור</a:t>
            </a:r>
            <a:r>
              <a:rPr lang="he-IL" sz="1400" dirty="0"/>
              <a:t> (2022) שינוי האקלים והצלחת שלנו, יסודות.</a:t>
            </a:r>
          </a:p>
        </p:txBody>
      </p:sp>
    </p:spTree>
    <p:extLst>
      <p:ext uri="{BB962C8B-B14F-4D97-AF65-F5344CB8AC3E}">
        <p14:creationId xmlns:p14="http://schemas.microsoft.com/office/powerpoint/2010/main" val="36884096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94502" y="173308"/>
            <a:ext cx="10741892" cy="523220"/>
          </a:xfrm>
          <a:prstGeom prst="rect">
            <a:avLst/>
          </a:prstGeom>
          <a:noFill/>
        </p:spPr>
        <p:txBody>
          <a:bodyPr wrap="square" rtlCol="1">
            <a:spAutoFit/>
          </a:bodyPr>
          <a:lstStyle/>
          <a:p>
            <a:r>
              <a:rPr lang="he-IL" sz="2800" b="1" dirty="0"/>
              <a:t>עגבניות תעשיה : מה הם כלי ההתמודדות ? האם הם מוכחים ומסחריים ?</a:t>
            </a:r>
          </a:p>
        </p:txBody>
      </p:sp>
      <p:sp>
        <p:nvSpPr>
          <p:cNvPr id="2" name="תיבת טקסט 1">
            <a:extLst>
              <a:ext uri="{FF2B5EF4-FFF2-40B4-BE49-F238E27FC236}">
                <a16:creationId xmlns:a16="http://schemas.microsoft.com/office/drawing/2014/main" id="{56F81086-2CE4-E143-7178-FD383AC24560}"/>
              </a:ext>
            </a:extLst>
          </p:cNvPr>
          <p:cNvSpPr txBox="1"/>
          <p:nvPr/>
        </p:nvSpPr>
        <p:spPr>
          <a:xfrm>
            <a:off x="1694328" y="1138518"/>
            <a:ext cx="9762565" cy="3477875"/>
          </a:xfrm>
          <a:prstGeom prst="rect">
            <a:avLst/>
          </a:prstGeom>
          <a:noFill/>
        </p:spPr>
        <p:txBody>
          <a:bodyPr wrap="square" rtlCol="1">
            <a:spAutoFit/>
          </a:bodyPr>
          <a:lstStyle/>
          <a:p>
            <a:pPr>
              <a:spcBef>
                <a:spcPts val="1200"/>
              </a:spcBef>
            </a:pPr>
            <a:r>
              <a:rPr lang="he-IL" sz="2000" dirty="0"/>
              <a:t>צריך למצוא זנים עמידים לחום.</a:t>
            </a:r>
          </a:p>
          <a:p>
            <a:pPr>
              <a:spcBef>
                <a:spcPts val="1200"/>
              </a:spcBef>
            </a:pPr>
            <a:r>
              <a:rPr lang="he-IL" sz="2000" dirty="0"/>
              <a:t>כרגע יש זן אחד שמתאים לחום, אבל לא ברור שהוא </a:t>
            </a:r>
            <a:r>
              <a:rPr lang="he-IL" sz="2000" dirty="0" err="1"/>
              <a:t>ישאר</a:t>
            </a:r>
            <a:r>
              <a:rPr lang="he-IL" sz="2000" dirty="0"/>
              <a:t> : החברה שמייצרת אותו קטנה יחסית, ומעלה את מחירי הזרעים כל הזמן.</a:t>
            </a:r>
          </a:p>
          <a:p>
            <a:pPr>
              <a:spcBef>
                <a:spcPts val="1200"/>
              </a:spcBef>
            </a:pPr>
            <a:r>
              <a:rPr lang="he-IL" sz="2000" dirty="0"/>
              <a:t>צריך למצוא זנים נוספים.</a:t>
            </a:r>
          </a:p>
          <a:p>
            <a:pPr>
              <a:spcBef>
                <a:spcPts val="1200"/>
              </a:spcBef>
            </a:pPr>
            <a:r>
              <a:rPr lang="he-IL" sz="2000" dirty="0"/>
              <a:t>נערכים כל שנה מבחני זנים בעמק בית שאן ועמק יזרעאל.</a:t>
            </a:r>
          </a:p>
          <a:p>
            <a:pPr>
              <a:spcBef>
                <a:spcPts val="1200"/>
              </a:spcBef>
            </a:pPr>
            <a:r>
              <a:rPr lang="he-IL" sz="2000" dirty="0"/>
              <a:t>חברות זרעים ישראליות מחפשות זנים נוספים.</a:t>
            </a:r>
          </a:p>
          <a:p>
            <a:pPr>
              <a:spcBef>
                <a:spcPts val="1200"/>
              </a:spcBef>
            </a:pPr>
            <a:r>
              <a:rPr lang="he-IL" sz="2000" dirty="0"/>
              <a:t>מנסים גם חומרים משפרי יבול.</a:t>
            </a:r>
          </a:p>
          <a:p>
            <a:pPr>
              <a:spcBef>
                <a:spcPts val="1200"/>
              </a:spcBef>
            </a:pPr>
            <a:r>
              <a:rPr lang="he-IL" sz="2000" dirty="0"/>
              <a:t>בשורה התחתונה: יש פתרון לשנים הקרובות, אבל עדיין לא לטווח הארוך.</a:t>
            </a:r>
          </a:p>
        </p:txBody>
      </p:sp>
      <p:grpSp>
        <p:nvGrpSpPr>
          <p:cNvPr id="3" name="קבוצה 2">
            <a:extLst>
              <a:ext uri="{FF2B5EF4-FFF2-40B4-BE49-F238E27FC236}">
                <a16:creationId xmlns:a16="http://schemas.microsoft.com/office/drawing/2014/main" id="{AF5E9B71-D4FF-AA40-E796-97990E2146F8}"/>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957139C7-7DFB-DE8B-20D2-5F2D64255DE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4978CEE9-58B4-FE07-5DAE-7BF07EE67FC4}"/>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8051869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A6C19862-3DFA-5816-5F0C-3BAD7CB7833E}"/>
              </a:ext>
            </a:extLst>
          </p:cNvPr>
          <p:cNvGrpSpPr/>
          <p:nvPr/>
        </p:nvGrpSpPr>
        <p:grpSpPr>
          <a:xfrm>
            <a:off x="121819" y="6180891"/>
            <a:ext cx="2938039" cy="677109"/>
            <a:chOff x="6522619" y="6150015"/>
            <a:chExt cx="2938039" cy="677109"/>
          </a:xfrm>
        </p:grpSpPr>
        <p:pic>
          <p:nvPicPr>
            <p:cNvPr id="4" name="תמונה 3">
              <a:extLst>
                <a:ext uri="{FF2B5EF4-FFF2-40B4-BE49-F238E27FC236}">
                  <a16:creationId xmlns:a16="http://schemas.microsoft.com/office/drawing/2014/main" id="{E6EAD349-BC60-A466-7F7E-6AB3E4B2CBF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16200000">
              <a:off x="8706595" y="6059528"/>
              <a:ext cx="663575" cy="844550"/>
            </a:xfrm>
            <a:prstGeom prst="rect">
              <a:avLst/>
            </a:prstGeom>
          </p:spPr>
        </p:pic>
        <p:sp>
          <p:nvSpPr>
            <p:cNvPr id="5" name="תיבת טקסט 4">
              <a:extLst>
                <a:ext uri="{FF2B5EF4-FFF2-40B4-BE49-F238E27FC236}">
                  <a16:creationId xmlns:a16="http://schemas.microsoft.com/office/drawing/2014/main" id="{79BC439C-F0D1-3AE6-7270-978E3BFAF197}"/>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15" name="מחבר ישר 14">
            <a:extLst>
              <a:ext uri="{FF2B5EF4-FFF2-40B4-BE49-F238E27FC236}">
                <a16:creationId xmlns:a16="http://schemas.microsoft.com/office/drawing/2014/main" id="{C8FA7070-72F1-F91C-D7D2-66B78C80051E}"/>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5512C2E0-31C5-B5BA-D7C8-203B17746CDF}"/>
              </a:ext>
            </a:extLst>
          </p:cNvPr>
          <p:cNvSpPr txBox="1"/>
          <p:nvPr/>
        </p:nvSpPr>
        <p:spPr>
          <a:xfrm>
            <a:off x="822121" y="173308"/>
            <a:ext cx="10814273" cy="523220"/>
          </a:xfrm>
          <a:prstGeom prst="rect">
            <a:avLst/>
          </a:prstGeom>
          <a:noFill/>
        </p:spPr>
        <p:txBody>
          <a:bodyPr wrap="square" rtlCol="1">
            <a:spAutoFit/>
          </a:bodyPr>
          <a:lstStyle/>
          <a:p>
            <a:r>
              <a:rPr lang="he-IL" sz="2800" b="1" dirty="0"/>
              <a:t>זית שמן ומאכל : מה הוא הפרמטר המשפיע אקלימית, על מה הוא משפיע ?</a:t>
            </a:r>
          </a:p>
        </p:txBody>
      </p:sp>
      <p:sp>
        <p:nvSpPr>
          <p:cNvPr id="2" name="תיבת טקסט 1">
            <a:extLst>
              <a:ext uri="{FF2B5EF4-FFF2-40B4-BE49-F238E27FC236}">
                <a16:creationId xmlns:a16="http://schemas.microsoft.com/office/drawing/2014/main" id="{D27BA175-8A99-0BB7-3260-61BA1A58A1D2}"/>
              </a:ext>
            </a:extLst>
          </p:cNvPr>
          <p:cNvSpPr txBox="1"/>
          <p:nvPr/>
        </p:nvSpPr>
        <p:spPr>
          <a:xfrm>
            <a:off x="606884" y="831273"/>
            <a:ext cx="10978232" cy="6017032"/>
          </a:xfrm>
          <a:prstGeom prst="rect">
            <a:avLst/>
          </a:prstGeom>
          <a:noFill/>
        </p:spPr>
        <p:txBody>
          <a:bodyPr wrap="square" rtlCol="1">
            <a:spAutoFit/>
          </a:bodyPr>
          <a:lstStyle/>
          <a:p>
            <a:pPr>
              <a:spcBef>
                <a:spcPts val="600"/>
              </a:spcBef>
            </a:pPr>
            <a:r>
              <a:rPr lang="he-IL" sz="2000" u="sng" dirty="0"/>
              <a:t>משקעים: </a:t>
            </a:r>
          </a:p>
          <a:p>
            <a:pPr>
              <a:spcBef>
                <a:spcPts val="600"/>
              </a:spcBef>
            </a:pPr>
            <a:r>
              <a:rPr lang="he-IL" sz="2000" dirty="0"/>
              <a:t>כ70% מכרמי הזיתים בארץ (250,000 דונם) הינם כרמי בעל במגזר הערבי, ולמשקעים חשיבות קריטית עבורם, אך קשה לשנות ממשקים וזנים במגזר הערבי. </a:t>
            </a:r>
          </a:p>
          <a:p>
            <a:pPr>
              <a:spcBef>
                <a:spcPts val="600"/>
              </a:spcBef>
            </a:pPr>
            <a:r>
              <a:rPr lang="he-IL" sz="2000" dirty="0"/>
              <a:t>בכרמי זית בהשקיה למשקעים אין חשיבות רבה.</a:t>
            </a:r>
          </a:p>
          <a:p>
            <a:pPr>
              <a:spcBef>
                <a:spcPts val="600"/>
              </a:spcBef>
            </a:pPr>
            <a:r>
              <a:rPr lang="he-IL" sz="2000" u="sng" dirty="0"/>
              <a:t>טמפרטורה:</a:t>
            </a:r>
          </a:p>
          <a:p>
            <a:pPr>
              <a:spcBef>
                <a:spcPts val="600"/>
              </a:spcBef>
            </a:pPr>
            <a:r>
              <a:rPr lang="he-IL" sz="2000" dirty="0"/>
              <a:t>משפיעה מאוד על הפוריות, היבול ואיכות השמן.</a:t>
            </a:r>
          </a:p>
          <a:p>
            <a:pPr>
              <a:spcBef>
                <a:spcPts val="600"/>
              </a:spcBef>
            </a:pPr>
            <a:r>
              <a:rPr lang="he-IL" sz="2000" dirty="0"/>
              <a:t>כדי שהזית יפרח הוא צריך מנות קור. כשהחורף לא קר – מעט פריחה. </a:t>
            </a:r>
          </a:p>
          <a:p>
            <a:pPr>
              <a:spcBef>
                <a:spcPts val="600"/>
              </a:spcBef>
            </a:pPr>
            <a:r>
              <a:rPr lang="he-IL" sz="2000" dirty="0"/>
              <a:t>חורף סוער – הפרי נפגע או נושר.</a:t>
            </a:r>
          </a:p>
          <a:p>
            <a:pPr>
              <a:spcBef>
                <a:spcPts val="600"/>
              </a:spcBef>
            </a:pPr>
            <a:r>
              <a:rPr lang="he-IL" sz="2000" dirty="0"/>
              <a:t>הצפות בחורף – אם החלקה לא מנוקזת, או אדמות כבדות, הזיתים נפגעים.</a:t>
            </a:r>
          </a:p>
          <a:p>
            <a:pPr>
              <a:spcBef>
                <a:spcPts val="600"/>
              </a:spcBef>
            </a:pPr>
            <a:r>
              <a:rPr lang="he-IL" sz="2000" dirty="0"/>
              <a:t>גלי חום באביב – משפיעים על החנטה.</a:t>
            </a:r>
          </a:p>
          <a:p>
            <a:pPr>
              <a:spcBef>
                <a:spcPts val="600"/>
              </a:spcBef>
            </a:pPr>
            <a:r>
              <a:rPr lang="he-IL" sz="2000" dirty="0"/>
              <a:t>חום </a:t>
            </a:r>
            <a:r>
              <a:rPr lang="he-IL" sz="2000" dirty="0" err="1"/>
              <a:t>קייצי</a:t>
            </a:r>
            <a:r>
              <a:rPr lang="he-IL" sz="2000" dirty="0"/>
              <a:t> – משפיע על גודל הפרי הסופי, כמות השמן ואיכות השמן. בקיץ חם </a:t>
            </a:r>
            <a:r>
              <a:rPr lang="he-IL" sz="2000" dirty="0" err="1"/>
              <a:t>יווצרו</a:t>
            </a:r>
            <a:r>
              <a:rPr lang="he-IL" sz="2000" dirty="0"/>
              <a:t> פחות מרכיבי איכות של השמן – חומצת שומן בלתי רוויה </a:t>
            </a:r>
            <a:r>
              <a:rPr lang="he-IL" sz="2000" dirty="0" err="1"/>
              <a:t>אולאית</a:t>
            </a:r>
            <a:r>
              <a:rPr lang="he-IL" sz="2000" dirty="0"/>
              <a:t> </a:t>
            </a:r>
            <a:r>
              <a:rPr lang="he-IL" sz="2000" dirty="0" err="1"/>
              <a:t>ופוליפנולים</a:t>
            </a:r>
            <a:r>
              <a:rPr lang="he-IL" sz="2000" dirty="0"/>
              <a:t>.</a:t>
            </a:r>
          </a:p>
          <a:p>
            <a:pPr>
              <a:spcBef>
                <a:spcPts val="600"/>
              </a:spcBef>
            </a:pPr>
            <a:r>
              <a:rPr lang="he-IL" sz="2000" dirty="0"/>
              <a:t>כאשר הטמפרטורות גבוהות, הפרי יותר קטן.</a:t>
            </a:r>
          </a:p>
          <a:p>
            <a:pPr>
              <a:spcBef>
                <a:spcPts val="600"/>
              </a:spcBef>
            </a:pPr>
            <a:r>
              <a:rPr lang="he-IL" sz="2000" dirty="0" err="1"/>
              <a:t>קייצים</a:t>
            </a:r>
            <a:r>
              <a:rPr lang="he-IL" sz="2000" dirty="0"/>
              <a:t> ארוכים, לחים ותחילת חורף מאוחרת = תנאים טובים לפטריות בפרי, בעיקר בזן ברנע. </a:t>
            </a:r>
          </a:p>
          <a:p>
            <a:pPr>
              <a:spcBef>
                <a:spcPts val="600"/>
              </a:spcBef>
            </a:pPr>
            <a:r>
              <a:rPr lang="he-IL" sz="2000" dirty="0"/>
              <a:t>זבוב הזית פעיל יותר.</a:t>
            </a:r>
          </a:p>
          <a:p>
            <a:pPr>
              <a:spcBef>
                <a:spcPts val="600"/>
              </a:spcBef>
            </a:pPr>
            <a:r>
              <a:rPr lang="he-IL" sz="2000" b="1" dirty="0"/>
              <a:t>אבל: העמקים אינם אזור עם רגישות אקלימית גבוהה, ולכן לא צפוי "דרמה" עם גידול הזית.</a:t>
            </a:r>
          </a:p>
        </p:txBody>
      </p:sp>
    </p:spTree>
    <p:extLst>
      <p:ext uri="{BB962C8B-B14F-4D97-AF65-F5344CB8AC3E}">
        <p14:creationId xmlns:p14="http://schemas.microsoft.com/office/powerpoint/2010/main" val="322214026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4923</TotalTime>
  <Words>12050</Words>
  <Application>Microsoft Office PowerPoint</Application>
  <PresentationFormat>מסך רחב</PresentationFormat>
  <Paragraphs>2047</Paragraphs>
  <Slides>118</Slides>
  <Notes>56</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118</vt:i4>
      </vt:variant>
    </vt:vector>
  </HeadingPairs>
  <TitlesOfParts>
    <vt:vector size="125" baseType="lpstr">
      <vt:lpstr>Arial</vt:lpstr>
      <vt:lpstr>Calibri</vt:lpstr>
      <vt:lpstr>Calibri Light</vt:lpstr>
      <vt:lpstr>Gisha</vt:lpstr>
      <vt:lpstr>Segoe UI</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Liron Amdur</dc:creator>
  <cp:lastModifiedBy>עדי נצר</cp:lastModifiedBy>
  <cp:revision>637</cp:revision>
  <cp:lastPrinted>2023-07-23T08:53:49Z</cp:lastPrinted>
  <dcterms:created xsi:type="dcterms:W3CDTF">2023-03-26T13:48:11Z</dcterms:created>
  <dcterms:modified xsi:type="dcterms:W3CDTF">2024-01-02T11:09:28Z</dcterms:modified>
</cp:coreProperties>
</file>