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3"/>
  </p:notesMasterIdLst>
  <p:sldIdLst>
    <p:sldId id="256" r:id="rId2"/>
    <p:sldId id="487" r:id="rId3"/>
    <p:sldId id="491" r:id="rId4"/>
    <p:sldId id="281" r:id="rId5"/>
    <p:sldId id="565" r:id="rId6"/>
    <p:sldId id="564" r:id="rId7"/>
    <p:sldId id="532" r:id="rId8"/>
    <p:sldId id="533" r:id="rId9"/>
    <p:sldId id="530" r:id="rId10"/>
    <p:sldId id="535" r:id="rId11"/>
    <p:sldId id="531" r:id="rId12"/>
    <p:sldId id="528" r:id="rId13"/>
    <p:sldId id="504" r:id="rId14"/>
    <p:sldId id="505" r:id="rId15"/>
    <p:sldId id="506" r:id="rId16"/>
    <p:sldId id="508" r:id="rId17"/>
    <p:sldId id="539" r:id="rId18"/>
    <p:sldId id="510" r:id="rId19"/>
    <p:sldId id="561" r:id="rId20"/>
    <p:sldId id="545" r:id="rId21"/>
    <p:sldId id="548" r:id="rId22"/>
    <p:sldId id="544" r:id="rId23"/>
    <p:sldId id="525" r:id="rId24"/>
    <p:sldId id="519" r:id="rId25"/>
    <p:sldId id="515" r:id="rId26"/>
    <p:sldId id="517" r:id="rId27"/>
    <p:sldId id="518" r:id="rId28"/>
    <p:sldId id="536" r:id="rId29"/>
    <p:sldId id="524" r:id="rId30"/>
    <p:sldId id="513" r:id="rId31"/>
    <p:sldId id="514" r:id="rId32"/>
    <p:sldId id="516" r:id="rId33"/>
    <p:sldId id="523" r:id="rId34"/>
    <p:sldId id="507" r:id="rId35"/>
    <p:sldId id="537" r:id="rId36"/>
    <p:sldId id="550" r:id="rId37"/>
    <p:sldId id="540" r:id="rId38"/>
    <p:sldId id="527" r:id="rId39"/>
    <p:sldId id="546" r:id="rId40"/>
    <p:sldId id="549" r:id="rId41"/>
    <p:sldId id="547" r:id="rId42"/>
    <p:sldId id="503" r:id="rId43"/>
    <p:sldId id="529" r:id="rId44"/>
    <p:sldId id="521" r:id="rId45"/>
    <p:sldId id="534" r:id="rId46"/>
    <p:sldId id="543" r:id="rId47"/>
    <p:sldId id="493" r:id="rId48"/>
    <p:sldId id="554" r:id="rId49"/>
    <p:sldId id="555" r:id="rId50"/>
    <p:sldId id="556" r:id="rId51"/>
    <p:sldId id="558" r:id="rId52"/>
    <p:sldId id="557" r:id="rId53"/>
    <p:sldId id="560" r:id="rId54"/>
    <p:sldId id="553" r:id="rId55"/>
    <p:sldId id="552" r:id="rId56"/>
    <p:sldId id="551" r:id="rId57"/>
    <p:sldId id="522" r:id="rId58"/>
    <p:sldId id="562" r:id="rId59"/>
    <p:sldId id="563" r:id="rId60"/>
    <p:sldId id="484" r:id="rId61"/>
    <p:sldId id="538" r:id="rId6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83CC81B2-A554-4253-A2C1-415EF0868B05}">
          <p14:sldIdLst>
            <p14:sldId id="256"/>
            <p14:sldId id="487"/>
            <p14:sldId id="491"/>
            <p14:sldId id="281"/>
          </p14:sldIdLst>
        </p14:section>
        <p14:section name="שינוי האקלים" id="{2A243B2E-FDAB-4C36-97B4-B0C51E4E0B43}">
          <p14:sldIdLst>
            <p14:sldId id="565"/>
          </p14:sldIdLst>
        </p14:section>
        <p14:section name="ביקוש למזון תחליפי בשר וחלב" id="{A09B4553-1928-41B6-AF15-710BA77256EF}">
          <p14:sldIdLst>
            <p14:sldId id="564"/>
            <p14:sldId id="532"/>
            <p14:sldId id="533"/>
            <p14:sldId id="530"/>
            <p14:sldId id="535"/>
            <p14:sldId id="531"/>
            <p14:sldId id="528"/>
            <p14:sldId id="504"/>
            <p14:sldId id="505"/>
            <p14:sldId id="506"/>
            <p14:sldId id="508"/>
            <p14:sldId id="539"/>
            <p14:sldId id="510"/>
            <p14:sldId id="561"/>
            <p14:sldId id="545"/>
            <p14:sldId id="548"/>
            <p14:sldId id="544"/>
            <p14:sldId id="525"/>
            <p14:sldId id="519"/>
            <p14:sldId id="515"/>
            <p14:sldId id="517"/>
            <p14:sldId id="518"/>
            <p14:sldId id="536"/>
            <p14:sldId id="524"/>
            <p14:sldId id="513"/>
            <p14:sldId id="514"/>
            <p14:sldId id="516"/>
            <p14:sldId id="523"/>
            <p14:sldId id="507"/>
            <p14:sldId id="537"/>
            <p14:sldId id="550"/>
            <p14:sldId id="540"/>
            <p14:sldId id="527"/>
            <p14:sldId id="546"/>
            <p14:sldId id="549"/>
            <p14:sldId id="547"/>
            <p14:sldId id="503"/>
            <p14:sldId id="529"/>
            <p14:sldId id="521"/>
            <p14:sldId id="534"/>
            <p14:sldId id="543"/>
            <p14:sldId id="493"/>
            <p14:sldId id="554"/>
            <p14:sldId id="555"/>
            <p14:sldId id="556"/>
            <p14:sldId id="558"/>
            <p14:sldId id="557"/>
            <p14:sldId id="560"/>
            <p14:sldId id="553"/>
          </p14:sldIdLst>
        </p14:section>
        <p14:section name="גידולי קוסמטיקה ותוספי מזון" id="{3556C561-E856-4E80-AEE2-A669D538B8C8}">
          <p14:sldIdLst/>
        </p14:section>
        <p14:section name="תובנות והמלצות" id="{459DFBBD-C1C3-4660-99BB-2FD8BE300E27}">
          <p14:sldIdLst>
            <p14:sldId id="552"/>
            <p14:sldId id="551"/>
            <p14:sldId id="522"/>
            <p14:sldId id="562"/>
            <p14:sldId id="563"/>
            <p14:sldId id="484"/>
            <p14:sldId id="5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D18E"/>
    <a:srgbClr val="6B3661"/>
    <a:srgbClr val="FFFF40"/>
    <a:srgbClr val="40ECBF"/>
    <a:srgbClr val="80FF40"/>
    <a:srgbClr val="979B93"/>
    <a:srgbClr val="8AA57C"/>
    <a:srgbClr val="92D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20FAO\&#1514;&#1495;&#1500;&#1497;&#1508;&#1497;%20&#1495;&#1500;&#1489;%20&#1493;&#1495;&#1500;&#1489;%202005-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20FAO\&#1514;&#1495;&#1500;&#1497;&#1508;&#1497;%20&#1495;&#1500;&#1489;%20&#1493;&#1495;&#1500;&#1489;%202005-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1497;&#1497;&#1510;&#1493;&#1512;%20&#1495;&#1500;&#1489;%20&#1489;&#1497;&#1513;&#1512;&#1488;&#1500;%20&#1497;&#1489;&#1493;&#1488;%20&#1493;&#1514;&#1495;&#1500;&#1497;&#1508;&#1497;&#1501;%20&#1500;&#1504;&#1508;&#1513;%202005-2020.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90;&#1497;&#1491;&#1493;&#1500;&#1497;&#1501;%20&#1495;&#1491;&#1513;&#1504;&#1497;&#1497;&#1501;%20&#1489;&#1497;&#1511;&#1493;&#1513;%20&#1500;&#1502;&#1494;&#1493;&#1503;\&#1514;&#1495;&#1500;&#1497;&#1508;&#1497;%20&#1489;&#1513;&#1512;%20&#1493;&#1495;&#1500;&#1489;\&#1504;&#1514;&#1493;&#1504;&#1497;%20&#1495;&#1500;&#1489;%20FAO\&#1510;&#1512;&#1497;&#1499;&#1514;%20&#1489;&#1513;&#1512;%20&#1500;&#1504;&#1508;&#1513;%202005-202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89;&#1497;&#1511;&#1493;&#1513;%20&#1500;&#1502;&#1494;&#1493;&#1503;\&#1514;&#1495;&#1500;&#1497;&#1508;&#1497;%20&#1489;&#1513;&#1512;%20&#1493;&#1495;&#1500;&#1489;\&#1510;&#1512;&#1497;&#1499;&#1514;%20&#1511;&#1496;&#1504;&#1497;&#1493;&#1514;%202005-20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1511;&#1489;&#1510;&#1497;&#1501;\&#1514;&#1499;&#1504;&#1497;&#1514;%20&#1488;&#1489;%20&#1500;&#1495;&#1511;&#1500;&#1488;&#1493;&#1514;%20&#1506;&#1502;&#1511;%20&#1497;&#1494;&#1512;&#1506;&#1488;&#1500;\&#1489;&#1497;&#1511;&#1493;&#1513;%20&#1500;&#1502;&#1494;&#1493;&#1503;\&#1514;&#1495;&#1500;&#1497;&#1508;&#1497;%20&#1489;&#1513;&#1512;%20&#1493;&#1495;&#1500;&#1489;\&#1510;&#1512;&#1497;&#1499;&#1514;%20&#1511;&#1496;&#1504;&#1497;&#1493;&#1514;%202005-20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baseline="0" dirty="0"/>
              <a:t>צריכת חלב ניגר ותחליפיו, ליטר לנפש/ שנה</a:t>
            </a:r>
            <a:endParaRPr lang="he-IL"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3.7519876288885139E-2"/>
          <c:y val="0.10852872941106224"/>
          <c:w val="0.78865201049178235"/>
          <c:h val="0.6359428464666913"/>
        </c:manualLayout>
      </c:layout>
      <c:barChart>
        <c:barDir val="col"/>
        <c:grouping val="stacked"/>
        <c:varyColors val="0"/>
        <c:ser>
          <c:idx val="0"/>
          <c:order val="0"/>
          <c:tx>
            <c:v>חלב</c:v>
          </c:tx>
          <c:spPr>
            <a:solidFill>
              <a:schemeClr val="accent1"/>
            </a:solidFill>
            <a:ln>
              <a:noFill/>
            </a:ln>
            <a:effectLst/>
          </c:spPr>
          <c:invertIfNegative val="0"/>
          <c:cat>
            <c:numRef>
              <c:f>Sheet1!$A$3:$A$18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Sheet1!$B$3:$B$18</c:f>
              <c:numCache>
                <c:formatCode>General</c:formatCode>
                <c:ptCount val="16"/>
                <c:pt idx="0">
                  <c:v>38.200000000000003</c:v>
                </c:pt>
                <c:pt idx="1">
                  <c:v>37.9</c:v>
                </c:pt>
                <c:pt idx="2">
                  <c:v>36.4</c:v>
                </c:pt>
                <c:pt idx="3">
                  <c:v>34.6</c:v>
                </c:pt>
                <c:pt idx="4">
                  <c:v>35.1</c:v>
                </c:pt>
                <c:pt idx="5">
                  <c:v>35.1</c:v>
                </c:pt>
                <c:pt idx="6">
                  <c:v>35.1</c:v>
                </c:pt>
                <c:pt idx="7">
                  <c:v>35</c:v>
                </c:pt>
                <c:pt idx="8">
                  <c:v>33.5</c:v>
                </c:pt>
                <c:pt idx="9">
                  <c:v>32.1</c:v>
                </c:pt>
                <c:pt idx="10">
                  <c:v>31.3</c:v>
                </c:pt>
                <c:pt idx="11">
                  <c:v>31.4</c:v>
                </c:pt>
                <c:pt idx="12">
                  <c:v>30.9</c:v>
                </c:pt>
                <c:pt idx="13">
                  <c:v>30.1</c:v>
                </c:pt>
                <c:pt idx="14">
                  <c:v>29.5</c:v>
                </c:pt>
                <c:pt idx="15">
                  <c:v>30.8</c:v>
                </c:pt>
              </c:numCache>
            </c:numRef>
          </c:val>
          <c:extLst>
            <c:ext xmlns:c16="http://schemas.microsoft.com/office/drawing/2014/chart" uri="{C3380CC4-5D6E-409C-BE32-E72D297353CC}">
              <c16:uniqueId val="{00000000-1CF7-48E5-A145-AF545A2384A3}"/>
            </c:ext>
          </c:extLst>
        </c:ser>
        <c:ser>
          <c:idx val="1"/>
          <c:order val="1"/>
          <c:tx>
            <c:v>תחליפי חלב</c:v>
          </c:tx>
          <c:spPr>
            <a:solidFill>
              <a:schemeClr val="accent2"/>
            </a:solidFill>
            <a:ln>
              <a:noFill/>
            </a:ln>
            <a:effectLst/>
          </c:spPr>
          <c:invertIfNegative val="0"/>
          <c:cat>
            <c:numRef>
              <c:f>Sheet1!$A$3:$A$18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Sheet1!$C$3:$C$18</c:f>
              <c:numCache>
                <c:formatCode>General</c:formatCode>
                <c:ptCount val="16"/>
                <c:pt idx="0">
                  <c:v>0.7</c:v>
                </c:pt>
                <c:pt idx="1">
                  <c:v>0.6</c:v>
                </c:pt>
                <c:pt idx="2">
                  <c:v>0.6</c:v>
                </c:pt>
                <c:pt idx="3">
                  <c:v>0.6</c:v>
                </c:pt>
                <c:pt idx="4">
                  <c:v>0.6</c:v>
                </c:pt>
                <c:pt idx="5">
                  <c:v>0.6</c:v>
                </c:pt>
                <c:pt idx="6">
                  <c:v>0.6</c:v>
                </c:pt>
                <c:pt idx="7">
                  <c:v>0.7</c:v>
                </c:pt>
                <c:pt idx="8">
                  <c:v>0.8</c:v>
                </c:pt>
                <c:pt idx="9">
                  <c:v>1</c:v>
                </c:pt>
                <c:pt idx="10">
                  <c:v>1.2</c:v>
                </c:pt>
                <c:pt idx="11">
                  <c:v>1.3</c:v>
                </c:pt>
                <c:pt idx="12">
                  <c:v>1.5</c:v>
                </c:pt>
                <c:pt idx="13">
                  <c:v>1.7</c:v>
                </c:pt>
                <c:pt idx="14">
                  <c:v>1.9</c:v>
                </c:pt>
                <c:pt idx="15">
                  <c:v>2.6</c:v>
                </c:pt>
              </c:numCache>
            </c:numRef>
          </c:val>
          <c:extLst>
            <c:ext xmlns:c16="http://schemas.microsoft.com/office/drawing/2014/chart" uri="{C3380CC4-5D6E-409C-BE32-E72D297353CC}">
              <c16:uniqueId val="{00000001-1CF7-48E5-A145-AF545A2384A3}"/>
            </c:ext>
          </c:extLst>
        </c:ser>
        <c:dLbls>
          <c:showLegendKey val="0"/>
          <c:showVal val="0"/>
          <c:showCatName val="0"/>
          <c:showSerName val="0"/>
          <c:showPercent val="0"/>
          <c:showBubbleSize val="0"/>
        </c:dLbls>
        <c:gapWidth val="150"/>
        <c:overlap val="100"/>
        <c:axId val="1041685456"/>
        <c:axId val="1212536912"/>
      </c:barChart>
      <c:catAx>
        <c:axId val="10416854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212536912"/>
        <c:crosses val="autoZero"/>
        <c:auto val="1"/>
        <c:lblAlgn val="ctr"/>
        <c:lblOffset val="100"/>
        <c:noMultiLvlLbl val="0"/>
      </c:catAx>
      <c:valAx>
        <c:axId val="121253691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he-IL" sz="1400" dirty="0"/>
                  <a:t>ליטר</a:t>
                </a:r>
                <a:r>
                  <a:rPr lang="he-IL" sz="1400" baseline="0" dirty="0"/>
                  <a:t> לנפש</a:t>
                </a:r>
                <a:endParaRPr lang="he-IL" sz="1400" dirty="0"/>
              </a:p>
            </c:rich>
          </c:tx>
          <c:layout>
            <c:manualLayout>
              <c:xMode val="edge"/>
              <c:yMode val="edge"/>
              <c:x val="0.93253758816407906"/>
              <c:y val="0.3462433283855077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041685456"/>
        <c:crosses val="autoZero"/>
        <c:crossBetween val="between"/>
      </c:valAx>
      <c:spPr>
        <a:noFill/>
        <a:ln>
          <a:noFill/>
        </a:ln>
        <a:effectLst/>
      </c:spPr>
    </c:plotArea>
    <c:legend>
      <c:legendPos val="l"/>
      <c:layout>
        <c:manualLayout>
          <c:xMode val="edge"/>
          <c:yMode val="edge"/>
          <c:x val="0.23550956057567116"/>
          <c:y val="0.93690020376845862"/>
          <c:w val="0.47332834263170259"/>
          <c:h val="6.30997962315413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dirty="0"/>
              <a:t>% תחליפי</a:t>
            </a:r>
            <a:r>
              <a:rPr lang="he-IL" sz="1800" baseline="0" dirty="0"/>
              <a:t> חלב מתוך צריכת חלב ניגר ותחליפיו, ערך המכר</a:t>
            </a:r>
            <a:endParaRPr lang="he-IL" sz="1800" dirty="0"/>
          </a:p>
        </c:rich>
      </c:tx>
      <c:layout>
        <c:manualLayout>
          <c:xMode val="edge"/>
          <c:yMode val="edge"/>
          <c:x val="0.11026034114583766"/>
          <c:y val="4.246471659285243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2.5781467277375552E-2"/>
          <c:y val="0.14556881442079664"/>
          <c:w val="0.89134486431141802"/>
          <c:h val="0.65200145648743779"/>
        </c:manualLayout>
      </c:layout>
      <c:barChart>
        <c:barDir val="col"/>
        <c:grouping val="clustered"/>
        <c:varyColors val="0"/>
        <c:ser>
          <c:idx val="0"/>
          <c:order val="0"/>
          <c:spPr>
            <a:solidFill>
              <a:schemeClr val="accent1"/>
            </a:solidFill>
            <a:ln>
              <a:noFill/>
            </a:ln>
            <a:effectLst/>
          </c:spPr>
          <c:invertIfNegative val="0"/>
          <c:cat>
            <c:numRef>
              <c:f>Sheet1!$A$3:$A$18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Sheet1!$E$3:$E$18</c:f>
              <c:numCache>
                <c:formatCode>0.0%</c:formatCode>
                <c:ptCount val="16"/>
                <c:pt idx="0">
                  <c:v>1.799485861182519E-2</c:v>
                </c:pt>
                <c:pt idx="1">
                  <c:v>1.5584415584415584E-2</c:v>
                </c:pt>
                <c:pt idx="2">
                  <c:v>1.6216216216216217E-2</c:v>
                </c:pt>
                <c:pt idx="3">
                  <c:v>1.7045454545454544E-2</c:v>
                </c:pt>
                <c:pt idx="4">
                  <c:v>1.680672268907563E-2</c:v>
                </c:pt>
                <c:pt idx="5">
                  <c:v>1.680672268907563E-2</c:v>
                </c:pt>
                <c:pt idx="6">
                  <c:v>1.680672268907563E-2</c:v>
                </c:pt>
                <c:pt idx="7">
                  <c:v>1.9607843137254898E-2</c:v>
                </c:pt>
                <c:pt idx="8">
                  <c:v>2.3323615160349857E-2</c:v>
                </c:pt>
                <c:pt idx="9">
                  <c:v>3.0211480362537763E-2</c:v>
                </c:pt>
                <c:pt idx="10">
                  <c:v>3.692307692307692E-2</c:v>
                </c:pt>
                <c:pt idx="11">
                  <c:v>3.9755351681957193E-2</c:v>
                </c:pt>
                <c:pt idx="12">
                  <c:v>4.6296296296296301E-2</c:v>
                </c:pt>
                <c:pt idx="13">
                  <c:v>5.3459119496855341E-2</c:v>
                </c:pt>
                <c:pt idx="14">
                  <c:v>6.0509554140127389E-2</c:v>
                </c:pt>
                <c:pt idx="15">
                  <c:v>7.7844311377245512E-2</c:v>
                </c:pt>
              </c:numCache>
            </c:numRef>
          </c:val>
          <c:extLst>
            <c:ext xmlns:c16="http://schemas.microsoft.com/office/drawing/2014/chart" uri="{C3380CC4-5D6E-409C-BE32-E72D297353CC}">
              <c16:uniqueId val="{00000000-F657-480A-AEB6-E9D76F408D0B}"/>
            </c:ext>
          </c:extLst>
        </c:ser>
        <c:dLbls>
          <c:showLegendKey val="0"/>
          <c:showVal val="0"/>
          <c:showCatName val="0"/>
          <c:showSerName val="0"/>
          <c:showPercent val="0"/>
          <c:showBubbleSize val="0"/>
        </c:dLbls>
        <c:gapWidth val="219"/>
        <c:overlap val="-27"/>
        <c:axId val="1678378112"/>
        <c:axId val="56247151"/>
      </c:barChart>
      <c:catAx>
        <c:axId val="167837811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56247151"/>
        <c:crosses val="autoZero"/>
        <c:auto val="1"/>
        <c:lblAlgn val="ctr"/>
        <c:lblOffset val="100"/>
        <c:noMultiLvlLbl val="0"/>
      </c:catAx>
      <c:valAx>
        <c:axId val="56247151"/>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167837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dirty="0"/>
              <a:t>צריכה</a:t>
            </a:r>
            <a:r>
              <a:rPr lang="he-IL" baseline="0" dirty="0"/>
              <a:t> לנפש חלב ומוצריו: מקומי, מיובא ותחליפי חלב</a:t>
            </a:r>
          </a:p>
          <a:p>
            <a:pPr>
              <a:defRPr sz="1400" b="0" i="0" u="none" strike="noStrike" kern="1200" spc="0" baseline="0">
                <a:solidFill>
                  <a:schemeClr val="tx1">
                    <a:lumMod val="65000"/>
                    <a:lumOff val="35000"/>
                  </a:schemeClr>
                </a:solidFill>
                <a:latin typeface="+mn-lt"/>
                <a:ea typeface="+mn-ea"/>
                <a:cs typeface="+mn-cs"/>
              </a:defRPr>
            </a:pPr>
            <a:r>
              <a:rPr lang="he-IL" baseline="0" dirty="0"/>
              <a:t>ליטר/ נפש/ שנה</a:t>
            </a:r>
            <a:endParaRPr lang="he-IL" dirty="0"/>
          </a:p>
        </c:rich>
      </c:tx>
      <c:overlay val="0"/>
      <c:spPr>
        <a:noFill/>
        <a:ln w="25400">
          <a:noFill/>
        </a:ln>
      </c:spPr>
    </c:title>
    <c:autoTitleDeleted val="0"/>
    <c:plotArea>
      <c:layout/>
      <c:barChart>
        <c:barDir val="col"/>
        <c:grouping val="stacked"/>
        <c:varyColors val="0"/>
        <c:ser>
          <c:idx val="0"/>
          <c:order val="0"/>
          <c:tx>
            <c:v>חלב מקומי</c:v>
          </c:tx>
          <c:spPr>
            <a:solidFill>
              <a:srgbClr val="4472C4"/>
            </a:solidFill>
            <a:ln w="25400">
              <a:noFill/>
            </a:ln>
          </c:spPr>
          <c:invertIfNegative val="0"/>
          <c:cat>
            <c:numRef>
              <c:f>'נתוני מועצת החלב'!$AC$2:$AC$6</c:f>
              <c:numCache>
                <c:formatCode>General</c:formatCode>
                <c:ptCount val="5"/>
                <c:pt idx="0">
                  <c:v>2005</c:v>
                </c:pt>
                <c:pt idx="1">
                  <c:v>2008</c:v>
                </c:pt>
                <c:pt idx="2">
                  <c:v>2010</c:v>
                </c:pt>
                <c:pt idx="3">
                  <c:v>2015</c:v>
                </c:pt>
                <c:pt idx="4">
                  <c:v>2020</c:v>
                </c:pt>
              </c:numCache>
            </c:numRef>
          </c:cat>
          <c:val>
            <c:numRef>
              <c:f>'נתוני מועצת החלב'!$AD$2:$AD$6</c:f>
              <c:numCache>
                <c:formatCode>0</c:formatCode>
                <c:ptCount val="5"/>
                <c:pt idx="0">
                  <c:v>168.60600512108945</c:v>
                </c:pt>
                <c:pt idx="1">
                  <c:v>179.96455095631543</c:v>
                </c:pt>
                <c:pt idx="2">
                  <c:v>167.90736962482617</c:v>
                </c:pt>
                <c:pt idx="3">
                  <c:v>164.2188718481934</c:v>
                </c:pt>
                <c:pt idx="4">
                  <c:v>168.2608882860772</c:v>
                </c:pt>
              </c:numCache>
            </c:numRef>
          </c:val>
          <c:extLst>
            <c:ext xmlns:c16="http://schemas.microsoft.com/office/drawing/2014/chart" uri="{C3380CC4-5D6E-409C-BE32-E72D297353CC}">
              <c16:uniqueId val="{00000000-8F42-4DBC-8AD5-363DB0864440}"/>
            </c:ext>
          </c:extLst>
        </c:ser>
        <c:ser>
          <c:idx val="1"/>
          <c:order val="1"/>
          <c:tx>
            <c:v>חלב מיובא</c:v>
          </c:tx>
          <c:spPr>
            <a:solidFill>
              <a:srgbClr val="ED7D31"/>
            </a:solidFill>
            <a:ln w="25400">
              <a:noFill/>
            </a:ln>
          </c:spPr>
          <c:invertIfNegative val="0"/>
          <c:cat>
            <c:numRef>
              <c:f>'נתוני מועצת החלב'!$AC$2:$AC$6</c:f>
              <c:numCache>
                <c:formatCode>General</c:formatCode>
                <c:ptCount val="5"/>
                <c:pt idx="0">
                  <c:v>2005</c:v>
                </c:pt>
                <c:pt idx="1">
                  <c:v>2008</c:v>
                </c:pt>
                <c:pt idx="2">
                  <c:v>2010</c:v>
                </c:pt>
                <c:pt idx="3">
                  <c:v>2015</c:v>
                </c:pt>
                <c:pt idx="4">
                  <c:v>2020</c:v>
                </c:pt>
              </c:numCache>
            </c:numRef>
          </c:cat>
          <c:val>
            <c:numRef>
              <c:f>'נתוני מועצת החלב'!$AE$2:$AE$6</c:f>
              <c:numCache>
                <c:formatCode>0</c:formatCode>
                <c:ptCount val="5"/>
                <c:pt idx="0">
                  <c:v>20.019382894416868</c:v>
                </c:pt>
                <c:pt idx="1">
                  <c:v>15.026081330619617</c:v>
                </c:pt>
                <c:pt idx="2">
                  <c:v>13.79896325868569</c:v>
                </c:pt>
                <c:pt idx="3">
                  <c:v>15.369745019732024</c:v>
                </c:pt>
                <c:pt idx="4">
                  <c:v>20.904057131028772</c:v>
                </c:pt>
              </c:numCache>
            </c:numRef>
          </c:val>
          <c:extLst>
            <c:ext xmlns:c16="http://schemas.microsoft.com/office/drawing/2014/chart" uri="{C3380CC4-5D6E-409C-BE32-E72D297353CC}">
              <c16:uniqueId val="{00000001-8F42-4DBC-8AD5-363DB0864440}"/>
            </c:ext>
          </c:extLst>
        </c:ser>
        <c:ser>
          <c:idx val="2"/>
          <c:order val="2"/>
          <c:tx>
            <c:v>תחליפי חלב</c:v>
          </c:tx>
          <c:spPr>
            <a:solidFill>
              <a:srgbClr val="A5A5A5"/>
            </a:solidFill>
            <a:ln w="25400">
              <a:noFill/>
            </a:ln>
          </c:spPr>
          <c:invertIfNegative val="0"/>
          <c:cat>
            <c:numRef>
              <c:f>'נתוני מועצת החלב'!$AC$2:$AC$6</c:f>
              <c:numCache>
                <c:formatCode>General</c:formatCode>
                <c:ptCount val="5"/>
                <c:pt idx="0">
                  <c:v>2005</c:v>
                </c:pt>
                <c:pt idx="1">
                  <c:v>2008</c:v>
                </c:pt>
                <c:pt idx="2">
                  <c:v>2010</c:v>
                </c:pt>
                <c:pt idx="3">
                  <c:v>2015</c:v>
                </c:pt>
                <c:pt idx="4">
                  <c:v>2020</c:v>
                </c:pt>
              </c:numCache>
            </c:numRef>
          </c:cat>
          <c:val>
            <c:numRef>
              <c:f>'נתוני מועצת החלב'!$AF$2:$AF$6</c:f>
              <c:numCache>
                <c:formatCode>General</c:formatCode>
                <c:ptCount val="5"/>
                <c:pt idx="0">
                  <c:v>0.7</c:v>
                </c:pt>
                <c:pt idx="1">
                  <c:v>0.6</c:v>
                </c:pt>
                <c:pt idx="2">
                  <c:v>0.6</c:v>
                </c:pt>
                <c:pt idx="3">
                  <c:v>1.2</c:v>
                </c:pt>
                <c:pt idx="4">
                  <c:v>2.6</c:v>
                </c:pt>
              </c:numCache>
            </c:numRef>
          </c:val>
          <c:extLst>
            <c:ext xmlns:c16="http://schemas.microsoft.com/office/drawing/2014/chart" uri="{C3380CC4-5D6E-409C-BE32-E72D297353CC}">
              <c16:uniqueId val="{00000002-8F42-4DBC-8AD5-363DB0864440}"/>
            </c:ext>
          </c:extLst>
        </c:ser>
        <c:dLbls>
          <c:showLegendKey val="0"/>
          <c:showVal val="0"/>
          <c:showCatName val="0"/>
          <c:showSerName val="0"/>
          <c:showPercent val="0"/>
          <c:showBubbleSize val="0"/>
        </c:dLbls>
        <c:gapWidth val="150"/>
        <c:overlap val="100"/>
        <c:axId val="74481328"/>
        <c:axId val="1"/>
      </c:barChart>
      <c:catAx>
        <c:axId val="7448132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
        <c:crosses val="autoZero"/>
        <c:auto val="1"/>
        <c:lblAlgn val="ctr"/>
        <c:lblOffset val="100"/>
        <c:noMultiLvlLbl val="0"/>
      </c:catAx>
      <c:valAx>
        <c:axId val="1"/>
        <c:scaling>
          <c:orientation val="minMax"/>
          <c:max val="2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74481328"/>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2.6143790849673203E-2"/>
          <c:y val="0.11364982731316917"/>
          <c:w val="0.91477330039627403"/>
          <c:h val="0.73058083834036081"/>
        </c:manualLayout>
      </c:layout>
      <c:barChart>
        <c:barDir val="col"/>
        <c:grouping val="clustered"/>
        <c:varyColors val="0"/>
        <c:ser>
          <c:idx val="1"/>
          <c:order val="0"/>
          <c:tx>
            <c:strRef>
              <c:f>Sheet1!$B$1</c:f>
              <c:strCache>
                <c:ptCount val="1"/>
                <c:pt idx="0">
                  <c:v>צריכת בשר לנפש, ק"ג/ שנה, סה"כ (בקר, צאן, חזיר, עוף, הודו)</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numRef>
              <c:f>Sheet1!$D$2:$D$8</c:f>
              <c:numCache>
                <c:formatCode>General</c:formatCode>
                <c:ptCount val="7"/>
                <c:pt idx="0">
                  <c:v>2005</c:v>
                </c:pt>
                <c:pt idx="1">
                  <c:v>2008</c:v>
                </c:pt>
                <c:pt idx="2">
                  <c:v>2010</c:v>
                </c:pt>
                <c:pt idx="3">
                  <c:v>2015</c:v>
                </c:pt>
                <c:pt idx="4">
                  <c:v>2017</c:v>
                </c:pt>
                <c:pt idx="5">
                  <c:v>2018</c:v>
                </c:pt>
                <c:pt idx="6">
                  <c:v>2021</c:v>
                </c:pt>
              </c:numCache>
            </c:numRef>
          </c:cat>
          <c:val>
            <c:numRef>
              <c:f>Sheet1!$E$2:$E$8</c:f>
              <c:numCache>
                <c:formatCode>General</c:formatCode>
                <c:ptCount val="7"/>
                <c:pt idx="0">
                  <c:v>66.099999999999994</c:v>
                </c:pt>
                <c:pt idx="1">
                  <c:v>70.3</c:v>
                </c:pt>
                <c:pt idx="2">
                  <c:v>68.400000000000006</c:v>
                </c:pt>
                <c:pt idx="3">
                  <c:v>69.599999999999994</c:v>
                </c:pt>
                <c:pt idx="4">
                  <c:v>73.8</c:v>
                </c:pt>
                <c:pt idx="5">
                  <c:v>70.900000000000006</c:v>
                </c:pt>
                <c:pt idx="6">
                  <c:v>71.5</c:v>
                </c:pt>
              </c:numCache>
            </c:numRef>
          </c:val>
          <c:extLst>
            <c:ext xmlns:c16="http://schemas.microsoft.com/office/drawing/2014/chart" uri="{C3380CC4-5D6E-409C-BE32-E72D297353CC}">
              <c16:uniqueId val="{00000000-CA9A-4879-8B46-635B2942E94A}"/>
            </c:ext>
          </c:extLst>
        </c:ser>
        <c:dLbls>
          <c:showLegendKey val="0"/>
          <c:showVal val="0"/>
          <c:showCatName val="0"/>
          <c:showSerName val="0"/>
          <c:showPercent val="0"/>
          <c:showBubbleSize val="0"/>
        </c:dLbls>
        <c:gapWidth val="219"/>
        <c:overlap val="-27"/>
        <c:axId val="63341151"/>
        <c:axId val="1878782704"/>
      </c:barChart>
      <c:catAx>
        <c:axId val="6334115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878782704"/>
        <c:crosses val="autoZero"/>
        <c:auto val="1"/>
        <c:lblAlgn val="ctr"/>
        <c:lblOffset val="100"/>
        <c:noMultiLvlLbl val="0"/>
      </c:catAx>
      <c:valAx>
        <c:axId val="187878270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63341151"/>
        <c:crosses val="autoZero"/>
        <c:crossBetween val="between"/>
      </c:valAx>
      <c:spPr>
        <a:noFill/>
        <a:ln>
          <a:noFill/>
        </a:ln>
        <a:effectLst/>
      </c:spPr>
    </c:plotArea>
    <c:legend>
      <c:legendPos val="b"/>
      <c:layout>
        <c:manualLayout>
          <c:xMode val="edge"/>
          <c:yMode val="edge"/>
          <c:x val="0.14136971250686686"/>
          <c:y val="0.92260689439638199"/>
          <c:w val="0.701756699017274"/>
          <c:h val="6.91925629472362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a:t>מגמות בצריכת קטניות בישראל 2005-2021, </a:t>
            </a:r>
          </a:p>
          <a:p>
            <a:pPr>
              <a:defRPr sz="1800"/>
            </a:pPr>
            <a:r>
              <a:rPr lang="he-IL" sz="1800"/>
              <a:t>ק"ג לנפש לשנה</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0"/>
          <c:order val="0"/>
          <c:tx>
            <c:strRef>
              <c:f>Sheet1!$D$2</c:f>
              <c:strCache>
                <c:ptCount val="1"/>
                <c:pt idx="0">
                  <c:v>ק"ג לנפש לשנה</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Sheet1!$A$3:$A$11</c:f>
              <c:numCache>
                <c:formatCode>General</c:formatCode>
                <c:ptCount val="9"/>
                <c:pt idx="0">
                  <c:v>2005</c:v>
                </c:pt>
                <c:pt idx="1">
                  <c:v>2008</c:v>
                </c:pt>
                <c:pt idx="2">
                  <c:v>2009</c:v>
                </c:pt>
                <c:pt idx="3">
                  <c:v>2010</c:v>
                </c:pt>
                <c:pt idx="4">
                  <c:v>2014</c:v>
                </c:pt>
                <c:pt idx="5">
                  <c:v>2015</c:v>
                </c:pt>
                <c:pt idx="6">
                  <c:v>2017</c:v>
                </c:pt>
                <c:pt idx="7">
                  <c:v>2018</c:v>
                </c:pt>
                <c:pt idx="8">
                  <c:v>2021</c:v>
                </c:pt>
              </c:numCache>
            </c:numRef>
          </c:cat>
          <c:val>
            <c:numRef>
              <c:f>Sheet1!$D$3:$D$11</c:f>
              <c:numCache>
                <c:formatCode>General</c:formatCode>
                <c:ptCount val="9"/>
                <c:pt idx="0">
                  <c:v>7.4</c:v>
                </c:pt>
                <c:pt idx="1">
                  <c:v>8.6999999999999993</c:v>
                </c:pt>
                <c:pt idx="2">
                  <c:v>7.4</c:v>
                </c:pt>
                <c:pt idx="3">
                  <c:v>6.5</c:v>
                </c:pt>
                <c:pt idx="4">
                  <c:v>5.2</c:v>
                </c:pt>
                <c:pt idx="5">
                  <c:v>6.9</c:v>
                </c:pt>
                <c:pt idx="6">
                  <c:v>10.5</c:v>
                </c:pt>
                <c:pt idx="7">
                  <c:v>8.9</c:v>
                </c:pt>
                <c:pt idx="8">
                  <c:v>9.1</c:v>
                </c:pt>
              </c:numCache>
            </c:numRef>
          </c:val>
          <c:extLst>
            <c:ext xmlns:c16="http://schemas.microsoft.com/office/drawing/2014/chart" uri="{C3380CC4-5D6E-409C-BE32-E72D297353CC}">
              <c16:uniqueId val="{00000001-192C-4AE6-AF06-6F1E69EFC07D}"/>
            </c:ext>
          </c:extLst>
        </c:ser>
        <c:dLbls>
          <c:showLegendKey val="0"/>
          <c:showVal val="0"/>
          <c:showCatName val="0"/>
          <c:showSerName val="0"/>
          <c:showPercent val="0"/>
          <c:showBubbleSize val="0"/>
        </c:dLbls>
        <c:gapWidth val="219"/>
        <c:overlap val="-27"/>
        <c:axId val="1601806815"/>
        <c:axId val="1772817487"/>
      </c:barChart>
      <c:catAx>
        <c:axId val="160180681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772817487"/>
        <c:crosses val="autoZero"/>
        <c:auto val="1"/>
        <c:lblAlgn val="ctr"/>
        <c:lblOffset val="100"/>
        <c:noMultiLvlLbl val="0"/>
      </c:catAx>
      <c:valAx>
        <c:axId val="1772817487"/>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60180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a:t>מגמות בצריכת קטניות בישראל 2005-2021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4.1016732880462856E-2"/>
          <c:y val="0.11971952723229511"/>
          <c:w val="0.82755712700926587"/>
          <c:h val="0.60466540978726524"/>
        </c:manualLayout>
      </c:layout>
      <c:barChart>
        <c:barDir val="col"/>
        <c:grouping val="clustered"/>
        <c:varyColors val="0"/>
        <c:ser>
          <c:idx val="0"/>
          <c:order val="0"/>
          <c:tx>
            <c:strRef>
              <c:f>Sheet1!$B$2</c:f>
              <c:strCache>
                <c:ptCount val="1"/>
                <c:pt idx="0">
                  <c:v>אספקה זמינה כולל לשימוש למספוא ותעשיה, טון</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Sheet1!$A$3:$A$11</c:f>
              <c:numCache>
                <c:formatCode>General</c:formatCode>
                <c:ptCount val="9"/>
                <c:pt idx="0">
                  <c:v>2005</c:v>
                </c:pt>
                <c:pt idx="1">
                  <c:v>2008</c:v>
                </c:pt>
                <c:pt idx="2">
                  <c:v>2009</c:v>
                </c:pt>
                <c:pt idx="3">
                  <c:v>2010</c:v>
                </c:pt>
                <c:pt idx="4">
                  <c:v>2014</c:v>
                </c:pt>
                <c:pt idx="5">
                  <c:v>2015</c:v>
                </c:pt>
                <c:pt idx="6">
                  <c:v>2017</c:v>
                </c:pt>
                <c:pt idx="7">
                  <c:v>2018</c:v>
                </c:pt>
                <c:pt idx="8">
                  <c:v>2021</c:v>
                </c:pt>
              </c:numCache>
            </c:numRef>
          </c:cat>
          <c:val>
            <c:numRef>
              <c:f>Sheet1!$B$3:$B$11</c:f>
              <c:numCache>
                <c:formatCode>#,##0</c:formatCode>
                <c:ptCount val="9"/>
                <c:pt idx="0">
                  <c:v>52805</c:v>
                </c:pt>
                <c:pt idx="1">
                  <c:v>64898</c:v>
                </c:pt>
                <c:pt idx="2">
                  <c:v>56727</c:v>
                </c:pt>
                <c:pt idx="3">
                  <c:v>56763</c:v>
                </c:pt>
                <c:pt idx="4">
                  <c:v>63921</c:v>
                </c:pt>
                <c:pt idx="5">
                  <c:v>69711</c:v>
                </c:pt>
                <c:pt idx="6">
                  <c:v>101704</c:v>
                </c:pt>
                <c:pt idx="7">
                  <c:v>90204</c:v>
                </c:pt>
                <c:pt idx="8">
                  <c:v>93725</c:v>
                </c:pt>
              </c:numCache>
            </c:numRef>
          </c:val>
          <c:extLst>
            <c:ext xmlns:c16="http://schemas.microsoft.com/office/drawing/2014/chart" uri="{C3380CC4-5D6E-409C-BE32-E72D297353CC}">
              <c16:uniqueId val="{00000001-D28A-4CFA-960D-A2DC978E5313}"/>
            </c:ext>
          </c:extLst>
        </c:ser>
        <c:ser>
          <c:idx val="1"/>
          <c:order val="1"/>
          <c:tx>
            <c:strRef>
              <c:f>Sheet1!$C$2</c:f>
              <c:strCache>
                <c:ptCount val="1"/>
                <c:pt idx="0">
                  <c:v>אספקה למזון נטו, טון</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numRef>
              <c:f>Sheet1!$A$3:$A$11</c:f>
              <c:numCache>
                <c:formatCode>General</c:formatCode>
                <c:ptCount val="9"/>
                <c:pt idx="0">
                  <c:v>2005</c:v>
                </c:pt>
                <c:pt idx="1">
                  <c:v>2008</c:v>
                </c:pt>
                <c:pt idx="2">
                  <c:v>2009</c:v>
                </c:pt>
                <c:pt idx="3">
                  <c:v>2010</c:v>
                </c:pt>
                <c:pt idx="4">
                  <c:v>2014</c:v>
                </c:pt>
                <c:pt idx="5">
                  <c:v>2015</c:v>
                </c:pt>
                <c:pt idx="6">
                  <c:v>2017</c:v>
                </c:pt>
                <c:pt idx="7">
                  <c:v>2018</c:v>
                </c:pt>
                <c:pt idx="8">
                  <c:v>2021</c:v>
                </c:pt>
              </c:numCache>
            </c:numRef>
          </c:cat>
          <c:val>
            <c:numRef>
              <c:f>Sheet1!$C$3:$C$11</c:f>
              <c:numCache>
                <c:formatCode>#,##0</c:formatCode>
                <c:ptCount val="9"/>
                <c:pt idx="0">
                  <c:v>51244</c:v>
                </c:pt>
                <c:pt idx="1">
                  <c:v>63521</c:v>
                </c:pt>
                <c:pt idx="2">
                  <c:v>55560</c:v>
                </c:pt>
                <c:pt idx="3">
                  <c:v>49851</c:v>
                </c:pt>
                <c:pt idx="4">
                  <c:v>42969</c:v>
                </c:pt>
                <c:pt idx="5">
                  <c:v>57901</c:v>
                </c:pt>
                <c:pt idx="6">
                  <c:v>91224</c:v>
                </c:pt>
                <c:pt idx="7">
                  <c:v>78680</c:v>
                </c:pt>
                <c:pt idx="8">
                  <c:v>85168</c:v>
                </c:pt>
              </c:numCache>
            </c:numRef>
          </c:val>
          <c:extLst>
            <c:ext xmlns:c16="http://schemas.microsoft.com/office/drawing/2014/chart" uri="{C3380CC4-5D6E-409C-BE32-E72D297353CC}">
              <c16:uniqueId val="{00000003-D28A-4CFA-960D-A2DC978E5313}"/>
            </c:ext>
          </c:extLst>
        </c:ser>
        <c:dLbls>
          <c:showLegendKey val="0"/>
          <c:showVal val="0"/>
          <c:showCatName val="0"/>
          <c:showSerName val="0"/>
          <c:showPercent val="0"/>
          <c:showBubbleSize val="0"/>
        </c:dLbls>
        <c:gapWidth val="219"/>
        <c:overlap val="-27"/>
        <c:axId val="1870691871"/>
        <c:axId val="1775988447"/>
      </c:barChart>
      <c:catAx>
        <c:axId val="187069187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775988447"/>
        <c:crosses val="autoZero"/>
        <c:auto val="1"/>
        <c:lblAlgn val="ctr"/>
        <c:lblOffset val="100"/>
        <c:noMultiLvlLbl val="0"/>
      </c:catAx>
      <c:valAx>
        <c:axId val="1775988447"/>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crossAx val="1870691871"/>
        <c:crosses val="autoZero"/>
        <c:crossBetween val="between"/>
      </c:valAx>
      <c:spPr>
        <a:noFill/>
        <a:ln>
          <a:noFill/>
        </a:ln>
        <a:effectLst/>
      </c:spPr>
    </c:plotArea>
    <c:legend>
      <c:legendPos val="l"/>
      <c:legendEntry>
        <c:idx val="2"/>
        <c:delete val="1"/>
      </c:legendEntry>
      <c:legendEntry>
        <c:idx val="3"/>
        <c:delete val="1"/>
      </c:legendEntry>
      <c:layout>
        <c:manualLayout>
          <c:xMode val="edge"/>
          <c:yMode val="edge"/>
          <c:x val="2.2191395985148365E-2"/>
          <c:y val="0.80165235060895379"/>
          <c:w val="0.93699434578082808"/>
          <c:h val="0.176894990170742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DC31E25-DD58-45D3-94B4-C17392EF6BB0}" type="datetimeFigureOut">
              <a:rPr lang="he-IL" smtClean="0"/>
              <a:t>כ"א/טבת/תשפ"ד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CDC5DC3-AA92-40E0-BBCC-90EA4CF97914}" type="slidenum">
              <a:rPr lang="he-IL" smtClean="0"/>
              <a:t>‹#›</a:t>
            </a:fld>
            <a:endParaRPr lang="he-IL"/>
          </a:p>
        </p:txBody>
      </p:sp>
    </p:spTree>
    <p:extLst>
      <p:ext uri="{BB962C8B-B14F-4D97-AF65-F5344CB8AC3E}">
        <p14:creationId xmlns:p14="http://schemas.microsoft.com/office/powerpoint/2010/main" val="30615706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3B4703-7AB4-1191-761C-86AC275F60C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4347CFE-264A-8A21-6FA7-046BD412C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C59D97B-63AD-9634-67A2-63C8591A64A6}"/>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AAB608E8-74BA-6638-DDBD-A6F193418F4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F8F0772-88E8-6FD9-5E37-CE41779A440D}"/>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55026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300A41-37FD-A31B-0A31-3D20DCFBC0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FD19FDE-0A94-34B2-A851-63C469521CB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50DA69F-69A5-1B85-6F1B-953C9C68862F}"/>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1957D05C-ADC8-D859-7224-B1223FCB36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F7C71F9-F4A7-B20A-5ADE-9443231F09F2}"/>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23511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554EF33-7E76-2032-6F43-8A4C77025B8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DB678A-D901-DB1E-0809-ED10393E556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CB5DA93-30AE-64BE-D3C7-B2878981004D}"/>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04B80618-4F5E-BE7B-3E12-88616EC10D9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B39F18F-86EF-928A-E30D-2DF815985848}"/>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00756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016705-8360-D9C7-1298-CA70EDC49CF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13CC227-B8A9-F2B9-6B76-93588F08B3A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319A714-473B-CFA7-5BCC-D43E1C9B3031}"/>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9B601E64-5257-71A4-2A21-3DD7D1E81BA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5356D6E-997A-00F4-4B04-DF35167AC8B6}"/>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4809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CD2A63-61B4-AF50-FDF2-F627FCBB6C4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2E8A22-CCC4-58EC-2FAA-862BEE2BB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1FDB4E2-186D-8000-2182-893EC23B64D1}"/>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4CCB7436-FB62-5BE1-C665-82D96497D55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C89E42-E3FB-C50D-313B-1785E5789C7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64579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12DC07-412A-E1AF-14B9-F5183D531FA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0809FD-A72F-1A9B-60ED-B9A3A356F7B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BC9498A-5030-D0D6-DC1E-5BEAC0E2AC7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BAC2FE3-293E-D9CB-43C8-2E1D257D14C5}"/>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B1ABDDBF-2E66-FC8F-04B9-A7FEC80CB6E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7ECED6B-F040-D9DC-2F5F-D9937AC825F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202290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18A00D-AAD9-252F-6F83-8AD9C301233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8D2289-2675-6114-65F4-C9D04B701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BF0325C-61CE-AD6E-2FAC-D1006D30CC5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E4A45E3-9267-E694-AA3F-858AF1A09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CD8C851-A60A-5CCF-7245-24560A8B67D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9C06796-69DC-21DA-CCD7-2498FFC70F3F}"/>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8" name="מציין מיקום של כותרת תחתונה 7">
            <a:extLst>
              <a:ext uri="{FF2B5EF4-FFF2-40B4-BE49-F238E27FC236}">
                <a16:creationId xmlns:a16="http://schemas.microsoft.com/office/drawing/2014/main" id="{3124F832-FC7C-B43D-0A76-C12235F8A4D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A7DC0EF-E83B-200F-DC61-F82E8EFB4A54}"/>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302629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CDE14-831A-F2DD-CCE3-7FFA3965235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F9327B9-61F7-4EE9-53B2-BBB23D7334B6}"/>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4" name="מציין מיקום של כותרת תחתונה 3">
            <a:extLst>
              <a:ext uri="{FF2B5EF4-FFF2-40B4-BE49-F238E27FC236}">
                <a16:creationId xmlns:a16="http://schemas.microsoft.com/office/drawing/2014/main" id="{1264A0D2-86F1-906C-655E-AADA9AD9102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A8C7E967-FAA2-8F83-87CB-5007FD340E86}"/>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143157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556630B-64EA-CDB1-30A3-23C419F5CB9E}"/>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3" name="מציין מיקום של כותרת תחתונה 2">
            <a:extLst>
              <a:ext uri="{FF2B5EF4-FFF2-40B4-BE49-F238E27FC236}">
                <a16:creationId xmlns:a16="http://schemas.microsoft.com/office/drawing/2014/main" id="{82080568-16D2-3C93-9668-80F9255A15F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312B109F-8F1A-F681-FA13-A55530D278A3}"/>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75307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88B390-C00A-CCC9-5749-2001C793895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16247DA-55E6-AD4D-8F27-FDF42733C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D147AB8-EC5C-97D1-8888-140F7F91A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B377364-7461-8052-30BA-327E1A4322B7}"/>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730913B0-35D9-3DFC-56A2-91FCC4DE34C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BE4C6D7-9654-5C56-D134-5721D9F731B1}"/>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410779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A7B728-1462-92B9-4BC7-5943237D8B7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F1050AB-1555-23A9-422B-591194F89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987978C-1970-E25C-B404-AE8BAA217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CF2835-B34F-BDB3-C9DB-7786DD6CB6ED}"/>
              </a:ext>
            </a:extLst>
          </p:cNvPr>
          <p:cNvSpPr>
            <a:spLocks noGrp="1"/>
          </p:cNvSpPr>
          <p:nvPr>
            <p:ph type="dt" sz="half" idx="10"/>
          </p:nvPr>
        </p:nvSpPr>
        <p:spPr/>
        <p:txBody>
          <a:bodyPr/>
          <a:lstStyle/>
          <a:p>
            <a:fld id="{5FEAD366-6019-4AD7-8E74-6246E87E622F}" type="datetimeFigureOut">
              <a:rPr lang="he-IL" smtClean="0"/>
              <a:t>כ"א/טבת/תשפ"ד</a:t>
            </a:fld>
            <a:endParaRPr lang="he-IL"/>
          </a:p>
        </p:txBody>
      </p:sp>
      <p:sp>
        <p:nvSpPr>
          <p:cNvPr id="6" name="מציין מיקום של כותרת תחתונה 5">
            <a:extLst>
              <a:ext uri="{FF2B5EF4-FFF2-40B4-BE49-F238E27FC236}">
                <a16:creationId xmlns:a16="http://schemas.microsoft.com/office/drawing/2014/main" id="{184F0395-D15C-E43F-9C27-2A1D31F9F5C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6D1F0F8-8DB4-DEAC-DC3E-E0120A6F623A}"/>
              </a:ext>
            </a:extLst>
          </p:cNvPr>
          <p:cNvSpPr>
            <a:spLocks noGrp="1"/>
          </p:cNvSpPr>
          <p:nvPr>
            <p:ph type="sldNum" sz="quarter" idx="12"/>
          </p:nvPr>
        </p:nvSpPr>
        <p:spPr/>
        <p:txBody>
          <a:bodyPr/>
          <a:lstStyle/>
          <a:p>
            <a:fld id="{EF85496A-1D33-456C-B785-4096308A21A9}" type="slidenum">
              <a:rPr lang="he-IL" smtClean="0"/>
              <a:t>‹#›</a:t>
            </a:fld>
            <a:endParaRPr lang="he-IL"/>
          </a:p>
        </p:txBody>
      </p:sp>
    </p:spTree>
    <p:extLst>
      <p:ext uri="{BB962C8B-B14F-4D97-AF65-F5344CB8AC3E}">
        <p14:creationId xmlns:p14="http://schemas.microsoft.com/office/powerpoint/2010/main" val="375475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954A515-C398-615B-E0EE-5E7AEA05C7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034D93-4DCE-DAE9-3BDA-5409A0D77B9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09030D3-BD71-A9C6-3881-4AA7E603CE6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EAD366-6019-4AD7-8E74-6246E87E622F}" type="datetimeFigureOut">
              <a:rPr lang="he-IL" smtClean="0"/>
              <a:t>כ"א/טבת/תשפ"ד</a:t>
            </a:fld>
            <a:endParaRPr lang="he-IL"/>
          </a:p>
        </p:txBody>
      </p:sp>
      <p:sp>
        <p:nvSpPr>
          <p:cNvPr id="5" name="מציין מיקום של כותרת תחתונה 4">
            <a:extLst>
              <a:ext uri="{FF2B5EF4-FFF2-40B4-BE49-F238E27FC236}">
                <a16:creationId xmlns:a16="http://schemas.microsoft.com/office/drawing/2014/main" id="{D6704DAF-5D59-11A2-ED6C-926FE0AE3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0A05AAE-652D-348E-E69B-2BEFA24264E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85496A-1D33-456C-B785-4096308A21A9}" type="slidenum">
              <a:rPr lang="he-IL" smtClean="0"/>
              <a:t>‹#›</a:t>
            </a:fld>
            <a:endParaRPr lang="he-IL"/>
          </a:p>
        </p:txBody>
      </p:sp>
    </p:spTree>
    <p:extLst>
      <p:ext uri="{BB962C8B-B14F-4D97-AF65-F5344CB8AC3E}">
        <p14:creationId xmlns:p14="http://schemas.microsoft.com/office/powerpoint/2010/main" val="179859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fi.org.il/resources/israel-state-of-alternative-proteins-february-2023/"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oecd-ilibrary.org/docserver/f1b0b29c-en.pdf?expires=1697028558&amp;id=id&amp;accname=guest&amp;checksum=47F4E437B804AE8132863F4A7CA5A89B"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oecd-ilibrary.org/docserver/f1b0b29c-en.pdf?expires=1697028558&amp;id=id&amp;accname=guest&amp;checksum=47F4E437B804AE8132863F4A7CA5A89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004291"/>
            <a:ext cx="9467273" cy="3108543"/>
          </a:xfrm>
          <a:prstGeom prst="rect">
            <a:avLst/>
          </a:prstGeom>
          <a:noFill/>
        </p:spPr>
        <p:txBody>
          <a:bodyPr wrap="square" rtlCol="1">
            <a:spAutoFit/>
          </a:bodyPr>
          <a:lstStyle/>
          <a:p>
            <a:pPr algn="ctr"/>
            <a:r>
              <a:rPr lang="he-IL" sz="4800" b="1" dirty="0"/>
              <a:t>תכנית אב לחקלאות בעמקים</a:t>
            </a:r>
          </a:p>
          <a:p>
            <a:pPr algn="ctr"/>
            <a:endParaRPr lang="he-IL" sz="4000" b="1" dirty="0"/>
          </a:p>
          <a:p>
            <a:pPr algn="ctr"/>
            <a:r>
              <a:rPr lang="he-IL" sz="4000" b="1" dirty="0"/>
              <a:t>דו"ח מסכם</a:t>
            </a:r>
          </a:p>
          <a:p>
            <a:pPr algn="ctr"/>
            <a:endParaRPr lang="he-IL" sz="4000" b="1" dirty="0"/>
          </a:p>
          <a:p>
            <a:pPr algn="ctr"/>
            <a:r>
              <a:rPr lang="he-IL" sz="2800" dirty="0"/>
              <a:t>ינואר 2024</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48620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לבשר: תחזית ה</a:t>
            </a:r>
            <a:r>
              <a:rPr lang="en-US" sz="2800" b="1" dirty="0"/>
              <a:t>FAO</a:t>
            </a:r>
            <a:endParaRPr lang="he-IL" sz="2800" b="1" dirty="0"/>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64146" y="844472"/>
            <a:ext cx="11646418" cy="1354217"/>
          </a:xfrm>
          <a:prstGeom prst="rect">
            <a:avLst/>
          </a:prstGeom>
          <a:noFill/>
        </p:spPr>
        <p:txBody>
          <a:bodyPr wrap="square" rtlCol="1">
            <a:spAutoFit/>
          </a:bodyPr>
          <a:lstStyle/>
          <a:p>
            <a:pPr>
              <a:spcAft>
                <a:spcPts val="1200"/>
              </a:spcAft>
            </a:pPr>
            <a:r>
              <a:rPr lang="he-IL" sz="2400" dirty="0">
                <a:solidFill>
                  <a:srgbClr val="000000"/>
                </a:solidFill>
                <a:latin typeface="ArialMT"/>
              </a:rPr>
              <a:t>במדינות עשירות צפויה התייצבות בצריכת בשר לנפש, וביקוש לגיוון במקורות החלבון. </a:t>
            </a:r>
          </a:p>
          <a:p>
            <a:pPr>
              <a:spcAft>
                <a:spcPts val="1200"/>
              </a:spcAft>
            </a:pPr>
            <a:r>
              <a:rPr lang="he-IL" sz="2400" dirty="0">
                <a:solidFill>
                  <a:srgbClr val="000000"/>
                </a:solidFill>
                <a:latin typeface="ArialMT"/>
              </a:rPr>
              <a:t>מבחינת סוגי הבשר: יש </a:t>
            </a:r>
            <a:r>
              <a:rPr lang="he-IL" sz="2400" b="1" dirty="0">
                <a:solidFill>
                  <a:srgbClr val="000000"/>
                </a:solidFill>
                <a:latin typeface="ArialMT"/>
              </a:rPr>
              <a:t>מעבר לצריכת עוף </a:t>
            </a:r>
            <a:r>
              <a:rPr lang="he-IL" sz="2400" dirty="0">
                <a:solidFill>
                  <a:srgbClr val="000000"/>
                </a:solidFill>
                <a:latin typeface="ArialMT"/>
              </a:rPr>
              <a:t>על פני בשרים אחרים. </a:t>
            </a:r>
            <a:r>
              <a:rPr lang="he-IL" sz="2400" b="1" dirty="0">
                <a:solidFill>
                  <a:srgbClr val="000000"/>
                </a:solidFill>
                <a:latin typeface="ArialMT"/>
              </a:rPr>
              <a:t>ירידה</a:t>
            </a:r>
            <a:r>
              <a:rPr lang="he-IL" sz="2400" dirty="0">
                <a:solidFill>
                  <a:srgbClr val="000000"/>
                </a:solidFill>
                <a:latin typeface="ArialMT"/>
              </a:rPr>
              <a:t> מתמשכת בצריכת </a:t>
            </a:r>
            <a:r>
              <a:rPr lang="he-IL" sz="2400" b="1" dirty="0">
                <a:solidFill>
                  <a:srgbClr val="000000"/>
                </a:solidFill>
                <a:latin typeface="ArialMT"/>
              </a:rPr>
              <a:t>בקר </a:t>
            </a:r>
            <a:r>
              <a:rPr lang="he-IL" sz="2400" dirty="0">
                <a:solidFill>
                  <a:srgbClr val="000000"/>
                </a:solidFill>
                <a:latin typeface="ArialMT"/>
              </a:rPr>
              <a:t>מאז 2007 , צפויה ירידה של 2% נוספים עד 2031.</a:t>
            </a:r>
          </a:p>
        </p:txBody>
      </p:sp>
      <p:sp>
        <p:nvSpPr>
          <p:cNvPr id="6" name="תיבת טקסט 5">
            <a:extLst>
              <a:ext uri="{FF2B5EF4-FFF2-40B4-BE49-F238E27FC236}">
                <a16:creationId xmlns:a16="http://schemas.microsoft.com/office/drawing/2014/main" id="{4D52978A-6CC9-EF00-93F4-BD9F16DBD5AC}"/>
              </a:ext>
            </a:extLst>
          </p:cNvPr>
          <p:cNvSpPr txBox="1"/>
          <p:nvPr/>
        </p:nvSpPr>
        <p:spPr>
          <a:xfrm>
            <a:off x="9651431" y="5822774"/>
            <a:ext cx="2558902" cy="1015663"/>
          </a:xfrm>
          <a:prstGeom prst="rect">
            <a:avLst/>
          </a:prstGeom>
          <a:noFill/>
        </p:spPr>
        <p:txBody>
          <a:bodyPr wrap="square" rtlCol="1">
            <a:spAutoFit/>
          </a:bodyPr>
          <a:lstStyle/>
          <a:p>
            <a:pPr algn="r"/>
            <a:r>
              <a:rPr lang="he-IL" sz="1000" dirty="0"/>
              <a:t>מקור:</a:t>
            </a:r>
            <a:r>
              <a:rPr lang="en-US" sz="1000" dirty="0"/>
              <a:t>OECD-FAO Agricultural Outlook 2022-2031 </a:t>
            </a:r>
            <a:r>
              <a:rPr lang="en-US" sz="1000" dirty="0">
                <a:hlinkClick r:id="rId3"/>
              </a:rPr>
              <a:t>https://www.oecd-ilibrary.org/docserver/f1b0b29c-en.pdf?expires=1697028558&amp;id=id&amp;accname=guest&amp;checksum=47F4E437B804AE8132863F4A7CA5A89B</a:t>
            </a:r>
            <a:r>
              <a:rPr lang="en-US" sz="1000" dirty="0"/>
              <a:t> </a:t>
            </a:r>
            <a:endParaRPr lang="he-IL" sz="1000" dirty="0"/>
          </a:p>
        </p:txBody>
      </p:sp>
      <p:pic>
        <p:nvPicPr>
          <p:cNvPr id="12" name="תמונה 11">
            <a:extLst>
              <a:ext uri="{FF2B5EF4-FFF2-40B4-BE49-F238E27FC236}">
                <a16:creationId xmlns:a16="http://schemas.microsoft.com/office/drawing/2014/main" id="{EE50FB32-8266-2D9E-026B-00A1778E997D}"/>
              </a:ext>
            </a:extLst>
          </p:cNvPr>
          <p:cNvPicPr>
            <a:picLocks noChangeAspect="1"/>
          </p:cNvPicPr>
          <p:nvPr/>
        </p:nvPicPr>
        <p:blipFill>
          <a:blip r:embed="rId4"/>
          <a:stretch>
            <a:fillRect/>
          </a:stretch>
        </p:blipFill>
        <p:spPr>
          <a:xfrm>
            <a:off x="120709" y="2334817"/>
            <a:ext cx="9296615" cy="4499399"/>
          </a:xfrm>
          <a:prstGeom prst="rect">
            <a:avLst/>
          </a:prstGeom>
        </p:spPr>
      </p:pic>
      <p:cxnSp>
        <p:nvCxnSpPr>
          <p:cNvPr id="5" name="מחבר ישר 4">
            <a:extLst>
              <a:ext uri="{FF2B5EF4-FFF2-40B4-BE49-F238E27FC236}">
                <a16:creationId xmlns:a16="http://schemas.microsoft.com/office/drawing/2014/main" id="{8026B43E-D7CF-BC1B-BB24-B0355A9633C9}"/>
              </a:ext>
            </a:extLst>
          </p:cNvPr>
          <p:cNvCxnSpPr/>
          <p:nvPr/>
        </p:nvCxnSpPr>
        <p:spPr>
          <a:xfrm>
            <a:off x="779929" y="4480183"/>
            <a:ext cx="927847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2B9B7581-8DC0-E8AE-6614-8D5DB330C0D7}"/>
              </a:ext>
            </a:extLst>
          </p:cNvPr>
          <p:cNvSpPr txBox="1"/>
          <p:nvPr/>
        </p:nvSpPr>
        <p:spPr>
          <a:xfrm>
            <a:off x="10058399" y="4229466"/>
            <a:ext cx="1616366" cy="523220"/>
          </a:xfrm>
          <a:prstGeom prst="rect">
            <a:avLst/>
          </a:prstGeom>
          <a:noFill/>
          <a:ln w="28575">
            <a:solidFill>
              <a:srgbClr val="FF0000"/>
            </a:solidFill>
            <a:prstDash val="dash"/>
          </a:ln>
        </p:spPr>
        <p:txBody>
          <a:bodyPr wrap="square" rtlCol="1">
            <a:spAutoFit/>
          </a:bodyPr>
          <a:lstStyle/>
          <a:p>
            <a:r>
              <a:rPr lang="he-IL" sz="1400" dirty="0"/>
              <a:t>צריכת הבשר לסוגיו לנפש בישראל 2021</a:t>
            </a:r>
          </a:p>
        </p:txBody>
      </p:sp>
    </p:spTree>
    <p:extLst>
      <p:ext uri="{BB962C8B-B14F-4D97-AF65-F5344CB8AC3E}">
        <p14:creationId xmlns:p14="http://schemas.microsoft.com/office/powerpoint/2010/main" val="421922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לבשר: תחזית 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809129" y="943085"/>
            <a:ext cx="5957998" cy="1723549"/>
          </a:xfrm>
          <a:prstGeom prst="rect">
            <a:avLst/>
          </a:prstGeom>
          <a:noFill/>
        </p:spPr>
        <p:txBody>
          <a:bodyPr wrap="square" rtlCol="1">
            <a:spAutoFit/>
          </a:bodyPr>
          <a:lstStyle/>
          <a:p>
            <a:pPr>
              <a:spcAft>
                <a:spcPts val="1200"/>
              </a:spcAft>
            </a:pPr>
            <a:r>
              <a:rPr lang="he-IL" sz="2400" dirty="0">
                <a:solidFill>
                  <a:srgbClr val="000000"/>
                </a:solidFill>
                <a:latin typeface="ArialMT"/>
              </a:rPr>
              <a:t>ירידה של כ5% בצריכה לנפש של בשר עד 2031, פרט לעוף, שבו צפויה עליה.</a:t>
            </a:r>
          </a:p>
          <a:p>
            <a:pPr>
              <a:spcAft>
                <a:spcPts val="1200"/>
              </a:spcAft>
            </a:pPr>
            <a:r>
              <a:rPr lang="he-IL" sz="2400" dirty="0">
                <a:solidFill>
                  <a:srgbClr val="000000"/>
                </a:solidFill>
                <a:latin typeface="ArialMT"/>
              </a:rPr>
              <a:t>ירידה של 8% בייצור בשר, ירידה של 7% בעדר הבקר, עד 2031.</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0" y="4945976"/>
            <a:ext cx="3870251" cy="646331"/>
          </a:xfrm>
          <a:prstGeom prst="rect">
            <a:avLst/>
          </a:prstGeom>
          <a:noFill/>
        </p:spPr>
        <p:txBody>
          <a:bodyPr wrap="square" rtlCol="1">
            <a:spAutoFit/>
          </a:bodyPr>
          <a:lstStyle/>
          <a:p>
            <a:pPr algn="r"/>
            <a:r>
              <a:rPr lang="he-IL" sz="1200" dirty="0"/>
              <a:t>מקור:</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pic>
        <p:nvPicPr>
          <p:cNvPr id="11" name="תמונה 10">
            <a:extLst>
              <a:ext uri="{FF2B5EF4-FFF2-40B4-BE49-F238E27FC236}">
                <a16:creationId xmlns:a16="http://schemas.microsoft.com/office/drawing/2014/main" id="{F31418A8-E167-31D5-AFAC-C2CB288B2260}"/>
              </a:ext>
            </a:extLst>
          </p:cNvPr>
          <p:cNvPicPr>
            <a:picLocks noChangeAspect="1"/>
          </p:cNvPicPr>
          <p:nvPr/>
        </p:nvPicPr>
        <p:blipFill>
          <a:blip r:embed="rId3"/>
          <a:stretch>
            <a:fillRect/>
          </a:stretch>
        </p:blipFill>
        <p:spPr>
          <a:xfrm>
            <a:off x="5963739" y="2976282"/>
            <a:ext cx="5711026" cy="3868185"/>
          </a:xfrm>
          <a:prstGeom prst="rect">
            <a:avLst/>
          </a:prstGeom>
        </p:spPr>
      </p:pic>
      <p:pic>
        <p:nvPicPr>
          <p:cNvPr id="13" name="תמונה 12">
            <a:extLst>
              <a:ext uri="{FF2B5EF4-FFF2-40B4-BE49-F238E27FC236}">
                <a16:creationId xmlns:a16="http://schemas.microsoft.com/office/drawing/2014/main" id="{E61486E7-FF03-4A5F-6420-C16210924AB4}"/>
              </a:ext>
            </a:extLst>
          </p:cNvPr>
          <p:cNvPicPr>
            <a:picLocks noChangeAspect="1"/>
          </p:cNvPicPr>
          <p:nvPr/>
        </p:nvPicPr>
        <p:blipFill>
          <a:blip r:embed="rId4"/>
          <a:stretch>
            <a:fillRect/>
          </a:stretch>
        </p:blipFill>
        <p:spPr>
          <a:xfrm>
            <a:off x="286327" y="852538"/>
            <a:ext cx="5115505" cy="3963667"/>
          </a:xfrm>
          <a:prstGeom prst="rect">
            <a:avLst/>
          </a:prstGeom>
        </p:spPr>
      </p:pic>
      <p:cxnSp>
        <p:nvCxnSpPr>
          <p:cNvPr id="10" name="מחבר ישר 9">
            <a:extLst>
              <a:ext uri="{FF2B5EF4-FFF2-40B4-BE49-F238E27FC236}">
                <a16:creationId xmlns:a16="http://schemas.microsoft.com/office/drawing/2014/main" id="{C6C0C7D0-5F4F-F1E4-64D2-56C16CF8835F}"/>
              </a:ext>
            </a:extLst>
          </p:cNvPr>
          <p:cNvCxnSpPr/>
          <p:nvPr/>
        </p:nvCxnSpPr>
        <p:spPr>
          <a:xfrm>
            <a:off x="9861177" y="3720353"/>
            <a:ext cx="0" cy="24605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89D1FC0D-A8CF-07A0-87D4-DAB8E53D8AD9}"/>
              </a:ext>
            </a:extLst>
          </p:cNvPr>
          <p:cNvSpPr txBox="1"/>
          <p:nvPr/>
        </p:nvSpPr>
        <p:spPr>
          <a:xfrm>
            <a:off x="7162800" y="3845859"/>
            <a:ext cx="2130065" cy="369332"/>
          </a:xfrm>
          <a:prstGeom prst="rect">
            <a:avLst/>
          </a:prstGeom>
          <a:noFill/>
        </p:spPr>
        <p:txBody>
          <a:bodyPr wrap="square" rtlCol="1">
            <a:spAutoFit/>
          </a:bodyPr>
          <a:lstStyle/>
          <a:p>
            <a:pPr algn="ctr"/>
            <a:r>
              <a:rPr lang="he-IL" dirty="0">
                <a:solidFill>
                  <a:srgbClr val="FF0000"/>
                </a:solidFill>
              </a:rPr>
              <a:t>נתונים</a:t>
            </a:r>
          </a:p>
        </p:txBody>
      </p:sp>
      <p:sp>
        <p:nvSpPr>
          <p:cNvPr id="14" name="תיבת טקסט 13">
            <a:extLst>
              <a:ext uri="{FF2B5EF4-FFF2-40B4-BE49-F238E27FC236}">
                <a16:creationId xmlns:a16="http://schemas.microsoft.com/office/drawing/2014/main" id="{75F27276-7F0C-A260-EA37-80D9D1E8B0DF}"/>
              </a:ext>
            </a:extLst>
          </p:cNvPr>
          <p:cNvSpPr txBox="1"/>
          <p:nvPr/>
        </p:nvSpPr>
        <p:spPr>
          <a:xfrm>
            <a:off x="10174941" y="3845855"/>
            <a:ext cx="941291" cy="369332"/>
          </a:xfrm>
          <a:prstGeom prst="rect">
            <a:avLst/>
          </a:prstGeom>
          <a:noFill/>
        </p:spPr>
        <p:txBody>
          <a:bodyPr wrap="square" rtlCol="1">
            <a:spAutoFit/>
          </a:bodyPr>
          <a:lstStyle/>
          <a:p>
            <a:pPr algn="ctr"/>
            <a:r>
              <a:rPr lang="he-IL" dirty="0">
                <a:solidFill>
                  <a:srgbClr val="FF0000"/>
                </a:solidFill>
              </a:rPr>
              <a:t>תחזית</a:t>
            </a:r>
          </a:p>
        </p:txBody>
      </p:sp>
    </p:spTree>
    <p:extLst>
      <p:ext uri="{BB962C8B-B14F-4D97-AF65-F5344CB8AC3E}">
        <p14:creationId xmlns:p14="http://schemas.microsoft.com/office/powerpoint/2010/main" val="132950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לקטניות: תחזית 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96801" y="1048973"/>
            <a:ext cx="11070326" cy="1508105"/>
          </a:xfrm>
          <a:prstGeom prst="rect">
            <a:avLst/>
          </a:prstGeom>
          <a:noFill/>
        </p:spPr>
        <p:txBody>
          <a:bodyPr wrap="square" rtlCol="1">
            <a:spAutoFit/>
          </a:bodyPr>
          <a:lstStyle/>
          <a:p>
            <a:pPr marL="342900" indent="-342900">
              <a:spcAft>
                <a:spcPts val="1200"/>
              </a:spcAft>
              <a:buFont typeface="Wingdings" panose="05000000000000000000" pitchFamily="2" charset="2"/>
              <a:buChar char="ü"/>
            </a:pPr>
            <a:r>
              <a:rPr lang="he-IL" sz="2400" dirty="0">
                <a:solidFill>
                  <a:srgbClr val="000000"/>
                </a:solidFill>
                <a:latin typeface="ArialMT"/>
              </a:rPr>
              <a:t>בעשור האחרון יש </a:t>
            </a:r>
            <a:r>
              <a:rPr lang="he-IL" sz="2400" b="1" dirty="0">
                <a:solidFill>
                  <a:srgbClr val="000000"/>
                </a:solidFill>
                <a:latin typeface="ArialMT"/>
              </a:rPr>
              <a:t>גידול בביקוש לקטניות </a:t>
            </a:r>
            <a:r>
              <a:rPr lang="he-IL" sz="2400" dirty="0">
                <a:solidFill>
                  <a:srgbClr val="000000"/>
                </a:solidFill>
                <a:latin typeface="ArialMT"/>
              </a:rPr>
              <a:t>כמזון לבני אדם וכמספוא לבעלי חיים.</a:t>
            </a:r>
          </a:p>
          <a:p>
            <a:pPr marL="342900" indent="-342900">
              <a:spcAft>
                <a:spcPts val="1200"/>
              </a:spcAft>
              <a:buFont typeface="Wingdings" panose="05000000000000000000" pitchFamily="2" charset="2"/>
              <a:buChar char="ü"/>
            </a:pPr>
            <a:r>
              <a:rPr lang="he-IL" sz="2400" b="0" i="0" dirty="0">
                <a:solidFill>
                  <a:srgbClr val="000000"/>
                </a:solidFill>
                <a:effectLst/>
                <a:latin typeface="ArialMT"/>
              </a:rPr>
              <a:t>במקביל </a:t>
            </a:r>
            <a:r>
              <a:rPr lang="he-IL" sz="2400" dirty="0">
                <a:solidFill>
                  <a:srgbClr val="000000"/>
                </a:solidFill>
                <a:latin typeface="ArialMT"/>
              </a:rPr>
              <a:t>גדלו השטחים של קטניות בחקלאות האירופית.</a:t>
            </a:r>
          </a:p>
          <a:p>
            <a:pPr marL="342900" indent="-342900">
              <a:spcAft>
                <a:spcPts val="1200"/>
              </a:spcAft>
              <a:buFont typeface="Wingdings" panose="05000000000000000000" pitchFamily="2" charset="2"/>
              <a:buChar char="ü"/>
            </a:pPr>
            <a:r>
              <a:rPr lang="he-IL" sz="2400" b="1" i="0" dirty="0">
                <a:solidFill>
                  <a:srgbClr val="000000"/>
                </a:solidFill>
                <a:effectLst/>
                <a:latin typeface="ArialMT"/>
              </a:rPr>
              <a:t>צפויה עליה של 14% בביקוש לצמחי חלבון עד שנת 2031</a:t>
            </a:r>
            <a:r>
              <a:rPr lang="he-IL" sz="2400" dirty="0">
                <a:solidFill>
                  <a:srgbClr val="000000"/>
                </a:solidFill>
                <a:latin typeface="ArialMT"/>
              </a:rPr>
              <a:t>, בעיקר לטובת מספוא.</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5351928" y="5932595"/>
            <a:ext cx="6333467" cy="461665"/>
          </a:xfrm>
          <a:prstGeom prst="rect">
            <a:avLst/>
          </a:prstGeom>
          <a:noFill/>
        </p:spPr>
        <p:txBody>
          <a:bodyPr wrap="square" rtlCol="1">
            <a:spAutoFit/>
          </a:bodyPr>
          <a:lstStyle/>
          <a:p>
            <a:pPr algn="r"/>
            <a:r>
              <a:rPr lang="he-IL" sz="1200" dirty="0"/>
              <a:t>מקור:</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sp>
        <p:nvSpPr>
          <p:cNvPr id="6" name="תיבת טקסט 5">
            <a:extLst>
              <a:ext uri="{FF2B5EF4-FFF2-40B4-BE49-F238E27FC236}">
                <a16:creationId xmlns:a16="http://schemas.microsoft.com/office/drawing/2014/main" id="{17949AE7-7AC2-9FA0-252C-CAFFBBCB1BF3}"/>
              </a:ext>
            </a:extLst>
          </p:cNvPr>
          <p:cNvSpPr txBox="1"/>
          <p:nvPr/>
        </p:nvSpPr>
        <p:spPr>
          <a:xfrm>
            <a:off x="3387621" y="6435008"/>
            <a:ext cx="8300912" cy="461665"/>
          </a:xfrm>
          <a:prstGeom prst="rect">
            <a:avLst/>
          </a:prstGeom>
          <a:noFill/>
        </p:spPr>
        <p:txBody>
          <a:bodyPr wrap="square" rtlCol="1">
            <a:spAutoFit/>
          </a:bodyPr>
          <a:lstStyle/>
          <a:p>
            <a:pPr algn="r"/>
            <a:r>
              <a:rPr lang="he-IL" sz="1200" dirty="0"/>
              <a:t>מקור:</a:t>
            </a:r>
            <a:r>
              <a:rPr lang="en-US" sz="1200" dirty="0"/>
              <a:t>OECD-FAO Agricultural Outlook 2022-2031 </a:t>
            </a:r>
            <a:r>
              <a:rPr lang="en-US" sz="1200" dirty="0">
                <a:hlinkClick r:id="rId3"/>
              </a:rPr>
              <a:t>https://www.oecd-ilibrary.org/docserver/f1b0b29c-en.pdf?expires=1697028558&amp;id=id&amp;accname=guest&amp;checksum=47F4E437B804AE8132863F4A7CA5A89B</a:t>
            </a:r>
            <a:r>
              <a:rPr lang="en-US" sz="1200" dirty="0"/>
              <a:t> </a:t>
            </a:r>
            <a:endParaRPr lang="he-IL" sz="1200" dirty="0"/>
          </a:p>
        </p:txBody>
      </p:sp>
    </p:spTree>
    <p:extLst>
      <p:ext uri="{BB962C8B-B14F-4D97-AF65-F5344CB8AC3E}">
        <p14:creationId xmlns:p14="http://schemas.microsoft.com/office/powerpoint/2010/main" val="143698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2616101"/>
          </a:xfrm>
          <a:prstGeom prst="rect">
            <a:avLst/>
          </a:prstGeom>
          <a:noFill/>
        </p:spPr>
        <p:txBody>
          <a:bodyPr wrap="square" rtlCol="1">
            <a:spAutoFit/>
          </a:bodyPr>
          <a:lstStyle/>
          <a:p>
            <a:pPr algn="ctr" rtl="1">
              <a:lnSpc>
                <a:spcPct val="100000"/>
              </a:lnSpc>
              <a:spcAft>
                <a:spcPts val="1200"/>
              </a:spcAft>
            </a:pPr>
            <a:r>
              <a:rPr lang="he-IL" sz="4800" b="1" dirty="0"/>
              <a:t>תחליפי חלב ובשר</a:t>
            </a:r>
          </a:p>
          <a:p>
            <a:pPr algn="ctr" rtl="1">
              <a:lnSpc>
                <a:spcPct val="100000"/>
              </a:lnSpc>
              <a:spcAft>
                <a:spcPts val="1200"/>
              </a:spcAft>
            </a:pPr>
            <a:r>
              <a:rPr lang="he-IL" sz="4800" b="1" dirty="0">
                <a:solidFill>
                  <a:schemeClr val="tx1"/>
                </a:solidFill>
                <a:effectLst/>
              </a:rPr>
              <a:t>מה זה? </a:t>
            </a:r>
          </a:p>
          <a:p>
            <a:pPr algn="ctr" rtl="1">
              <a:lnSpc>
                <a:spcPct val="100000"/>
              </a:lnSpc>
              <a:spcAft>
                <a:spcPts val="1200"/>
              </a:spcAft>
            </a:pPr>
            <a:r>
              <a:rPr lang="he-IL" sz="4800" b="1" dirty="0"/>
              <a:t>ומגמות עולמיות עיקריות</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53000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תחליפי חלב ובשר: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611086" y="1182255"/>
            <a:ext cx="9934369" cy="461665"/>
          </a:xfrm>
          <a:prstGeom prst="rect">
            <a:avLst/>
          </a:prstGeom>
          <a:noFill/>
        </p:spPr>
        <p:txBody>
          <a:bodyPr wrap="square" rtlCol="1">
            <a:spAutoFit/>
          </a:bodyPr>
          <a:lstStyle/>
          <a:p>
            <a:pPr>
              <a:spcAft>
                <a:spcPts val="1200"/>
              </a:spcAft>
            </a:pPr>
            <a:r>
              <a:rPr lang="he-IL" sz="2400" b="0" dirty="0">
                <a:solidFill>
                  <a:schemeClr val="tx1"/>
                </a:solidFill>
                <a:effectLst/>
              </a:rPr>
              <a:t>תחליפים חלב ובשר מתחלקים לשלושה סוגים עיקריים:</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תיבת טקסט 4">
            <a:extLst>
              <a:ext uri="{FF2B5EF4-FFF2-40B4-BE49-F238E27FC236}">
                <a16:creationId xmlns:a16="http://schemas.microsoft.com/office/drawing/2014/main" id="{1EE3D3C5-3D2E-A544-7469-5CFDE5E8944A}"/>
              </a:ext>
            </a:extLst>
          </p:cNvPr>
          <p:cNvSpPr txBox="1"/>
          <p:nvPr/>
        </p:nvSpPr>
        <p:spPr>
          <a:xfrm>
            <a:off x="8758518" y="1766042"/>
            <a:ext cx="2786937" cy="3108543"/>
          </a:xfrm>
          <a:prstGeom prst="rect">
            <a:avLst/>
          </a:prstGeom>
          <a:solidFill>
            <a:srgbClr val="92D050"/>
          </a:solidFill>
        </p:spPr>
        <p:txBody>
          <a:bodyPr wrap="square" rtlCol="1">
            <a:spAutoFit/>
          </a:bodyPr>
          <a:lstStyle/>
          <a:p>
            <a:endParaRPr lang="he-IL" sz="2800" b="1" dirty="0"/>
          </a:p>
          <a:p>
            <a:endParaRPr lang="he-IL" sz="2800" b="1" dirty="0"/>
          </a:p>
          <a:p>
            <a:pPr algn="ctr"/>
            <a:r>
              <a:rPr lang="he-IL" sz="2800" b="1" dirty="0"/>
              <a:t>תחליפים מבוססי צמחים</a:t>
            </a:r>
          </a:p>
          <a:p>
            <a:pPr algn="ctr"/>
            <a:r>
              <a:rPr lang="he-IL" sz="2800" b="1" dirty="0"/>
              <a:t>לבשר וחלב</a:t>
            </a:r>
          </a:p>
          <a:p>
            <a:endParaRPr lang="he-IL" sz="2800" b="1" dirty="0"/>
          </a:p>
          <a:p>
            <a:endParaRPr lang="he-IL" sz="2800" b="1" dirty="0"/>
          </a:p>
        </p:txBody>
      </p:sp>
      <p:sp>
        <p:nvSpPr>
          <p:cNvPr id="6" name="תיבת טקסט 5">
            <a:extLst>
              <a:ext uri="{FF2B5EF4-FFF2-40B4-BE49-F238E27FC236}">
                <a16:creationId xmlns:a16="http://schemas.microsoft.com/office/drawing/2014/main" id="{699E5EB6-CE77-20B7-750D-2D26BA05C10E}"/>
              </a:ext>
            </a:extLst>
          </p:cNvPr>
          <p:cNvSpPr txBox="1"/>
          <p:nvPr/>
        </p:nvSpPr>
        <p:spPr>
          <a:xfrm>
            <a:off x="5082989" y="1775007"/>
            <a:ext cx="2786937" cy="3108543"/>
          </a:xfrm>
          <a:prstGeom prst="rect">
            <a:avLst/>
          </a:prstGeom>
          <a:solidFill>
            <a:srgbClr val="C00000"/>
          </a:solidFill>
        </p:spPr>
        <p:txBody>
          <a:bodyPr wrap="square" rtlCol="1">
            <a:spAutoFit/>
          </a:bodyPr>
          <a:lstStyle/>
          <a:p>
            <a:endParaRPr lang="he-IL" sz="2800" b="1" dirty="0">
              <a:solidFill>
                <a:schemeClr val="bg1"/>
              </a:solidFill>
            </a:endParaRPr>
          </a:p>
          <a:p>
            <a:endParaRPr lang="he-IL" sz="2800" b="1" dirty="0">
              <a:solidFill>
                <a:schemeClr val="bg1"/>
              </a:solidFill>
            </a:endParaRPr>
          </a:p>
          <a:p>
            <a:pPr algn="ctr"/>
            <a:r>
              <a:rPr lang="he-IL" sz="2800" b="1" dirty="0">
                <a:solidFill>
                  <a:schemeClr val="bg1"/>
                </a:solidFill>
              </a:rPr>
              <a:t>"בשר מתורבת" מבוסס רקמות בעלי חיים</a:t>
            </a:r>
          </a:p>
          <a:p>
            <a:pPr algn="ctr"/>
            <a:r>
              <a:rPr lang="he-IL" sz="2800" b="1" i="1" dirty="0">
                <a:solidFill>
                  <a:schemeClr val="bg1"/>
                </a:solidFill>
              </a:rPr>
              <a:t>תחליף בשר</a:t>
            </a:r>
          </a:p>
          <a:p>
            <a:endParaRPr lang="he-IL" sz="2800" b="1" dirty="0">
              <a:solidFill>
                <a:schemeClr val="bg1"/>
              </a:solidFill>
            </a:endParaRPr>
          </a:p>
        </p:txBody>
      </p:sp>
      <p:sp>
        <p:nvSpPr>
          <p:cNvPr id="10" name="תיבת טקסט 9">
            <a:extLst>
              <a:ext uri="{FF2B5EF4-FFF2-40B4-BE49-F238E27FC236}">
                <a16:creationId xmlns:a16="http://schemas.microsoft.com/office/drawing/2014/main" id="{FFC748B5-9E99-F764-601F-BCF781CA914F}"/>
              </a:ext>
            </a:extLst>
          </p:cNvPr>
          <p:cNvSpPr txBox="1"/>
          <p:nvPr/>
        </p:nvSpPr>
        <p:spPr>
          <a:xfrm>
            <a:off x="1244113" y="1766042"/>
            <a:ext cx="2786937" cy="3108543"/>
          </a:xfrm>
          <a:prstGeom prst="rect">
            <a:avLst/>
          </a:prstGeom>
          <a:solidFill>
            <a:schemeClr val="accent2">
              <a:lumMod val="40000"/>
              <a:lumOff val="60000"/>
              <a:alpha val="65098"/>
            </a:schemeClr>
          </a:solidFill>
        </p:spPr>
        <p:txBody>
          <a:bodyPr wrap="square" rtlCol="1">
            <a:spAutoFit/>
          </a:bodyPr>
          <a:lstStyle/>
          <a:p>
            <a:endParaRPr lang="he-IL" sz="2800" b="1" dirty="0"/>
          </a:p>
          <a:p>
            <a:endParaRPr lang="he-IL" sz="2800" b="1" dirty="0"/>
          </a:p>
          <a:p>
            <a:pPr algn="ctr"/>
            <a:r>
              <a:rPr lang="he-IL" sz="2800" b="1" dirty="0"/>
              <a:t>התססה</a:t>
            </a:r>
          </a:p>
          <a:p>
            <a:pPr algn="ctr"/>
            <a:r>
              <a:rPr lang="he-IL" sz="2800" b="1" dirty="0"/>
              <a:t>מבוססת תאי צמח</a:t>
            </a:r>
          </a:p>
          <a:p>
            <a:pPr algn="ctr"/>
            <a:r>
              <a:rPr lang="he-IL" sz="2800" b="1" i="1" dirty="0"/>
              <a:t>תחליף חלב</a:t>
            </a:r>
          </a:p>
          <a:p>
            <a:endParaRPr lang="he-IL" sz="2800" b="1" dirty="0"/>
          </a:p>
          <a:p>
            <a:endParaRPr lang="he-IL" sz="2800" b="1" dirty="0"/>
          </a:p>
        </p:txBody>
      </p:sp>
    </p:spTree>
    <p:extLst>
      <p:ext uri="{BB962C8B-B14F-4D97-AF65-F5344CB8AC3E}">
        <p14:creationId xmlns:p14="http://schemas.microsoft.com/office/powerpoint/2010/main" val="198654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482353" y="157018"/>
            <a:ext cx="7192411" cy="523220"/>
          </a:xfrm>
          <a:prstGeom prst="rect">
            <a:avLst/>
          </a:prstGeom>
          <a:noFill/>
        </p:spPr>
        <p:txBody>
          <a:bodyPr wrap="square" rtlCol="1">
            <a:spAutoFit/>
          </a:bodyPr>
          <a:lstStyle/>
          <a:p>
            <a:r>
              <a:rPr lang="he-IL" sz="2800" b="1" dirty="0"/>
              <a:t>תחליפים מבוססי צמחים לבשר וחלב: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402872" y="831272"/>
            <a:ext cx="11259128" cy="240065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תחליפים המבוססים על צמחים (סויה, שקדים, שיבולת שועל וכו'), שמעבדים אותם בדרכים שונות ומייצרים מהם מוצר שנראה כמו בשר, חלב או מוצריהם. </a:t>
            </a:r>
          </a:p>
          <a:p>
            <a:pPr>
              <a:spcAft>
                <a:spcPts val="1200"/>
              </a:spcAft>
            </a:pPr>
            <a:r>
              <a:rPr lang="he-IL" sz="2400" b="0" i="0" dirty="0">
                <a:solidFill>
                  <a:srgbClr val="000000"/>
                </a:solidFill>
                <a:effectLst/>
                <a:latin typeface="ArialMT"/>
              </a:rPr>
              <a:t>הטכנולוגיה קיימת כבר שנים רבות ובאופן מסחרי. </a:t>
            </a:r>
          </a:p>
          <a:p>
            <a:pPr>
              <a:spcAft>
                <a:spcPts val="1200"/>
              </a:spcAft>
            </a:pPr>
            <a:r>
              <a:rPr lang="he-IL" sz="2400" dirty="0">
                <a:solidFill>
                  <a:srgbClr val="000000"/>
                </a:solidFill>
                <a:latin typeface="ArialMT"/>
              </a:rPr>
              <a:t>מחיר המוצר יקר מעט מחלב ובשר, אך תחרותי מספיק.</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לדוגמא: המחיר של חלב חליפי גבוה פי 2 ביחס לחלב פרה, אבל יש כאלה שמוכנים לשלם אותו. </a:t>
            </a:r>
          </a:p>
        </p:txBody>
      </p:sp>
      <p:pic>
        <p:nvPicPr>
          <p:cNvPr id="14" name="תמונה 13" descr="תמונה שמכילה טקסט, חנות נוחות, בקבוק, מכולת&#10;&#10;התיאור נוצר באופן אוטומטי">
            <a:extLst>
              <a:ext uri="{FF2B5EF4-FFF2-40B4-BE49-F238E27FC236}">
                <a16:creationId xmlns:a16="http://schemas.microsoft.com/office/drawing/2014/main" id="{EE08A4DC-082B-9DBC-B7F0-DE751EADF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704" y="3626073"/>
            <a:ext cx="5737529" cy="3227360"/>
          </a:xfrm>
          <a:prstGeom prst="rect">
            <a:avLst/>
          </a:prstGeom>
        </p:spPr>
      </p:pic>
    </p:spTree>
    <p:extLst>
      <p:ext uri="{BB962C8B-B14F-4D97-AF65-F5344CB8AC3E}">
        <p14:creationId xmlns:p14="http://schemas.microsoft.com/office/powerpoint/2010/main" val="72539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"בשר מתורבת" מבוסס רקמות בעלי חיים: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96801" y="1102577"/>
            <a:ext cx="11070326" cy="5078313"/>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התחליף מבוסס על מרכיב מהחי: תאים מבעלי חיים, שמפעילים עליהם מניפולציות שונות במעבדה, כדי להגיע למצב שהם גדלים למוצר בשרי שאפשר לאכול. </a:t>
            </a:r>
          </a:p>
          <a:p>
            <a:pPr>
              <a:spcAft>
                <a:spcPts val="1200"/>
              </a:spcAft>
            </a:pPr>
            <a:r>
              <a:rPr lang="he-IL" sz="2400" b="0" i="0" dirty="0">
                <a:solidFill>
                  <a:srgbClr val="000000"/>
                </a:solidFill>
                <a:effectLst/>
                <a:latin typeface="ArialMT"/>
              </a:rPr>
              <a:t>הניסיון עם הטכנולוגיות הללו הוא בן 10 שנים בלבד. </a:t>
            </a:r>
          </a:p>
          <a:p>
            <a:pPr>
              <a:spcAft>
                <a:spcPts val="1200"/>
              </a:spcAft>
            </a:pPr>
            <a:r>
              <a:rPr lang="he-IL" sz="2400" b="0" i="0" dirty="0">
                <a:solidFill>
                  <a:srgbClr val="000000"/>
                </a:solidFill>
                <a:effectLst/>
                <a:latin typeface="ArialMT"/>
              </a:rPr>
              <a:t>כרגע אין ייצור מסחרי של מוצרי מזון באופן זה, וההערכה היא שלא יגיע למסחור ב-10 השנים הקרובות.</a:t>
            </a:r>
          </a:p>
          <a:p>
            <a:pPr>
              <a:spcAft>
                <a:spcPts val="1200"/>
              </a:spcAft>
            </a:pPr>
            <a:r>
              <a:rPr lang="he-IL" sz="2400" dirty="0">
                <a:solidFill>
                  <a:srgbClr val="000000"/>
                </a:solidFill>
                <a:latin typeface="ArialMT"/>
              </a:rPr>
              <a:t>יש </a:t>
            </a:r>
            <a:r>
              <a:rPr lang="he-IL" sz="2400" b="0" i="0" dirty="0">
                <a:solidFill>
                  <a:srgbClr val="000000"/>
                </a:solidFill>
                <a:effectLst/>
                <a:latin typeface="ArialMT"/>
              </a:rPr>
              <a:t>הרבה פעילות של </a:t>
            </a:r>
            <a:r>
              <a:rPr lang="he-IL" sz="2400" b="0" i="0" dirty="0" err="1">
                <a:solidFill>
                  <a:srgbClr val="000000"/>
                </a:solidFill>
                <a:effectLst/>
                <a:latin typeface="ArialMT"/>
              </a:rPr>
              <a:t>סטארטפים</a:t>
            </a:r>
            <a:r>
              <a:rPr lang="he-IL" sz="2400" b="0" i="0" dirty="0">
                <a:solidFill>
                  <a:srgbClr val="000000"/>
                </a:solidFill>
                <a:effectLst/>
                <a:latin typeface="ArialMT"/>
              </a:rPr>
              <a:t>, וישראל הינה מעצמה עולמית בתחום, אבל עוד אין פריצת דרך מסחרית. </a:t>
            </a:r>
          </a:p>
          <a:p>
            <a:pPr>
              <a:spcAft>
                <a:spcPts val="1200"/>
              </a:spcAft>
            </a:pPr>
            <a:r>
              <a:rPr lang="he-IL" sz="2400" b="0" i="0" dirty="0">
                <a:solidFill>
                  <a:srgbClr val="000000"/>
                </a:solidFill>
                <a:effectLst/>
                <a:latin typeface="ArialMT"/>
              </a:rPr>
              <a:t>המוצר כרגע יקר מאוד ביחס למוצר בשר קונבנציונאלי. </a:t>
            </a:r>
          </a:p>
          <a:p>
            <a:pPr>
              <a:spcAft>
                <a:spcPts val="1200"/>
              </a:spcAft>
            </a:pPr>
            <a:r>
              <a:rPr lang="he-IL" sz="2400" b="1" dirty="0">
                <a:solidFill>
                  <a:srgbClr val="000000"/>
                </a:solidFill>
                <a:latin typeface="ArialMT"/>
              </a:rPr>
              <a:t>כרגע הייצור לא מתבסס על מוצרים חקלאיים</a:t>
            </a:r>
            <a:r>
              <a:rPr lang="he-IL" sz="2400" dirty="0">
                <a:solidFill>
                  <a:srgbClr val="000000"/>
                </a:solidFill>
                <a:latin typeface="ArialMT"/>
              </a:rPr>
              <a:t>, אלא על מוצרים מענף התרופות. </a:t>
            </a:r>
          </a:p>
          <a:p>
            <a:pPr>
              <a:spcAft>
                <a:spcPts val="1200"/>
              </a:spcAft>
            </a:pPr>
            <a:r>
              <a:rPr lang="he-IL" sz="2400" dirty="0">
                <a:solidFill>
                  <a:srgbClr val="000000"/>
                </a:solidFill>
                <a:latin typeface="ArialMT"/>
              </a:rPr>
              <a:t>כאשר יגיעו לייצור מסחרי, יתכן שידרשו חומרי גלם חקלאיים, אבל לא ברור מה הם יהיו, כל </a:t>
            </a:r>
            <a:r>
              <a:rPr lang="he-IL" sz="2400" dirty="0" err="1">
                <a:solidFill>
                  <a:srgbClr val="000000"/>
                </a:solidFill>
                <a:latin typeface="ArialMT"/>
              </a:rPr>
              <a:t>סטארטאפ</a:t>
            </a:r>
            <a:r>
              <a:rPr lang="he-IL" sz="2400" dirty="0">
                <a:solidFill>
                  <a:srgbClr val="000000"/>
                </a:solidFill>
                <a:latin typeface="ArialMT"/>
              </a:rPr>
              <a:t> עובד עם טכנולוגיה אחרת. </a:t>
            </a:r>
          </a:p>
        </p:txBody>
      </p:sp>
    </p:spTree>
    <p:extLst>
      <p:ext uri="{BB962C8B-B14F-4D97-AF65-F5344CB8AC3E}">
        <p14:creationId xmlns:p14="http://schemas.microsoft.com/office/powerpoint/2010/main" val="7302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2215307" y="157018"/>
            <a:ext cx="9459458" cy="523220"/>
          </a:xfrm>
          <a:prstGeom prst="rect">
            <a:avLst/>
          </a:prstGeom>
          <a:noFill/>
        </p:spPr>
        <p:txBody>
          <a:bodyPr wrap="square" rtlCol="1">
            <a:spAutoFit/>
          </a:bodyPr>
          <a:lstStyle/>
          <a:p>
            <a:r>
              <a:rPr lang="he-IL" sz="2800" b="1" dirty="0"/>
              <a:t>"בשר מתורבת" מבוסס רקמות בעלי חיים: מה זה? </a:t>
            </a:r>
          </a:p>
        </p:txBody>
      </p:sp>
      <p:sp>
        <p:nvSpPr>
          <p:cNvPr id="6" name="תיבת טקסט 5">
            <a:extLst>
              <a:ext uri="{FF2B5EF4-FFF2-40B4-BE49-F238E27FC236}">
                <a16:creationId xmlns:a16="http://schemas.microsoft.com/office/drawing/2014/main" id="{9366A625-E1D5-D604-EE2E-6AF19B64849D}"/>
              </a:ext>
            </a:extLst>
          </p:cNvPr>
          <p:cNvSpPr txBox="1"/>
          <p:nvPr/>
        </p:nvSpPr>
        <p:spPr>
          <a:xfrm>
            <a:off x="618565" y="1004679"/>
            <a:ext cx="11076300" cy="3200876"/>
          </a:xfrm>
          <a:prstGeom prst="rect">
            <a:avLst/>
          </a:prstGeom>
          <a:noFill/>
        </p:spPr>
        <p:txBody>
          <a:bodyPr wrap="square">
            <a:spAutoFit/>
          </a:bodyPr>
          <a:lstStyle/>
          <a:p>
            <a:pPr>
              <a:spcAft>
                <a:spcPts val="1200"/>
              </a:spcAft>
            </a:pPr>
            <a:r>
              <a:rPr lang="he-IL" sz="2400" dirty="0">
                <a:solidFill>
                  <a:srgbClr val="000000"/>
                </a:solidFill>
                <a:latin typeface="ArialMT"/>
              </a:rPr>
              <a:t>שיקולים בשיווק:</a:t>
            </a:r>
          </a:p>
          <a:p>
            <a:pPr>
              <a:spcAft>
                <a:spcPts val="1200"/>
              </a:spcAft>
            </a:pPr>
            <a:r>
              <a:rPr lang="he-IL" sz="2400" dirty="0">
                <a:solidFill>
                  <a:srgbClr val="000000"/>
                </a:solidFill>
                <a:latin typeface="ArialMT"/>
              </a:rPr>
              <a:t>לא ברור האם אפשר יהיה לשווק בשר מתורבת כצמחוני/ טבעוני, הוא מבוסס על תאים מהחי. </a:t>
            </a:r>
          </a:p>
          <a:p>
            <a:pPr>
              <a:spcAft>
                <a:spcPts val="1200"/>
              </a:spcAft>
            </a:pPr>
            <a:r>
              <a:rPr lang="he-IL" sz="2400" dirty="0">
                <a:solidFill>
                  <a:srgbClr val="000000"/>
                </a:solidFill>
                <a:latin typeface="ArialMT"/>
              </a:rPr>
              <a:t>לא ברור האם הוא יקבל כשרות. </a:t>
            </a:r>
          </a:p>
          <a:p>
            <a:pPr>
              <a:spcAft>
                <a:spcPts val="1200"/>
              </a:spcAft>
            </a:pPr>
            <a:r>
              <a:rPr lang="he-IL" sz="2400" dirty="0">
                <a:solidFill>
                  <a:srgbClr val="000000"/>
                </a:solidFill>
                <a:latin typeface="ArialMT"/>
              </a:rPr>
              <a:t>לא ברור שהייצור שלו יותר סביבתי מגידול בעלי חיים (נדרשת הרבה מאוד אנרגיה בייצור).</a:t>
            </a:r>
          </a:p>
          <a:p>
            <a:pPr>
              <a:spcAft>
                <a:spcPts val="1200"/>
              </a:spcAft>
            </a:pPr>
            <a:r>
              <a:rPr lang="he-IL" sz="2400" dirty="0">
                <a:solidFill>
                  <a:srgbClr val="000000"/>
                </a:solidFill>
                <a:latin typeface="ArialMT"/>
              </a:rPr>
              <a:t>לאור זאת – </a:t>
            </a:r>
            <a:r>
              <a:rPr lang="he-IL" sz="2400" b="1" dirty="0">
                <a:solidFill>
                  <a:srgbClr val="000000"/>
                </a:solidFill>
                <a:latin typeface="ArialMT"/>
              </a:rPr>
              <a:t>לא ברור אם יהיה קהל יעד משמעותי למוצר</a:t>
            </a:r>
            <a:r>
              <a:rPr lang="he-IL" sz="2400" dirty="0">
                <a:solidFill>
                  <a:srgbClr val="000000"/>
                </a:solidFill>
                <a:latin typeface="ArialMT"/>
              </a:rPr>
              <a:t>, ובמה יתבטא הבידול שלו ביחס לבשר רגיל.</a:t>
            </a:r>
            <a:br>
              <a:rPr lang="he-IL" sz="1800" dirty="0"/>
            </a:b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32592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התססה של תאי צמח כתחליף חלב: מה זה?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19954" y="982309"/>
            <a:ext cx="11247173" cy="5232202"/>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טכנולוגיה שמייצרת מרכיבים חליפיים לתעשיית מוצרי החלב (לא לבשר). </a:t>
            </a:r>
          </a:p>
          <a:p>
            <a:pPr>
              <a:spcAft>
                <a:spcPts val="1200"/>
              </a:spcAft>
            </a:pPr>
            <a:r>
              <a:rPr lang="he-IL" sz="2400" dirty="0">
                <a:solidFill>
                  <a:srgbClr val="000000"/>
                </a:solidFill>
                <a:latin typeface="ArialMT"/>
              </a:rPr>
              <a:t>טכנולוגיה מוכרת, ותיקה יחסית, צפויה להיות מסחרית כבר ב2025.</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היא מבוססת על תאי צמח (בניגוד לבשר מתורבת שמבוסס על תאי חי) שאותם מכניסים לשמרים או פטריות בתוספת סוכר</a:t>
            </a:r>
            <a:r>
              <a:rPr lang="he-IL" sz="2400" dirty="0">
                <a:solidFill>
                  <a:srgbClr val="000000"/>
                </a:solidFill>
                <a:latin typeface="ArialMT"/>
              </a:rPr>
              <a:t>. </a:t>
            </a:r>
            <a:r>
              <a:rPr lang="he-IL" sz="2400" b="0" i="0" dirty="0">
                <a:solidFill>
                  <a:srgbClr val="000000"/>
                </a:solidFill>
                <a:effectLst/>
                <a:latin typeface="ArialMT"/>
              </a:rPr>
              <a:t>בתהליך התססה מייצרים חלבון הדומה או זהה לזה של חלב. </a:t>
            </a:r>
          </a:p>
          <a:p>
            <a:pPr>
              <a:spcAft>
                <a:spcPts val="1200"/>
              </a:spcAft>
            </a:pPr>
            <a:r>
              <a:rPr lang="he-IL" sz="2400" b="0" i="0" dirty="0">
                <a:solidFill>
                  <a:srgbClr val="000000"/>
                </a:solidFill>
                <a:effectLst/>
                <a:latin typeface="ArialMT"/>
              </a:rPr>
              <a:t>התעשיה היא באמצע הדרך למסחור, </a:t>
            </a:r>
            <a:r>
              <a:rPr lang="he-IL" sz="2400" dirty="0">
                <a:solidFill>
                  <a:srgbClr val="000000"/>
                </a:solidFill>
                <a:latin typeface="ArialMT"/>
              </a:rPr>
              <a:t>יש חברות רבות שהן עדיין בתהליכי פיתוח.</a:t>
            </a:r>
          </a:p>
          <a:p>
            <a:pPr>
              <a:spcAft>
                <a:spcPts val="1200"/>
              </a:spcAft>
            </a:pPr>
            <a:r>
              <a:rPr lang="he-IL" sz="2400" b="1" i="0" dirty="0">
                <a:solidFill>
                  <a:srgbClr val="000000"/>
                </a:solidFill>
                <a:effectLst/>
                <a:latin typeface="ArialMT"/>
              </a:rPr>
              <a:t>חברת </a:t>
            </a:r>
            <a:r>
              <a:rPr lang="en-US" sz="2400" b="1" i="0" dirty="0" err="1">
                <a:solidFill>
                  <a:srgbClr val="000000"/>
                </a:solidFill>
                <a:effectLst/>
                <a:latin typeface="ArialMT"/>
              </a:rPr>
              <a:t>remilk</a:t>
            </a:r>
            <a:r>
              <a:rPr lang="he-IL" sz="2400" b="1" i="0" dirty="0">
                <a:solidFill>
                  <a:srgbClr val="000000"/>
                </a:solidFill>
                <a:effectLst/>
                <a:latin typeface="ArialMT"/>
              </a:rPr>
              <a:t> </a:t>
            </a:r>
            <a:r>
              <a:rPr lang="he-IL" sz="2400" b="0" i="0" dirty="0">
                <a:solidFill>
                  <a:srgbClr val="000000"/>
                </a:solidFill>
                <a:effectLst/>
                <a:latin typeface="ArialMT"/>
              </a:rPr>
              <a:t>הישראלית קבלה רישיון לייצר בישראל, למרות חסמים טכנולוגיים שעדיין קיימים</a:t>
            </a:r>
            <a:r>
              <a:rPr lang="he-IL" sz="2400" dirty="0">
                <a:solidFill>
                  <a:srgbClr val="000000"/>
                </a:solidFill>
                <a:latin typeface="ArialMT"/>
              </a:rPr>
              <a:t>.</a:t>
            </a:r>
            <a:r>
              <a:rPr lang="he-IL" sz="2400" b="0" i="0" dirty="0">
                <a:solidFill>
                  <a:srgbClr val="000000"/>
                </a:solidFill>
                <a:effectLst/>
                <a:latin typeface="ArialMT"/>
              </a:rPr>
              <a:t> </a:t>
            </a:r>
          </a:p>
          <a:p>
            <a:pPr>
              <a:spcAft>
                <a:spcPts val="1200"/>
              </a:spcAft>
            </a:pPr>
            <a:r>
              <a:rPr lang="he-IL" sz="2400" dirty="0">
                <a:solidFill>
                  <a:srgbClr val="000000"/>
                </a:solidFill>
                <a:latin typeface="ArialMT"/>
              </a:rPr>
              <a:t>לדברי מומחים </a:t>
            </a:r>
            <a:r>
              <a:rPr lang="he-IL" sz="2400" dirty="0" err="1">
                <a:solidFill>
                  <a:srgbClr val="000000"/>
                </a:solidFill>
                <a:latin typeface="ArialMT"/>
              </a:rPr>
              <a:t>בתעשיה</a:t>
            </a:r>
            <a:r>
              <a:rPr lang="he-IL" sz="2400" dirty="0">
                <a:solidFill>
                  <a:srgbClr val="000000"/>
                </a:solidFill>
                <a:latin typeface="ArialMT"/>
              </a:rPr>
              <a:t> זהו תהליך עם </a:t>
            </a:r>
            <a:r>
              <a:rPr lang="he-IL" sz="2400" b="1" dirty="0">
                <a:solidFill>
                  <a:srgbClr val="000000"/>
                </a:solidFill>
                <a:latin typeface="ArialMT"/>
              </a:rPr>
              <a:t>פוטנציאל גדול מאוד</a:t>
            </a:r>
            <a:r>
              <a:rPr lang="he-IL" sz="2400" dirty="0">
                <a:solidFill>
                  <a:srgbClr val="000000"/>
                </a:solidFill>
                <a:latin typeface="ArialMT"/>
              </a:rPr>
              <a:t>, אבל לעת עתה מאוד יקר ויש בו בעיות טכנולוגיות רבות.</a:t>
            </a:r>
            <a:r>
              <a:rPr lang="he-IL" sz="2400" b="0" i="0" dirty="0">
                <a:solidFill>
                  <a:srgbClr val="000000"/>
                </a:solidFill>
                <a:effectLst/>
                <a:latin typeface="ArialMT"/>
              </a:rPr>
              <a:t> </a:t>
            </a:r>
          </a:p>
          <a:p>
            <a:pPr>
              <a:spcAft>
                <a:spcPts val="1200"/>
              </a:spcAft>
            </a:pPr>
            <a:r>
              <a:rPr lang="he-IL" sz="2400" dirty="0">
                <a:solidFill>
                  <a:srgbClr val="000000"/>
                </a:solidFill>
                <a:latin typeface="ArialMT"/>
              </a:rPr>
              <a:t>בניגוד לתחליפים מבוססי צמחים, אך בדומה לבשר מתורבת, </a:t>
            </a:r>
            <a:r>
              <a:rPr lang="he-IL" sz="2400" b="1" i="0" dirty="0">
                <a:solidFill>
                  <a:srgbClr val="000000"/>
                </a:solidFill>
                <a:effectLst/>
                <a:latin typeface="ArialMT"/>
              </a:rPr>
              <a:t>לא ברור שיש תשומות חקלאיות משמעותיות לתהליך</a:t>
            </a:r>
            <a:r>
              <a:rPr lang="he-IL" sz="2400" dirty="0">
                <a:solidFill>
                  <a:srgbClr val="000000"/>
                </a:solidFill>
                <a:latin typeface="ArialMT"/>
              </a:rPr>
              <a:t>, פרט לסוכר.</a:t>
            </a:r>
            <a:endParaRPr lang="he-IL" sz="2400" i="0" dirty="0">
              <a:solidFill>
                <a:srgbClr val="000000"/>
              </a:solidFill>
              <a:effectLst/>
              <a:latin typeface="ArialMT"/>
            </a:endParaRPr>
          </a:p>
          <a:p>
            <a:pPr>
              <a:spcAft>
                <a:spcPts val="1200"/>
              </a:spcAft>
            </a:pPr>
            <a:endParaRPr lang="he-IL" sz="2400" b="0" i="0" dirty="0">
              <a:solidFill>
                <a:srgbClr val="000000"/>
              </a:solidFill>
              <a:effectLst/>
              <a:latin typeface="ArialMT"/>
            </a:endParaRPr>
          </a:p>
        </p:txBody>
      </p:sp>
    </p:spTree>
    <p:extLst>
      <p:ext uri="{BB962C8B-B14F-4D97-AF65-F5344CB8AC3E}">
        <p14:creationId xmlns:p14="http://schemas.microsoft.com/office/powerpoint/2010/main" val="65212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3406589" y="157018"/>
            <a:ext cx="8268176" cy="523220"/>
          </a:xfrm>
          <a:prstGeom prst="rect">
            <a:avLst/>
          </a:prstGeom>
          <a:noFill/>
        </p:spPr>
        <p:txBody>
          <a:bodyPr wrap="square" rtlCol="1">
            <a:spAutoFit/>
          </a:bodyPr>
          <a:lstStyle/>
          <a:p>
            <a:r>
              <a:rPr lang="he-IL" sz="2800" b="1" dirty="0"/>
              <a:t>תחליפי חלב ובשר: הפוטנציאל לחקלאים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611086" y="1182255"/>
            <a:ext cx="9934369" cy="830997"/>
          </a:xfrm>
          <a:prstGeom prst="rect">
            <a:avLst/>
          </a:prstGeom>
          <a:noFill/>
        </p:spPr>
        <p:txBody>
          <a:bodyPr wrap="square" rtlCol="1">
            <a:spAutoFit/>
          </a:bodyPr>
          <a:lstStyle/>
          <a:p>
            <a:pPr>
              <a:spcAft>
                <a:spcPts val="1200"/>
              </a:spcAft>
            </a:pPr>
            <a:r>
              <a:rPr lang="he-IL" sz="2400" b="0" dirty="0">
                <a:solidFill>
                  <a:schemeClr val="tx1"/>
                </a:solidFill>
                <a:effectLst/>
              </a:rPr>
              <a:t>מבחינת החקלאים, יש הזדמנות רק בתחליפים מבוססי הצמחים. זהו התחום היחיד שבו יש תשומות חקלאיות משמעותיות. וכן טכנולוגיה מסחרית.</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תיבת טקסט 4">
            <a:extLst>
              <a:ext uri="{FF2B5EF4-FFF2-40B4-BE49-F238E27FC236}">
                <a16:creationId xmlns:a16="http://schemas.microsoft.com/office/drawing/2014/main" id="{1EE3D3C5-3D2E-A544-7469-5CFDE5E8944A}"/>
              </a:ext>
            </a:extLst>
          </p:cNvPr>
          <p:cNvSpPr txBox="1"/>
          <p:nvPr/>
        </p:nvSpPr>
        <p:spPr>
          <a:xfrm>
            <a:off x="8758518" y="2456324"/>
            <a:ext cx="2786937" cy="3108543"/>
          </a:xfrm>
          <a:prstGeom prst="rect">
            <a:avLst/>
          </a:prstGeom>
          <a:solidFill>
            <a:srgbClr val="92D050"/>
          </a:solidFill>
        </p:spPr>
        <p:txBody>
          <a:bodyPr wrap="square" rtlCol="1">
            <a:spAutoFit/>
          </a:bodyPr>
          <a:lstStyle/>
          <a:p>
            <a:endParaRPr lang="he-IL" sz="2800" b="1" dirty="0"/>
          </a:p>
          <a:p>
            <a:endParaRPr lang="he-IL" sz="2800" b="1" dirty="0"/>
          </a:p>
          <a:p>
            <a:pPr algn="ctr"/>
            <a:r>
              <a:rPr lang="he-IL" sz="2800" b="1" dirty="0"/>
              <a:t>תחליפים מבוססי צמחים</a:t>
            </a:r>
          </a:p>
          <a:p>
            <a:pPr algn="ctr"/>
            <a:r>
              <a:rPr lang="he-IL" sz="2800" b="1" dirty="0"/>
              <a:t>לבשר וחלב</a:t>
            </a:r>
          </a:p>
          <a:p>
            <a:endParaRPr lang="he-IL" sz="2800" b="1" dirty="0"/>
          </a:p>
          <a:p>
            <a:endParaRPr lang="he-IL" sz="2800" b="1" dirty="0"/>
          </a:p>
        </p:txBody>
      </p:sp>
      <p:sp>
        <p:nvSpPr>
          <p:cNvPr id="6" name="תיבת טקסט 5">
            <a:extLst>
              <a:ext uri="{FF2B5EF4-FFF2-40B4-BE49-F238E27FC236}">
                <a16:creationId xmlns:a16="http://schemas.microsoft.com/office/drawing/2014/main" id="{699E5EB6-CE77-20B7-750D-2D26BA05C10E}"/>
              </a:ext>
            </a:extLst>
          </p:cNvPr>
          <p:cNvSpPr txBox="1"/>
          <p:nvPr/>
        </p:nvSpPr>
        <p:spPr>
          <a:xfrm>
            <a:off x="5082989" y="2465289"/>
            <a:ext cx="2786937" cy="3108543"/>
          </a:xfrm>
          <a:prstGeom prst="rect">
            <a:avLst/>
          </a:prstGeom>
          <a:solidFill>
            <a:srgbClr val="C00000"/>
          </a:solidFill>
        </p:spPr>
        <p:txBody>
          <a:bodyPr wrap="square" rtlCol="1">
            <a:spAutoFit/>
          </a:bodyPr>
          <a:lstStyle/>
          <a:p>
            <a:endParaRPr lang="he-IL" sz="2800" b="1" dirty="0">
              <a:solidFill>
                <a:schemeClr val="bg1"/>
              </a:solidFill>
            </a:endParaRPr>
          </a:p>
          <a:p>
            <a:endParaRPr lang="he-IL" sz="2800" b="1" dirty="0">
              <a:solidFill>
                <a:schemeClr val="bg1"/>
              </a:solidFill>
            </a:endParaRPr>
          </a:p>
          <a:p>
            <a:pPr algn="ctr"/>
            <a:r>
              <a:rPr lang="he-IL" sz="2800" b="1" dirty="0">
                <a:solidFill>
                  <a:schemeClr val="bg1"/>
                </a:solidFill>
              </a:rPr>
              <a:t>"בשר מתורבת" מבוסס רקמות בעלי חיים</a:t>
            </a:r>
          </a:p>
          <a:p>
            <a:pPr algn="ctr"/>
            <a:r>
              <a:rPr lang="he-IL" sz="2800" b="1" i="1" dirty="0">
                <a:solidFill>
                  <a:schemeClr val="bg1"/>
                </a:solidFill>
              </a:rPr>
              <a:t>תחליף בשר</a:t>
            </a:r>
          </a:p>
          <a:p>
            <a:endParaRPr lang="he-IL" sz="2800" b="1" dirty="0">
              <a:solidFill>
                <a:schemeClr val="bg1"/>
              </a:solidFill>
            </a:endParaRPr>
          </a:p>
        </p:txBody>
      </p:sp>
      <p:sp>
        <p:nvSpPr>
          <p:cNvPr id="10" name="תיבת טקסט 9">
            <a:extLst>
              <a:ext uri="{FF2B5EF4-FFF2-40B4-BE49-F238E27FC236}">
                <a16:creationId xmlns:a16="http://schemas.microsoft.com/office/drawing/2014/main" id="{FFC748B5-9E99-F764-601F-BCF781CA914F}"/>
              </a:ext>
            </a:extLst>
          </p:cNvPr>
          <p:cNvSpPr txBox="1"/>
          <p:nvPr/>
        </p:nvSpPr>
        <p:spPr>
          <a:xfrm>
            <a:off x="1244113" y="2456324"/>
            <a:ext cx="2786937" cy="3108543"/>
          </a:xfrm>
          <a:prstGeom prst="rect">
            <a:avLst/>
          </a:prstGeom>
          <a:solidFill>
            <a:schemeClr val="accent2">
              <a:lumMod val="40000"/>
              <a:lumOff val="60000"/>
              <a:alpha val="65098"/>
            </a:schemeClr>
          </a:solidFill>
        </p:spPr>
        <p:txBody>
          <a:bodyPr wrap="square" rtlCol="1">
            <a:spAutoFit/>
          </a:bodyPr>
          <a:lstStyle/>
          <a:p>
            <a:endParaRPr lang="he-IL" sz="2800" b="1" dirty="0"/>
          </a:p>
          <a:p>
            <a:endParaRPr lang="he-IL" sz="2800" b="1" dirty="0"/>
          </a:p>
          <a:p>
            <a:pPr algn="ctr"/>
            <a:r>
              <a:rPr lang="he-IL" sz="2800" b="1" dirty="0"/>
              <a:t>התססה</a:t>
            </a:r>
          </a:p>
          <a:p>
            <a:pPr algn="ctr"/>
            <a:r>
              <a:rPr lang="he-IL" sz="2800" b="1" dirty="0"/>
              <a:t>מבוססת תאי צמח</a:t>
            </a:r>
          </a:p>
          <a:p>
            <a:pPr algn="ctr"/>
            <a:r>
              <a:rPr lang="he-IL" sz="2800" b="1" i="1" dirty="0"/>
              <a:t>תחליף חלב</a:t>
            </a:r>
          </a:p>
          <a:p>
            <a:endParaRPr lang="he-IL" sz="2800" b="1" dirty="0"/>
          </a:p>
          <a:p>
            <a:endParaRPr lang="he-IL" sz="2800" b="1" dirty="0"/>
          </a:p>
        </p:txBody>
      </p:sp>
      <p:sp>
        <p:nvSpPr>
          <p:cNvPr id="11" name="מלבן: פינות מעוגלות 10">
            <a:extLst>
              <a:ext uri="{FF2B5EF4-FFF2-40B4-BE49-F238E27FC236}">
                <a16:creationId xmlns:a16="http://schemas.microsoft.com/office/drawing/2014/main" id="{21924369-8FAE-8760-20BA-26D2D15DEA32}"/>
              </a:ext>
            </a:extLst>
          </p:cNvPr>
          <p:cNvSpPr/>
          <p:nvPr/>
        </p:nvSpPr>
        <p:spPr>
          <a:xfrm>
            <a:off x="8489576" y="2196353"/>
            <a:ext cx="3370730" cy="3675526"/>
          </a:xfrm>
          <a:prstGeom prst="roundRect">
            <a:avLst/>
          </a:prstGeom>
          <a:noFill/>
          <a:ln w="38100">
            <a:solidFill>
              <a:srgbClr val="FF0000"/>
            </a:solidFill>
            <a:prstDash val="sysDo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5012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חברי צוות העבודה</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04981" y="869372"/>
            <a:ext cx="10982037" cy="3356688"/>
          </a:xfrm>
          <a:prstGeom prst="rect">
            <a:avLst/>
          </a:prstGeom>
          <a:noFill/>
        </p:spPr>
        <p:txBody>
          <a:bodyPr wrap="square" rtlCol="1">
            <a:spAutoFit/>
          </a:bodyPr>
          <a:lstStyle/>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נתי גלבוע, ואחיד </a:t>
            </a:r>
            <a:r>
              <a:rPr lang="he-IL" sz="2400" dirty="0" err="1">
                <a:latin typeface="Calibri" panose="020F0502020204030204" pitchFamily="34" charset="0"/>
                <a:ea typeface="Calibri" panose="020F0502020204030204" pitchFamily="34" charset="0"/>
                <a:cs typeface="Arial" panose="020B0604020202020204" pitchFamily="34" charset="0"/>
              </a:rPr>
              <a:t>קבלאן</a:t>
            </a:r>
            <a:r>
              <a:rPr lang="he-IL" sz="2400" dirty="0">
                <a:latin typeface="Calibri" panose="020F0502020204030204" pitchFamily="34" charset="0"/>
                <a:ea typeface="Calibri" panose="020F0502020204030204" pitchFamily="34" charset="0"/>
                <a:cs typeface="Arial" panose="020B0604020202020204" pitchFamily="34" charset="0"/>
              </a:rPr>
              <a:t> – משרד החקלאות, מחוז העמקים</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שחר אורן- מנהל יחידה כלכלית מוא"ז עמק יזרעאל</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כליל כנעני – מנהל יחידה אסטרטגית מוא"ז עמק יזרעאל</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הגר ראובני – מתאמת מרחב </a:t>
            </a:r>
            <a:r>
              <a:rPr lang="he-IL" sz="2400" dirty="0" err="1">
                <a:latin typeface="Calibri" panose="020F0502020204030204" pitchFamily="34" charset="0"/>
                <a:ea typeface="Calibri" panose="020F0502020204030204" pitchFamily="34" charset="0"/>
                <a:cs typeface="Arial" panose="020B0604020202020204" pitchFamily="34" charset="0"/>
              </a:rPr>
              <a:t>ביוספרי</a:t>
            </a:r>
            <a:r>
              <a:rPr lang="he-IL" sz="2400" dirty="0">
                <a:latin typeface="Calibri" panose="020F0502020204030204" pitchFamily="34" charset="0"/>
                <a:ea typeface="Calibri" panose="020F0502020204030204" pitchFamily="34" charset="0"/>
                <a:cs typeface="Arial" panose="020B0604020202020204" pitchFamily="34" charset="0"/>
              </a:rPr>
              <a:t> מוא"ז מגידו</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sz="2400" dirty="0" err="1">
                <a:latin typeface="Calibri" panose="020F0502020204030204" pitchFamily="34" charset="0"/>
                <a:ea typeface="Calibri" panose="020F0502020204030204" pitchFamily="34" charset="0"/>
                <a:cs typeface="Arial" panose="020B0604020202020204" pitchFamily="34" charset="0"/>
              </a:rPr>
              <a:t>טושקו</a:t>
            </a:r>
            <a:r>
              <a:rPr lang="he-IL" sz="2400" dirty="0">
                <a:latin typeface="Calibri" panose="020F0502020204030204" pitchFamily="34" charset="0"/>
                <a:ea typeface="Calibri" panose="020F0502020204030204" pitchFamily="34" charset="0"/>
                <a:cs typeface="Arial" panose="020B0604020202020204" pitchFamily="34" charset="0"/>
              </a:rPr>
              <a:t>, אמיר מעגן, שגיא מרק, זיו בן ארי – מרכז חקלאי העמק</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he-IL" sz="2400" dirty="0">
                <a:latin typeface="Calibri" panose="020F0502020204030204" pitchFamily="34" charset="0"/>
                <a:ea typeface="Calibri" panose="020F0502020204030204" pitchFamily="34" charset="0"/>
                <a:cs typeface="Arial" panose="020B0604020202020204" pitchFamily="34" charset="0"/>
              </a:rPr>
              <a:t>חגי רבן – נציג חקלאים</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313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תחליפי בשר וחלב: שימושים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19953" y="1102577"/>
            <a:ext cx="11247173" cy="3816429"/>
          </a:xfrm>
          <a:prstGeom prst="rect">
            <a:avLst/>
          </a:prstGeom>
          <a:noFill/>
        </p:spPr>
        <p:txBody>
          <a:bodyPr wrap="square" rtlCol="1">
            <a:spAutoFit/>
          </a:bodyPr>
          <a:lstStyle/>
          <a:p>
            <a:pPr>
              <a:spcAft>
                <a:spcPts val="1200"/>
              </a:spcAft>
            </a:pPr>
            <a:r>
              <a:rPr lang="he-IL" sz="2400" dirty="0">
                <a:solidFill>
                  <a:srgbClr val="000000"/>
                </a:solidFill>
                <a:latin typeface="ArialMT"/>
              </a:rPr>
              <a:t>הדרישות מתחליפי בשר וחלב הינם: </a:t>
            </a:r>
            <a:r>
              <a:rPr lang="he-IL" sz="2400" b="1" dirty="0">
                <a:solidFill>
                  <a:srgbClr val="000000"/>
                </a:solidFill>
                <a:latin typeface="ArialMT"/>
              </a:rPr>
              <a:t>ערכים תזונתיים, טעם ומחיר </a:t>
            </a:r>
            <a:r>
              <a:rPr lang="he-IL" sz="2400" dirty="0">
                <a:solidFill>
                  <a:srgbClr val="000000"/>
                </a:solidFill>
                <a:latin typeface="ArialMT"/>
              </a:rPr>
              <a:t>הדומים לזה של המוצרים המקוריים.</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השימוש העיקרי הצפוי לתחליפים הינו </a:t>
            </a:r>
            <a:r>
              <a:rPr lang="he-IL" sz="2400" b="1" i="0" dirty="0">
                <a:solidFill>
                  <a:srgbClr val="000000"/>
                </a:solidFill>
                <a:effectLst/>
                <a:latin typeface="ArialMT"/>
              </a:rPr>
              <a:t>החלפת רכיבים בתעשיית המזון</a:t>
            </a:r>
            <a:r>
              <a:rPr lang="he-IL" sz="2400" b="0" i="0" dirty="0">
                <a:solidFill>
                  <a:srgbClr val="000000"/>
                </a:solidFill>
                <a:effectLst/>
                <a:latin typeface="ArialMT"/>
              </a:rPr>
              <a:t>.</a:t>
            </a:r>
          </a:p>
          <a:p>
            <a:pPr>
              <a:spcAft>
                <a:spcPts val="1200"/>
              </a:spcAft>
            </a:pPr>
            <a:r>
              <a:rPr lang="he-IL" sz="2400" dirty="0">
                <a:solidFill>
                  <a:srgbClr val="000000"/>
                </a:solidFill>
                <a:latin typeface="ArialMT"/>
              </a:rPr>
              <a:t>כלומר, עיקר הביקוש לא יהיה למוצר שכולו תחליף, אלא ל"מוצרים היברידיים" העשויים חלב/ בשר ותחליפים גם יחד. </a:t>
            </a:r>
          </a:p>
          <a:p>
            <a:pPr>
              <a:spcAft>
                <a:spcPts val="1200"/>
              </a:spcAft>
            </a:pPr>
            <a:r>
              <a:rPr lang="he-IL" sz="2400" dirty="0">
                <a:solidFill>
                  <a:srgbClr val="000000"/>
                </a:solidFill>
                <a:latin typeface="ArialMT"/>
              </a:rPr>
              <a:t>שיעור התחליפים צפוי להיות כ20% מהמוצר. </a:t>
            </a:r>
          </a:p>
          <a:p>
            <a:pPr>
              <a:spcAft>
                <a:spcPts val="1200"/>
              </a:spcAft>
            </a:pPr>
            <a:r>
              <a:rPr lang="he-IL" sz="2400" dirty="0">
                <a:solidFill>
                  <a:srgbClr val="000000"/>
                </a:solidFill>
                <a:latin typeface="ArialMT"/>
              </a:rPr>
              <a:t>כאשר מדובר במרכיב במוצר – הצרכנים אדישים לתחליף.</a:t>
            </a:r>
          </a:p>
          <a:p>
            <a:pPr>
              <a:spcAft>
                <a:spcPts val="1200"/>
              </a:spcAft>
            </a:pPr>
            <a:r>
              <a:rPr lang="he-IL" sz="2400" dirty="0">
                <a:solidFill>
                  <a:srgbClr val="000000"/>
                </a:solidFill>
                <a:latin typeface="ArialMT"/>
              </a:rPr>
              <a:t>כבר</a:t>
            </a:r>
            <a:r>
              <a:rPr lang="he-IL" sz="2400" b="0" i="0" dirty="0">
                <a:solidFill>
                  <a:srgbClr val="000000"/>
                </a:solidFill>
                <a:effectLst/>
                <a:latin typeface="ArialMT"/>
              </a:rPr>
              <a:t> כיום</a:t>
            </a:r>
            <a:r>
              <a:rPr lang="he-IL" sz="2400" dirty="0">
                <a:solidFill>
                  <a:srgbClr val="000000"/>
                </a:solidFill>
                <a:latin typeface="ArialMT"/>
              </a:rPr>
              <a:t> זהו המצב בחלק מתעשיות המזון: למשל בנקניקים מרכיב הסויה גדול מאוד.</a:t>
            </a:r>
          </a:p>
        </p:txBody>
      </p:sp>
    </p:spTree>
    <p:extLst>
      <p:ext uri="{BB962C8B-B14F-4D97-AF65-F5344CB8AC3E}">
        <p14:creationId xmlns:p14="http://schemas.microsoft.com/office/powerpoint/2010/main" val="55198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תחליפי בשר וחלב: הביקוש</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19953" y="1102577"/>
            <a:ext cx="11247173" cy="3508653"/>
          </a:xfrm>
          <a:prstGeom prst="rect">
            <a:avLst/>
          </a:prstGeom>
          <a:noFill/>
        </p:spPr>
        <p:txBody>
          <a:bodyPr wrap="square" rtlCol="1">
            <a:spAutoFit/>
          </a:bodyPr>
          <a:lstStyle/>
          <a:p>
            <a:pPr>
              <a:spcAft>
                <a:spcPts val="1200"/>
              </a:spcAft>
            </a:pPr>
            <a:r>
              <a:rPr lang="he-IL" sz="2400" b="1" dirty="0">
                <a:solidFill>
                  <a:srgbClr val="000000"/>
                </a:solidFill>
                <a:latin typeface="ArialMT"/>
              </a:rPr>
              <a:t>הצריכה החזקה של תחליפים הינה בתחום החלב ולא בתחום הבשר והביצים</a:t>
            </a:r>
            <a:r>
              <a:rPr lang="he-IL" sz="2400" dirty="0">
                <a:solidFill>
                  <a:srgbClr val="000000"/>
                </a:solidFill>
                <a:latin typeface="ArialMT"/>
              </a:rPr>
              <a:t>.</a:t>
            </a:r>
          </a:p>
          <a:p>
            <a:pPr>
              <a:spcAft>
                <a:spcPts val="1200"/>
              </a:spcAft>
            </a:pPr>
            <a:r>
              <a:rPr lang="he-IL" sz="2400" dirty="0">
                <a:solidFill>
                  <a:srgbClr val="000000"/>
                </a:solidFill>
                <a:latin typeface="ArialMT"/>
              </a:rPr>
              <a:t>הציבור אוהב את המוצרים הקיימים בתחום תחליפי החלב, אבל לא אוהב את הטעם של תחליפי הבשר והביצים הקיימים.</a:t>
            </a:r>
          </a:p>
          <a:p>
            <a:pPr>
              <a:spcAft>
                <a:spcPts val="1200"/>
              </a:spcAft>
            </a:pPr>
            <a:r>
              <a:rPr lang="he-IL" sz="2400" b="1" dirty="0">
                <a:solidFill>
                  <a:srgbClr val="000000"/>
                </a:solidFill>
                <a:latin typeface="ArialMT"/>
              </a:rPr>
              <a:t>מצליחים לייצר תחליפים מוצלחים של חלב ניגר</a:t>
            </a:r>
            <a:r>
              <a:rPr lang="he-IL" sz="2400" dirty="0">
                <a:solidFill>
                  <a:srgbClr val="000000"/>
                </a:solidFill>
                <a:latin typeface="ArialMT"/>
              </a:rPr>
              <a:t>, ובמידה מסוימת גם מעדני חלב, גבינה צהובה וגלידה.</a:t>
            </a:r>
          </a:p>
          <a:p>
            <a:pPr>
              <a:spcAft>
                <a:spcPts val="1200"/>
              </a:spcAft>
            </a:pPr>
            <a:r>
              <a:rPr lang="he-IL" sz="2400" dirty="0">
                <a:solidFill>
                  <a:srgbClr val="000000"/>
                </a:solidFill>
                <a:latin typeface="ArialMT"/>
              </a:rPr>
              <a:t>מבחינה </a:t>
            </a:r>
            <a:r>
              <a:rPr lang="he-IL" sz="2400" b="1" dirty="0">
                <a:solidFill>
                  <a:srgbClr val="000000"/>
                </a:solidFill>
                <a:latin typeface="ArialMT"/>
              </a:rPr>
              <a:t>תזונתית</a:t>
            </a:r>
            <a:r>
              <a:rPr lang="he-IL" sz="2400" dirty="0">
                <a:solidFill>
                  <a:srgbClr val="000000"/>
                </a:solidFill>
                <a:latin typeface="ArialMT"/>
              </a:rPr>
              <a:t>, האתגר הגדול במוצרי חלב הוא לייצר תחליף לחלבון מלא, כרגע לא יודעים לייצר תחליף צמחי שדומה בהרכבו לחלבון חלב בקר. עם זאת, מבחינת </a:t>
            </a:r>
            <a:r>
              <a:rPr lang="he-IL" sz="2400" b="1" dirty="0">
                <a:solidFill>
                  <a:srgbClr val="000000"/>
                </a:solidFill>
                <a:latin typeface="ArialMT"/>
              </a:rPr>
              <a:t>הטעם</a:t>
            </a:r>
            <a:r>
              <a:rPr lang="he-IL" sz="2400" dirty="0">
                <a:solidFill>
                  <a:srgbClr val="000000"/>
                </a:solidFill>
                <a:latin typeface="ArialMT"/>
              </a:rPr>
              <a:t> הציבור מאוד מרוצה מתחליפים הקיימים, וגם </a:t>
            </a:r>
            <a:r>
              <a:rPr lang="he-IL" sz="2400" b="1" dirty="0">
                <a:solidFill>
                  <a:srgbClr val="000000"/>
                </a:solidFill>
                <a:latin typeface="ArialMT"/>
              </a:rPr>
              <a:t>המחיר</a:t>
            </a:r>
            <a:r>
              <a:rPr lang="he-IL" sz="2400" dirty="0">
                <a:solidFill>
                  <a:srgbClr val="000000"/>
                </a:solidFill>
                <a:latin typeface="ArialMT"/>
              </a:rPr>
              <a:t> מתחרה במוצרים המקוריים (אם כי יקר יותר).</a:t>
            </a:r>
          </a:p>
        </p:txBody>
      </p:sp>
    </p:spTree>
    <p:extLst>
      <p:ext uri="{BB962C8B-B14F-4D97-AF65-F5344CB8AC3E}">
        <p14:creationId xmlns:p14="http://schemas.microsoft.com/office/powerpoint/2010/main" val="76200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766047" y="157018"/>
            <a:ext cx="9908718" cy="523220"/>
          </a:xfrm>
          <a:prstGeom prst="rect">
            <a:avLst/>
          </a:prstGeom>
          <a:noFill/>
        </p:spPr>
        <p:txBody>
          <a:bodyPr wrap="square" rtlCol="1">
            <a:spAutoFit/>
          </a:bodyPr>
          <a:lstStyle/>
          <a:p>
            <a:r>
              <a:rPr lang="he-IL" sz="2800" b="1" dirty="0"/>
              <a:t>תחזית הביקוש לתחליפי בשר וחלב: בעולם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7" y="843769"/>
            <a:ext cx="11480800" cy="3877985"/>
          </a:xfrm>
          <a:prstGeom prst="rect">
            <a:avLst/>
          </a:prstGeom>
          <a:noFill/>
        </p:spPr>
        <p:txBody>
          <a:bodyPr wrap="square" rtlCol="1">
            <a:spAutoFit/>
          </a:bodyPr>
          <a:lstStyle/>
          <a:p>
            <a:pPr marL="342900" indent="-342900">
              <a:spcAft>
                <a:spcPts val="1200"/>
              </a:spcAft>
              <a:buFont typeface="Wingdings" panose="05000000000000000000" pitchFamily="2" charset="2"/>
              <a:buChar char="ü"/>
            </a:pPr>
            <a:r>
              <a:rPr lang="he-IL" sz="2400" dirty="0">
                <a:solidFill>
                  <a:srgbClr val="000000"/>
                </a:solidFill>
                <a:latin typeface="ArialMT"/>
              </a:rPr>
              <a:t>צפי לעליה עולמית בשיעור הטבעונים, מ2% כיום ל3% בעתיד; ובשיעור הצמחונים, מ4% כיום ל13% בעתיד.</a:t>
            </a:r>
          </a:p>
          <a:p>
            <a:pPr marL="342900" indent="-342900">
              <a:spcAft>
                <a:spcPts val="1200"/>
              </a:spcAft>
              <a:buFont typeface="Wingdings" panose="05000000000000000000" pitchFamily="2" charset="2"/>
              <a:buChar char="ü"/>
            </a:pPr>
            <a:r>
              <a:rPr lang="he-IL" sz="2400" dirty="0">
                <a:solidFill>
                  <a:srgbClr val="000000"/>
                </a:solidFill>
                <a:latin typeface="ArialMT"/>
              </a:rPr>
              <a:t>באיחוד האירופי </a:t>
            </a:r>
            <a:r>
              <a:rPr lang="he-IL" sz="2400" b="1" dirty="0">
                <a:solidFill>
                  <a:srgbClr val="000000"/>
                </a:solidFill>
                <a:latin typeface="ArialMT"/>
              </a:rPr>
              <a:t>תחליפי בשר מהווים 1% </a:t>
            </a:r>
            <a:r>
              <a:rPr lang="he-IL" sz="2400" dirty="0">
                <a:solidFill>
                  <a:srgbClr val="000000"/>
                </a:solidFill>
                <a:latin typeface="ArialMT"/>
              </a:rPr>
              <a:t>מצריכת הבשר, נתח השוק צפוי לגדול אבל לא להגיע לנתח שוק משמעותי.</a:t>
            </a:r>
            <a:endParaRPr lang="he-IL" sz="2400" b="0" i="0" dirty="0">
              <a:solidFill>
                <a:srgbClr val="000000"/>
              </a:solidFill>
              <a:effectLst/>
              <a:latin typeface="ArialMT"/>
            </a:endParaRPr>
          </a:p>
          <a:p>
            <a:pPr marL="342900" indent="-342900">
              <a:spcAft>
                <a:spcPts val="1200"/>
              </a:spcAft>
              <a:buFont typeface="Wingdings" panose="05000000000000000000" pitchFamily="2" charset="2"/>
              <a:buChar char="ü"/>
            </a:pPr>
            <a:r>
              <a:rPr lang="he-IL" sz="2400" b="0" i="0" dirty="0">
                <a:solidFill>
                  <a:srgbClr val="000000"/>
                </a:solidFill>
                <a:effectLst/>
                <a:latin typeface="ArialMT"/>
              </a:rPr>
              <a:t>לפי תחזית ה</a:t>
            </a:r>
            <a:r>
              <a:rPr lang="en-US" sz="2400" b="0" i="0" dirty="0">
                <a:solidFill>
                  <a:srgbClr val="000000"/>
                </a:solidFill>
                <a:effectLst/>
                <a:latin typeface="ArialMT"/>
              </a:rPr>
              <a:t>FAO</a:t>
            </a:r>
            <a:r>
              <a:rPr lang="he-IL" sz="2400" b="0" i="0" dirty="0">
                <a:solidFill>
                  <a:srgbClr val="000000"/>
                </a:solidFill>
                <a:effectLst/>
                <a:latin typeface="ArialMT"/>
              </a:rPr>
              <a:t> תחליפי בשר וחלב צפויים לגדול בעשור הקרוב, אבל </a:t>
            </a:r>
            <a:r>
              <a:rPr lang="he-IL" sz="2400" b="1" i="0" dirty="0">
                <a:solidFill>
                  <a:srgbClr val="000000"/>
                </a:solidFill>
                <a:effectLst/>
                <a:latin typeface="ArialMT"/>
              </a:rPr>
              <a:t>להישאר </a:t>
            </a:r>
            <a:r>
              <a:rPr lang="he-IL" sz="2400" b="1" dirty="0">
                <a:solidFill>
                  <a:srgbClr val="000000"/>
                </a:solidFill>
                <a:latin typeface="ArialMT"/>
              </a:rPr>
              <a:t>קטנים </a:t>
            </a:r>
            <a:r>
              <a:rPr lang="he-IL" sz="2400" b="1" i="0" dirty="0">
                <a:solidFill>
                  <a:srgbClr val="000000"/>
                </a:solidFill>
                <a:effectLst/>
                <a:latin typeface="ArialMT"/>
              </a:rPr>
              <a:t>מאוד </a:t>
            </a:r>
            <a:r>
              <a:rPr lang="he-IL" sz="2400" b="0" i="0" dirty="0">
                <a:solidFill>
                  <a:srgbClr val="000000"/>
                </a:solidFill>
                <a:effectLst/>
                <a:latin typeface="ArialMT"/>
              </a:rPr>
              <a:t>ביחס לשוק הבשר והחלב; ה</a:t>
            </a:r>
            <a:r>
              <a:rPr lang="en-US" sz="2400" b="0" i="0" dirty="0">
                <a:solidFill>
                  <a:srgbClr val="000000"/>
                </a:solidFill>
                <a:effectLst/>
                <a:latin typeface="ArialMT"/>
              </a:rPr>
              <a:t>FAO</a:t>
            </a:r>
            <a:r>
              <a:rPr lang="he-IL" sz="2400" b="0" i="0" dirty="0">
                <a:solidFill>
                  <a:srgbClr val="000000"/>
                </a:solidFill>
                <a:effectLst/>
                <a:latin typeface="ArialMT"/>
              </a:rPr>
              <a:t> לא לוקח אותם בחשבון בתחזיות המזון שלו.</a:t>
            </a:r>
          </a:p>
          <a:p>
            <a:pPr marL="342900" indent="-342900">
              <a:spcAft>
                <a:spcPts val="1200"/>
              </a:spcAft>
              <a:buFont typeface="Wingdings" panose="05000000000000000000" pitchFamily="2" charset="2"/>
              <a:buChar char="ü"/>
            </a:pPr>
            <a:r>
              <a:rPr lang="he-IL" sz="2400" dirty="0">
                <a:solidFill>
                  <a:srgbClr val="000000"/>
                </a:solidFill>
                <a:latin typeface="ArialMT"/>
              </a:rPr>
              <a:t>מוצרים שמשווקים במיתוג של "תחליף בשר" אבל כלל אינם מתיימרים להיות דומים לבשר, למשל </a:t>
            </a:r>
            <a:r>
              <a:rPr lang="he-IL" sz="2400" b="1" dirty="0">
                <a:solidFill>
                  <a:srgbClr val="000000"/>
                </a:solidFill>
                <a:latin typeface="ArialMT"/>
              </a:rPr>
              <a:t>שניצל תירס או שניצל ברוקולי</a:t>
            </a:r>
            <a:r>
              <a:rPr lang="he-IL" sz="2400" dirty="0">
                <a:solidFill>
                  <a:srgbClr val="000000"/>
                </a:solidFill>
                <a:latin typeface="ArialMT"/>
              </a:rPr>
              <a:t>, הם דווקא </a:t>
            </a:r>
            <a:r>
              <a:rPr lang="he-IL" sz="2400" b="1" dirty="0">
                <a:solidFill>
                  <a:srgbClr val="000000"/>
                </a:solidFill>
                <a:latin typeface="ArialMT"/>
              </a:rPr>
              <a:t>המוצרים המצליחים יותר </a:t>
            </a:r>
            <a:r>
              <a:rPr lang="he-IL" sz="2400" dirty="0">
                <a:solidFill>
                  <a:srgbClr val="000000"/>
                </a:solidFill>
                <a:latin typeface="ArialMT"/>
              </a:rPr>
              <a:t>באירופה.  ממותגים כמזון בריא מחומרים טבעיים מהצומח.</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5244352" y="5670092"/>
            <a:ext cx="6333467" cy="461665"/>
          </a:xfrm>
          <a:prstGeom prst="rect">
            <a:avLst/>
          </a:prstGeom>
          <a:noFill/>
        </p:spPr>
        <p:txBody>
          <a:bodyPr wrap="square" rtlCol="1">
            <a:spAutoFit/>
          </a:bodyPr>
          <a:lstStyle/>
          <a:p>
            <a:pPr algn="r"/>
            <a:r>
              <a:rPr lang="he-IL" sz="1200" dirty="0"/>
              <a:t>מקורות:</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sp>
        <p:nvSpPr>
          <p:cNvPr id="6" name="תיבת טקסט 5">
            <a:extLst>
              <a:ext uri="{FF2B5EF4-FFF2-40B4-BE49-F238E27FC236}">
                <a16:creationId xmlns:a16="http://schemas.microsoft.com/office/drawing/2014/main" id="{17949AE7-7AC2-9FA0-252C-CAFFBBCB1BF3}"/>
              </a:ext>
            </a:extLst>
          </p:cNvPr>
          <p:cNvSpPr txBox="1"/>
          <p:nvPr/>
        </p:nvSpPr>
        <p:spPr>
          <a:xfrm>
            <a:off x="3276907" y="6172411"/>
            <a:ext cx="8300912" cy="646331"/>
          </a:xfrm>
          <a:prstGeom prst="rect">
            <a:avLst/>
          </a:prstGeom>
          <a:noFill/>
        </p:spPr>
        <p:txBody>
          <a:bodyPr wrap="square" rtlCol="1">
            <a:spAutoFit/>
          </a:bodyPr>
          <a:lstStyle/>
          <a:p>
            <a:pPr algn="r"/>
            <a:r>
              <a:rPr lang="en-US" sz="1200" dirty="0"/>
              <a:t>OECD-FAO Agricultural Outlook 2022-2031 </a:t>
            </a:r>
            <a:r>
              <a:rPr lang="en-US" sz="1200" dirty="0">
                <a:hlinkClick r:id="rId3"/>
              </a:rPr>
              <a:t>https://www.oecd-ilibrary.org/docserver/f1b0b29c-en.pdf?expires=1697028558&amp;id=id&amp;accname=guest&amp;checksum=47F4E437B804AE8132863F4A7CA5A89B</a:t>
            </a:r>
            <a:r>
              <a:rPr lang="en-US" sz="1200" dirty="0"/>
              <a:t> </a:t>
            </a:r>
          </a:p>
          <a:p>
            <a:pPr algn="r"/>
            <a:r>
              <a:rPr lang="he-IL" sz="1200" dirty="0"/>
              <a:t>שיחות עם מומחים בתעשיית המזון בישראל</a:t>
            </a:r>
          </a:p>
        </p:txBody>
      </p:sp>
    </p:spTree>
    <p:extLst>
      <p:ext uri="{BB962C8B-B14F-4D97-AF65-F5344CB8AC3E}">
        <p14:creationId xmlns:p14="http://schemas.microsoft.com/office/powerpoint/2010/main" val="298766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723549"/>
          </a:xfrm>
          <a:prstGeom prst="rect">
            <a:avLst/>
          </a:prstGeom>
          <a:noFill/>
        </p:spPr>
        <p:txBody>
          <a:bodyPr wrap="square" rtlCol="1">
            <a:spAutoFit/>
          </a:bodyPr>
          <a:lstStyle/>
          <a:p>
            <a:pPr algn="ctr" rtl="1">
              <a:lnSpc>
                <a:spcPct val="100000"/>
              </a:lnSpc>
              <a:spcAft>
                <a:spcPts val="1200"/>
              </a:spcAft>
            </a:pPr>
            <a:r>
              <a:rPr lang="he-IL" sz="4800" b="1" dirty="0"/>
              <a:t>מגמות בשוק בישראל:</a:t>
            </a:r>
          </a:p>
          <a:p>
            <a:pPr algn="ctr" rtl="1">
              <a:lnSpc>
                <a:spcPct val="100000"/>
              </a:lnSpc>
              <a:spcAft>
                <a:spcPts val="1200"/>
              </a:spcAft>
            </a:pPr>
            <a:r>
              <a:rPr lang="he-IL" sz="4800" b="1" dirty="0"/>
              <a:t>בשר, חלב ותחליפים</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32383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תחליפי הבשר והחלב- כללי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7381875" y="1001601"/>
            <a:ext cx="4292889" cy="5355312"/>
          </a:xfrm>
          <a:prstGeom prst="rect">
            <a:avLst/>
          </a:prstGeom>
          <a:noFill/>
        </p:spPr>
        <p:txBody>
          <a:bodyPr wrap="square" rtlCol="1">
            <a:spAutoFit/>
          </a:bodyPr>
          <a:lstStyle/>
          <a:p>
            <a:pPr>
              <a:spcAft>
                <a:spcPts val="1200"/>
              </a:spcAft>
            </a:pPr>
            <a:r>
              <a:rPr lang="he-IL" sz="2400" dirty="0">
                <a:solidFill>
                  <a:srgbClr val="000000"/>
                </a:solidFill>
                <a:latin typeface="ArialMT"/>
              </a:rPr>
              <a:t>שיעור הטבעונים והצמחונים בישראל גבוה: </a:t>
            </a:r>
            <a:r>
              <a:rPr lang="he-IL" sz="2400" b="0" i="0" dirty="0">
                <a:solidFill>
                  <a:srgbClr val="000000"/>
                </a:solidFill>
                <a:effectLst/>
                <a:latin typeface="ArialMT"/>
              </a:rPr>
              <a:t>כ-5% </a:t>
            </a:r>
            <a:r>
              <a:rPr lang="he-IL" sz="2400" b="0" i="0" dirty="0" err="1">
                <a:solidFill>
                  <a:srgbClr val="000000"/>
                </a:solidFill>
                <a:effectLst/>
                <a:latin typeface="ArialMT"/>
              </a:rPr>
              <a:t>מהאוכלוסיה</a:t>
            </a:r>
            <a:r>
              <a:rPr lang="he-IL" sz="2400" b="0" i="0" dirty="0">
                <a:solidFill>
                  <a:srgbClr val="000000"/>
                </a:solidFill>
                <a:effectLst/>
                <a:latin typeface="ArialMT"/>
              </a:rPr>
              <a:t> בישראל הינה טבעונית (מקום 4 בעולם), וכ-13% צמחונית (מקום 3 בעולם). </a:t>
            </a:r>
          </a:p>
          <a:p>
            <a:pPr>
              <a:spcAft>
                <a:spcPts val="1200"/>
              </a:spcAft>
            </a:pPr>
            <a:r>
              <a:rPr lang="he-IL" sz="2400" b="0" i="0" dirty="0">
                <a:solidFill>
                  <a:srgbClr val="000000"/>
                </a:solidFill>
                <a:effectLst/>
                <a:latin typeface="ArialMT"/>
              </a:rPr>
              <a:t>שיעורי הטבעונות והצמחונות לא משתנים משמעותית לאורך זמן.</a:t>
            </a:r>
          </a:p>
          <a:p>
            <a:pPr>
              <a:spcAft>
                <a:spcPts val="1200"/>
              </a:spcAft>
            </a:pPr>
            <a:r>
              <a:rPr lang="he-IL" sz="2400" dirty="0">
                <a:solidFill>
                  <a:srgbClr val="000000"/>
                </a:solidFill>
                <a:latin typeface="ArialMT"/>
              </a:rPr>
              <a:t>ישנה גם מגמה של "</a:t>
            </a:r>
            <a:r>
              <a:rPr lang="he-IL" sz="2400" dirty="0" err="1">
                <a:solidFill>
                  <a:srgbClr val="000000"/>
                </a:solidFill>
                <a:latin typeface="ArialMT"/>
              </a:rPr>
              <a:t>מפחיתנות</a:t>
            </a:r>
            <a:r>
              <a:rPr lang="he-IL" sz="2400" dirty="0">
                <a:solidFill>
                  <a:srgbClr val="000000"/>
                </a:solidFill>
                <a:latin typeface="ArialMT"/>
              </a:rPr>
              <a:t>", צריכת תחליפים בצד בשר וחלב.</a:t>
            </a:r>
            <a:endParaRPr lang="he-IL" sz="2400" b="0" i="0" dirty="0">
              <a:solidFill>
                <a:srgbClr val="000000"/>
              </a:solidFill>
              <a:effectLst/>
              <a:latin typeface="ArialMT"/>
            </a:endParaRPr>
          </a:p>
          <a:p>
            <a:pPr>
              <a:spcAft>
                <a:spcPts val="1200"/>
              </a:spcAft>
            </a:pPr>
            <a:r>
              <a:rPr lang="he-IL" sz="2400" dirty="0">
                <a:solidFill>
                  <a:srgbClr val="000000"/>
                </a:solidFill>
                <a:latin typeface="ArialMT"/>
              </a:rPr>
              <a:t>בארבע השנים האחרונות חל </a:t>
            </a:r>
            <a:r>
              <a:rPr lang="he-IL" sz="2400" b="1" dirty="0">
                <a:solidFill>
                  <a:srgbClr val="000000"/>
                </a:solidFill>
                <a:latin typeface="ArialMT"/>
              </a:rPr>
              <a:t>גידול של כ16% בשנה </a:t>
            </a:r>
            <a:r>
              <a:rPr lang="he-IL" sz="2400" dirty="0">
                <a:solidFill>
                  <a:srgbClr val="000000"/>
                </a:solidFill>
                <a:latin typeface="ArialMT"/>
              </a:rPr>
              <a:t>בערך המכירות (הכספי) של </a:t>
            </a:r>
            <a:r>
              <a:rPr lang="he-IL" sz="2400" b="0" i="0" dirty="0">
                <a:solidFill>
                  <a:srgbClr val="000000"/>
                </a:solidFill>
                <a:effectLst/>
                <a:latin typeface="ArialMT"/>
              </a:rPr>
              <a:t>תחליפי בשר וחלב בישראל</a:t>
            </a:r>
          </a:p>
        </p:txBody>
      </p:sp>
      <p:pic>
        <p:nvPicPr>
          <p:cNvPr id="6" name="תמונה 5">
            <a:extLst>
              <a:ext uri="{FF2B5EF4-FFF2-40B4-BE49-F238E27FC236}">
                <a16:creationId xmlns:a16="http://schemas.microsoft.com/office/drawing/2014/main" id="{988C06B2-CBC4-3D13-E52D-6FD8B3E4FA3A}"/>
              </a:ext>
            </a:extLst>
          </p:cNvPr>
          <p:cNvPicPr>
            <a:picLocks noChangeAspect="1"/>
          </p:cNvPicPr>
          <p:nvPr/>
        </p:nvPicPr>
        <p:blipFill>
          <a:blip r:embed="rId2">
            <a:clrChange>
              <a:clrFrom>
                <a:srgbClr val="FFEC9A"/>
              </a:clrFrom>
              <a:clrTo>
                <a:srgbClr val="FFEC9A">
                  <a:alpha val="0"/>
                </a:srgbClr>
              </a:clrTo>
            </a:clrChange>
          </a:blip>
          <a:stretch>
            <a:fillRect/>
          </a:stretch>
        </p:blipFill>
        <p:spPr>
          <a:xfrm>
            <a:off x="152256" y="927834"/>
            <a:ext cx="6877194" cy="5844441"/>
          </a:xfrm>
          <a:prstGeom prst="rect">
            <a:avLst/>
          </a:prstGeom>
        </p:spPr>
      </p:pic>
    </p:spTree>
    <p:extLst>
      <p:ext uri="{BB962C8B-B14F-4D97-AF65-F5344CB8AC3E}">
        <p14:creationId xmlns:p14="http://schemas.microsoft.com/office/powerpoint/2010/main" val="303220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חלב ניגר ותחליפיו</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19076" y="867313"/>
            <a:ext cx="11548052" cy="3077766"/>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בשנים 2005-2020 חלה </a:t>
            </a:r>
            <a:r>
              <a:rPr lang="he-IL" sz="2400" b="1" i="0" dirty="0">
                <a:solidFill>
                  <a:srgbClr val="000000"/>
                </a:solidFill>
                <a:effectLst/>
                <a:latin typeface="ArialMT"/>
              </a:rPr>
              <a:t>ירידה</a:t>
            </a:r>
            <a:r>
              <a:rPr lang="he-IL" sz="2400" b="0" i="0" dirty="0">
                <a:solidFill>
                  <a:srgbClr val="000000"/>
                </a:solidFill>
                <a:effectLst/>
                <a:latin typeface="ArialMT"/>
              </a:rPr>
              <a:t> של 16.5% בצריכה לנפש של </a:t>
            </a:r>
            <a:r>
              <a:rPr lang="he-IL" sz="2400" i="0" dirty="0">
                <a:solidFill>
                  <a:srgbClr val="000000"/>
                </a:solidFill>
                <a:effectLst/>
                <a:latin typeface="ArialMT"/>
              </a:rPr>
              <a:t>חלב ותחליפי </a:t>
            </a:r>
            <a:r>
              <a:rPr lang="he-IL" sz="2400" b="1" i="0" dirty="0">
                <a:solidFill>
                  <a:srgbClr val="000000"/>
                </a:solidFill>
                <a:effectLst/>
                <a:latin typeface="ArialMT"/>
              </a:rPr>
              <a:t>חלב ניגר</a:t>
            </a:r>
          </a:p>
          <a:p>
            <a:pPr>
              <a:spcAft>
                <a:spcPts val="1200"/>
              </a:spcAft>
            </a:pPr>
            <a:r>
              <a:rPr lang="he-IL" sz="2400" dirty="0">
                <a:solidFill>
                  <a:srgbClr val="000000"/>
                </a:solidFill>
                <a:latin typeface="ArialMT"/>
              </a:rPr>
              <a:t>תחליפי חלב מהווים כיום </a:t>
            </a:r>
            <a:r>
              <a:rPr lang="he-IL" sz="2400" b="1" dirty="0">
                <a:solidFill>
                  <a:srgbClr val="000000"/>
                </a:solidFill>
                <a:latin typeface="ArialMT"/>
              </a:rPr>
              <a:t>7.8%</a:t>
            </a:r>
            <a:r>
              <a:rPr lang="he-IL" sz="2400" dirty="0">
                <a:solidFill>
                  <a:srgbClr val="000000"/>
                </a:solidFill>
                <a:latin typeface="ArialMT"/>
              </a:rPr>
              <a:t>  </a:t>
            </a:r>
            <a:r>
              <a:rPr lang="he-IL" sz="2400" b="1" dirty="0">
                <a:solidFill>
                  <a:srgbClr val="000000"/>
                </a:solidFill>
                <a:latin typeface="ArialMT"/>
              </a:rPr>
              <a:t>מסך המכר </a:t>
            </a:r>
            <a:r>
              <a:rPr lang="he-IL" sz="2400" dirty="0">
                <a:solidFill>
                  <a:srgbClr val="000000"/>
                </a:solidFill>
                <a:latin typeface="ArialMT"/>
              </a:rPr>
              <a:t>של חלב ותחליפי חלב ניגר</a:t>
            </a:r>
          </a:p>
          <a:p>
            <a:pPr>
              <a:spcAft>
                <a:spcPts val="1200"/>
              </a:spcAft>
            </a:pPr>
            <a:r>
              <a:rPr lang="he-IL" sz="2400" i="0" dirty="0">
                <a:solidFill>
                  <a:srgbClr val="000000"/>
                </a:solidFill>
                <a:effectLst/>
                <a:latin typeface="ArialMT"/>
              </a:rPr>
              <a:t>צריכת </a:t>
            </a:r>
            <a:r>
              <a:rPr lang="he-IL" sz="2400" dirty="0">
                <a:solidFill>
                  <a:srgbClr val="000000"/>
                </a:solidFill>
                <a:latin typeface="ArialMT"/>
              </a:rPr>
              <a:t>תחליפי חלב ניגר</a:t>
            </a:r>
            <a:r>
              <a:rPr lang="he-IL" sz="2400" i="0" dirty="0">
                <a:solidFill>
                  <a:srgbClr val="000000"/>
                </a:solidFill>
                <a:effectLst/>
                <a:latin typeface="ArialMT"/>
              </a:rPr>
              <a:t> </a:t>
            </a:r>
            <a:r>
              <a:rPr lang="he-IL" sz="2400" b="1" i="0" dirty="0">
                <a:solidFill>
                  <a:srgbClr val="000000"/>
                </a:solidFill>
                <a:effectLst/>
                <a:latin typeface="ArialMT"/>
              </a:rPr>
              <a:t>עלתה ב- 13-28% בשנה </a:t>
            </a:r>
            <a:r>
              <a:rPr lang="he-IL" sz="2400" b="0" i="0" dirty="0">
                <a:solidFill>
                  <a:srgbClr val="000000"/>
                </a:solidFill>
                <a:effectLst/>
                <a:latin typeface="ArialMT"/>
              </a:rPr>
              <a:t>בעשור האחרון, לעומת </a:t>
            </a:r>
            <a:r>
              <a:rPr lang="he-IL" sz="2400" dirty="0">
                <a:solidFill>
                  <a:srgbClr val="000000"/>
                </a:solidFill>
                <a:latin typeface="ArialMT"/>
              </a:rPr>
              <a:t>צריכת </a:t>
            </a:r>
            <a:r>
              <a:rPr lang="he-IL" sz="2400" b="1" dirty="0">
                <a:solidFill>
                  <a:srgbClr val="000000"/>
                </a:solidFill>
                <a:latin typeface="ArialMT"/>
              </a:rPr>
              <a:t>חלב שירדה</a:t>
            </a:r>
          </a:p>
          <a:p>
            <a:pPr>
              <a:spcAft>
                <a:spcPts val="1200"/>
              </a:spcAft>
            </a:pPr>
            <a:r>
              <a:rPr lang="he-IL" sz="2400" b="0" i="0" dirty="0">
                <a:solidFill>
                  <a:srgbClr val="000000"/>
                </a:solidFill>
                <a:effectLst/>
                <a:latin typeface="ArialMT"/>
              </a:rPr>
              <a:t>בשנת 2020 נמכרו </a:t>
            </a:r>
            <a:r>
              <a:rPr lang="he-IL" sz="2400" b="1" i="0" dirty="0">
                <a:solidFill>
                  <a:srgbClr val="000000"/>
                </a:solidFill>
                <a:effectLst/>
                <a:latin typeface="ArialMT"/>
              </a:rPr>
              <a:t>24.5 מיליון ליטרים של תחליפי חלב ניגר</a:t>
            </a:r>
            <a:endParaRPr lang="he-IL" sz="2400" b="1" dirty="0">
              <a:solidFill>
                <a:srgbClr val="000000"/>
              </a:solidFill>
              <a:latin typeface="ArialMT"/>
            </a:endParaRPr>
          </a:p>
          <a:p>
            <a:pPr>
              <a:spcAft>
                <a:spcPts val="1200"/>
              </a:spcAft>
            </a:pPr>
            <a:endParaRPr lang="he-IL" sz="2400" b="1" i="0" dirty="0">
              <a:solidFill>
                <a:srgbClr val="000000"/>
              </a:solidFill>
              <a:effectLst/>
              <a:latin typeface="ArialMT"/>
            </a:endParaRPr>
          </a:p>
          <a:p>
            <a:pPr>
              <a:spcAft>
                <a:spcPts val="1200"/>
              </a:spcAft>
            </a:pP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graphicFrame>
        <p:nvGraphicFramePr>
          <p:cNvPr id="6" name="תרשים 5">
            <a:extLst>
              <a:ext uri="{FF2B5EF4-FFF2-40B4-BE49-F238E27FC236}">
                <a16:creationId xmlns:a16="http://schemas.microsoft.com/office/drawing/2014/main" id="{E0E1163D-2334-D6FE-499F-D6D660F7507E}"/>
              </a:ext>
            </a:extLst>
          </p:cNvPr>
          <p:cNvGraphicFramePr>
            <a:graphicFrameLocks/>
          </p:cNvGraphicFramePr>
          <p:nvPr>
            <p:extLst>
              <p:ext uri="{D42A27DB-BD31-4B8C-83A1-F6EECF244321}">
                <p14:modId xmlns:p14="http://schemas.microsoft.com/office/powerpoint/2010/main" val="3707312433"/>
              </p:ext>
            </p:extLst>
          </p:nvPr>
        </p:nvGraphicFramePr>
        <p:xfrm>
          <a:off x="6188697" y="2895602"/>
          <a:ext cx="5886893" cy="3962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תרשים 4">
            <a:extLst>
              <a:ext uri="{FF2B5EF4-FFF2-40B4-BE49-F238E27FC236}">
                <a16:creationId xmlns:a16="http://schemas.microsoft.com/office/drawing/2014/main" id="{31C6E7AE-02EB-AC1C-3EC6-FE750DF18071}"/>
              </a:ext>
            </a:extLst>
          </p:cNvPr>
          <p:cNvGraphicFramePr>
            <a:graphicFrameLocks/>
          </p:cNvGraphicFramePr>
          <p:nvPr>
            <p:extLst>
              <p:ext uri="{D42A27DB-BD31-4B8C-83A1-F6EECF244321}">
                <p14:modId xmlns:p14="http://schemas.microsoft.com/office/powerpoint/2010/main" val="1605832115"/>
              </p:ext>
            </p:extLst>
          </p:nvPr>
        </p:nvGraphicFramePr>
        <p:xfrm>
          <a:off x="0" y="2916050"/>
          <a:ext cx="5418621" cy="3289790"/>
        </p:xfrm>
        <a:graphic>
          <a:graphicData uri="http://schemas.openxmlformats.org/drawingml/2006/chart">
            <c:chart xmlns:c="http://schemas.openxmlformats.org/drawingml/2006/chart" xmlns:r="http://schemas.openxmlformats.org/officeDocument/2006/relationships" r:id="rId4"/>
          </a:graphicData>
        </a:graphic>
      </p:graphicFrame>
      <p:sp>
        <p:nvSpPr>
          <p:cNvPr id="11" name="תיבת טקסט 10">
            <a:extLst>
              <a:ext uri="{FF2B5EF4-FFF2-40B4-BE49-F238E27FC236}">
                <a16:creationId xmlns:a16="http://schemas.microsoft.com/office/drawing/2014/main" id="{C7A95C51-50DA-C87F-C4BD-703C0173F28A}"/>
              </a:ext>
            </a:extLst>
          </p:cNvPr>
          <p:cNvSpPr txBox="1"/>
          <p:nvPr/>
        </p:nvSpPr>
        <p:spPr>
          <a:xfrm>
            <a:off x="3143250" y="6396044"/>
            <a:ext cx="2609850" cy="461665"/>
          </a:xfrm>
          <a:prstGeom prst="rect">
            <a:avLst/>
          </a:prstGeom>
          <a:noFill/>
        </p:spPr>
        <p:txBody>
          <a:bodyPr wrap="square" rtlCol="1">
            <a:spAutoFit/>
          </a:bodyPr>
          <a:lstStyle/>
          <a:p>
            <a:r>
              <a:rPr lang="he-IL" sz="1200" dirty="0"/>
              <a:t>מקור: נתוני </a:t>
            </a:r>
            <a:r>
              <a:rPr lang="he-IL" sz="1200" dirty="0" err="1"/>
              <a:t>סטורנקסט</a:t>
            </a:r>
            <a:r>
              <a:rPr lang="he-IL" sz="1200" dirty="0"/>
              <a:t>, </a:t>
            </a:r>
            <a:r>
              <a:rPr lang="he-IL" sz="1200" u="sng" dirty="0"/>
              <a:t>למכר</a:t>
            </a:r>
            <a:r>
              <a:rPr lang="he-IL" sz="1200" dirty="0"/>
              <a:t> חלב ניגר ותחליפי חלב. עבודה של משרד החקלאות</a:t>
            </a:r>
          </a:p>
        </p:txBody>
      </p:sp>
    </p:spTree>
    <p:extLst>
      <p:ext uri="{BB962C8B-B14F-4D97-AF65-F5344CB8AC3E}">
        <p14:creationId xmlns:p14="http://schemas.microsoft.com/office/powerpoint/2010/main" val="180661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חלב ומוצריו, תחליפי חלב</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763365" y="844808"/>
            <a:ext cx="6229351" cy="5078313"/>
          </a:xfrm>
          <a:prstGeom prst="rect">
            <a:avLst/>
          </a:prstGeom>
          <a:noFill/>
        </p:spPr>
        <p:txBody>
          <a:bodyPr wrap="square" rtlCol="1">
            <a:spAutoFit/>
          </a:bodyPr>
          <a:lstStyle/>
          <a:p>
            <a:pPr>
              <a:spcAft>
                <a:spcPts val="1200"/>
              </a:spcAft>
            </a:pPr>
            <a:r>
              <a:rPr lang="he-IL" sz="2400" dirty="0">
                <a:solidFill>
                  <a:srgbClr val="000000"/>
                </a:solidFill>
                <a:latin typeface="ArialMT"/>
              </a:rPr>
              <a:t>השימוש העיקרי של חלב ניגר הוא כתוספת למשקאות קפה ושוקו.</a:t>
            </a:r>
          </a:p>
          <a:p>
            <a:pPr>
              <a:spcAft>
                <a:spcPts val="1200"/>
              </a:spcAft>
            </a:pPr>
            <a:r>
              <a:rPr lang="he-IL" sz="2400" b="0" i="0" dirty="0">
                <a:solidFill>
                  <a:srgbClr val="000000"/>
                </a:solidFill>
                <a:effectLst/>
                <a:latin typeface="ArialMT"/>
              </a:rPr>
              <a:t>יש תנודתיות בתפיסה הציבורית של חלב ניגר.  גבינה לבנה וקוטג' נתפסות תמיד כבריאות.</a:t>
            </a:r>
          </a:p>
          <a:p>
            <a:pPr>
              <a:spcAft>
                <a:spcPts val="1200"/>
              </a:spcAft>
            </a:pPr>
            <a:r>
              <a:rPr lang="he-IL" sz="2400" b="0" i="0" dirty="0">
                <a:solidFill>
                  <a:srgbClr val="000000"/>
                </a:solidFill>
                <a:effectLst/>
                <a:latin typeface="ArialMT"/>
              </a:rPr>
              <a:t>בשנים 2005-2020 ישנה:</a:t>
            </a:r>
          </a:p>
          <a:p>
            <a:pPr marL="800100" lvl="1" indent="-342900">
              <a:spcAft>
                <a:spcPts val="1200"/>
              </a:spcAft>
              <a:buFont typeface="Wingdings" panose="05000000000000000000" pitchFamily="2" charset="2"/>
              <a:buChar char="ü"/>
            </a:pPr>
            <a:r>
              <a:rPr lang="he-IL" sz="2400" b="0" i="0" u="sng" dirty="0">
                <a:solidFill>
                  <a:srgbClr val="000000"/>
                </a:solidFill>
                <a:effectLst/>
                <a:latin typeface="ArialMT"/>
              </a:rPr>
              <a:t>עליה וירידה </a:t>
            </a:r>
            <a:r>
              <a:rPr lang="he-IL" sz="2400" b="0" i="0" dirty="0">
                <a:solidFill>
                  <a:srgbClr val="000000"/>
                </a:solidFill>
                <a:effectLst/>
                <a:latin typeface="ArialMT"/>
              </a:rPr>
              <a:t>בייצור לנפש של חלב ומוצריו</a:t>
            </a:r>
          </a:p>
          <a:p>
            <a:pPr marL="800100" lvl="1" indent="-342900">
              <a:spcAft>
                <a:spcPts val="1200"/>
              </a:spcAft>
              <a:buFont typeface="Wingdings" panose="05000000000000000000" pitchFamily="2" charset="2"/>
              <a:buChar char="ü"/>
            </a:pPr>
            <a:r>
              <a:rPr lang="he-IL" sz="2400" b="0" i="0" u="sng" dirty="0">
                <a:solidFill>
                  <a:srgbClr val="000000"/>
                </a:solidFill>
                <a:effectLst/>
                <a:latin typeface="ArialMT"/>
              </a:rPr>
              <a:t>עליה</a:t>
            </a:r>
            <a:r>
              <a:rPr lang="he-IL" sz="2400" b="0" i="0" dirty="0">
                <a:solidFill>
                  <a:srgbClr val="000000"/>
                </a:solidFill>
                <a:effectLst/>
                <a:latin typeface="ArialMT"/>
              </a:rPr>
              <a:t> בצריכת תחליפי חלב לנפש</a:t>
            </a:r>
          </a:p>
          <a:p>
            <a:pPr marL="800100" lvl="1" indent="-342900">
              <a:spcAft>
                <a:spcPts val="1200"/>
              </a:spcAft>
              <a:buFont typeface="Wingdings" panose="05000000000000000000" pitchFamily="2" charset="2"/>
              <a:buChar char="ü"/>
            </a:pPr>
            <a:r>
              <a:rPr lang="he-IL" sz="2400" u="sng" dirty="0">
                <a:solidFill>
                  <a:srgbClr val="000000"/>
                </a:solidFill>
                <a:latin typeface="ArialMT"/>
              </a:rPr>
              <a:t>ירידה ועליה </a:t>
            </a:r>
            <a:r>
              <a:rPr lang="he-IL" sz="2400" dirty="0">
                <a:solidFill>
                  <a:srgbClr val="000000"/>
                </a:solidFill>
                <a:latin typeface="ArialMT"/>
              </a:rPr>
              <a:t>ביבוא חלב ומוצריו, המהווים כיום 11% מאספקת החלב לנפש</a:t>
            </a:r>
            <a:endParaRPr lang="he-IL" sz="2400" b="0" i="0" dirty="0">
              <a:solidFill>
                <a:srgbClr val="000000"/>
              </a:solidFill>
              <a:effectLst/>
              <a:latin typeface="ArialMT"/>
            </a:endParaRPr>
          </a:p>
          <a:p>
            <a:pPr>
              <a:spcAft>
                <a:spcPts val="1200"/>
              </a:spcAft>
            </a:pPr>
            <a:r>
              <a:rPr lang="he-IL" sz="2400" dirty="0">
                <a:solidFill>
                  <a:srgbClr val="000000"/>
                </a:solidFill>
                <a:latin typeface="ArialMT"/>
              </a:rPr>
              <a:t>"תחליפי חלב" מהווים ככל הנראה מוצר משלים לחלב, לא תחליף למוצרי חלב</a:t>
            </a:r>
            <a:endParaRPr lang="en-US" sz="2400" dirty="0">
              <a:solidFill>
                <a:srgbClr val="000000"/>
              </a:solidFill>
              <a:latin typeface="ArialMT"/>
            </a:endParaRPr>
          </a:p>
        </p:txBody>
      </p:sp>
      <p:graphicFrame>
        <p:nvGraphicFramePr>
          <p:cNvPr id="5" name="תרשים 4">
            <a:extLst>
              <a:ext uri="{FF2B5EF4-FFF2-40B4-BE49-F238E27FC236}">
                <a16:creationId xmlns:a16="http://schemas.microsoft.com/office/drawing/2014/main" id="{8E2047B2-741E-410F-BB35-1AB15B3B2E27}"/>
              </a:ext>
            </a:extLst>
          </p:cNvPr>
          <p:cNvGraphicFramePr>
            <a:graphicFrameLocks/>
          </p:cNvGraphicFramePr>
          <p:nvPr>
            <p:extLst>
              <p:ext uri="{D42A27DB-BD31-4B8C-83A1-F6EECF244321}">
                <p14:modId xmlns:p14="http://schemas.microsoft.com/office/powerpoint/2010/main" val="1010606556"/>
              </p:ext>
            </p:extLst>
          </p:nvPr>
        </p:nvGraphicFramePr>
        <p:xfrm>
          <a:off x="121819" y="844808"/>
          <a:ext cx="5427333" cy="5322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2073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בשר ותחליפיו</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8" y="844808"/>
            <a:ext cx="11565014" cy="187743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בשנים 2020-2005 חלה עליה של 8% בצריכת </a:t>
            </a:r>
            <a:r>
              <a:rPr lang="he-IL" sz="2400" b="1" i="0" dirty="0">
                <a:solidFill>
                  <a:srgbClr val="000000"/>
                </a:solidFill>
                <a:effectLst/>
                <a:latin typeface="ArialMT"/>
              </a:rPr>
              <a:t>הבשר</a:t>
            </a:r>
            <a:r>
              <a:rPr lang="he-IL" sz="2400" b="0" i="0" dirty="0">
                <a:solidFill>
                  <a:srgbClr val="000000"/>
                </a:solidFill>
                <a:effectLst/>
                <a:latin typeface="ArialMT"/>
              </a:rPr>
              <a:t> לנפש בישראל</a:t>
            </a:r>
          </a:p>
          <a:p>
            <a:pPr>
              <a:spcAft>
                <a:spcPts val="1200"/>
              </a:spcAft>
            </a:pPr>
            <a:r>
              <a:rPr lang="he-IL" sz="2400" b="1" dirty="0">
                <a:solidFill>
                  <a:srgbClr val="000000"/>
                </a:solidFill>
                <a:latin typeface="ArialMT"/>
              </a:rPr>
              <a:t>תחליפי בשר </a:t>
            </a:r>
            <a:r>
              <a:rPr lang="he-IL" sz="2400" dirty="0">
                <a:solidFill>
                  <a:srgbClr val="000000"/>
                </a:solidFill>
                <a:latin typeface="ArialMT"/>
              </a:rPr>
              <a:t>מהווים כיום 6% משוק הבשר, במונחים כספיים. מכיוון שתחליפי בשר יקרים מבשר, ניתן להניח כי ה% במונחים כמותיים הינו קטן יותר</a:t>
            </a:r>
          </a:p>
          <a:p>
            <a:pPr>
              <a:spcAft>
                <a:spcPts val="1200"/>
              </a:spcAft>
            </a:pPr>
            <a:r>
              <a:rPr lang="he-IL" sz="2400" dirty="0">
                <a:solidFill>
                  <a:srgbClr val="000000"/>
                </a:solidFill>
                <a:latin typeface="ArialMT"/>
              </a:rPr>
              <a:t>בשנת 2022 מכירות תחליפי בשר גדלו ב1% ביחס לשנה הקודמת, לעומת 2% גידול במכירת בשר</a:t>
            </a:r>
          </a:p>
        </p:txBody>
      </p:sp>
      <p:graphicFrame>
        <p:nvGraphicFramePr>
          <p:cNvPr id="5" name="תרשים 4">
            <a:extLst>
              <a:ext uri="{FF2B5EF4-FFF2-40B4-BE49-F238E27FC236}">
                <a16:creationId xmlns:a16="http://schemas.microsoft.com/office/drawing/2014/main" id="{1CF14BF4-478D-29B7-0EFA-709E4E479DAC}"/>
              </a:ext>
            </a:extLst>
          </p:cNvPr>
          <p:cNvGraphicFramePr>
            <a:graphicFrameLocks/>
          </p:cNvGraphicFramePr>
          <p:nvPr>
            <p:extLst>
              <p:ext uri="{D42A27DB-BD31-4B8C-83A1-F6EECF244321}">
                <p14:modId xmlns:p14="http://schemas.microsoft.com/office/powerpoint/2010/main" val="428885190"/>
              </p:ext>
            </p:extLst>
          </p:nvPr>
        </p:nvGraphicFramePr>
        <p:xfrm>
          <a:off x="2026235" y="2985076"/>
          <a:ext cx="4914900" cy="3168713"/>
        </p:xfrm>
        <a:graphic>
          <a:graphicData uri="http://schemas.openxmlformats.org/drawingml/2006/chart">
            <c:chart xmlns:c="http://schemas.openxmlformats.org/drawingml/2006/chart" xmlns:r="http://schemas.openxmlformats.org/officeDocument/2006/relationships" r:id="rId3"/>
          </a:graphicData>
        </a:graphic>
      </p:graphicFrame>
      <p:sp>
        <p:nvSpPr>
          <p:cNvPr id="11" name="תיבת טקסט 10">
            <a:extLst>
              <a:ext uri="{FF2B5EF4-FFF2-40B4-BE49-F238E27FC236}">
                <a16:creationId xmlns:a16="http://schemas.microsoft.com/office/drawing/2014/main" id="{FBF91B76-755F-A45B-9D53-87A476DA96E7}"/>
              </a:ext>
            </a:extLst>
          </p:cNvPr>
          <p:cNvSpPr txBox="1"/>
          <p:nvPr/>
        </p:nvSpPr>
        <p:spPr>
          <a:xfrm>
            <a:off x="3137228" y="6562482"/>
            <a:ext cx="3803907" cy="276999"/>
          </a:xfrm>
          <a:prstGeom prst="rect">
            <a:avLst/>
          </a:prstGeom>
          <a:noFill/>
        </p:spPr>
        <p:txBody>
          <a:bodyPr wrap="square" rtlCol="1">
            <a:spAutoFit/>
          </a:bodyPr>
          <a:lstStyle/>
          <a:p>
            <a:r>
              <a:rPr lang="he-IL" sz="1200" dirty="0"/>
              <a:t>מקור: </a:t>
            </a:r>
            <a:r>
              <a:rPr lang="he-IL" sz="1200" dirty="0" err="1"/>
              <a:t>הלמ"ס</a:t>
            </a:r>
            <a:r>
              <a:rPr lang="he-IL" sz="1200" dirty="0"/>
              <a:t>, מאזן אספקת המזון, שנתון, שנים שונות</a:t>
            </a:r>
          </a:p>
        </p:txBody>
      </p:sp>
      <p:sp>
        <p:nvSpPr>
          <p:cNvPr id="12" name="תיבת טקסט 11">
            <a:extLst>
              <a:ext uri="{FF2B5EF4-FFF2-40B4-BE49-F238E27FC236}">
                <a16:creationId xmlns:a16="http://schemas.microsoft.com/office/drawing/2014/main" id="{4CA932CB-1F44-E9A0-69FD-B72F576119AE}"/>
              </a:ext>
            </a:extLst>
          </p:cNvPr>
          <p:cNvSpPr txBox="1"/>
          <p:nvPr/>
        </p:nvSpPr>
        <p:spPr>
          <a:xfrm>
            <a:off x="5559308" y="6604427"/>
            <a:ext cx="6448340" cy="276999"/>
          </a:xfrm>
          <a:prstGeom prst="rect">
            <a:avLst/>
          </a:prstGeom>
          <a:noFill/>
        </p:spPr>
        <p:txBody>
          <a:bodyPr wrap="square" rtlCol="1">
            <a:spAutoFit/>
          </a:bodyPr>
          <a:lstStyle/>
          <a:p>
            <a:r>
              <a:rPr lang="he-IL" sz="1200" dirty="0"/>
              <a:t>מקור: </a:t>
            </a:r>
            <a:r>
              <a:rPr lang="en-US" sz="1200" dirty="0"/>
              <a:t>Good Food Institute Israel- State of Alternative Proteins 2023</a:t>
            </a:r>
            <a:endParaRPr lang="he-IL" sz="1200" dirty="0"/>
          </a:p>
        </p:txBody>
      </p:sp>
      <p:grpSp>
        <p:nvGrpSpPr>
          <p:cNvPr id="13" name="קבוצה 12">
            <a:extLst>
              <a:ext uri="{FF2B5EF4-FFF2-40B4-BE49-F238E27FC236}">
                <a16:creationId xmlns:a16="http://schemas.microsoft.com/office/drawing/2014/main" id="{A75721A4-494C-A445-E201-95EC40C23279}"/>
              </a:ext>
            </a:extLst>
          </p:cNvPr>
          <p:cNvGrpSpPr/>
          <p:nvPr/>
        </p:nvGrpSpPr>
        <p:grpSpPr>
          <a:xfrm>
            <a:off x="7708316" y="2920443"/>
            <a:ext cx="4058811" cy="3599002"/>
            <a:chOff x="7781633" y="2998643"/>
            <a:chExt cx="4058811" cy="3599002"/>
          </a:xfrm>
        </p:grpSpPr>
        <p:pic>
          <p:nvPicPr>
            <p:cNvPr id="10" name="תמונה 9">
              <a:extLst>
                <a:ext uri="{FF2B5EF4-FFF2-40B4-BE49-F238E27FC236}">
                  <a16:creationId xmlns:a16="http://schemas.microsoft.com/office/drawing/2014/main" id="{B362D705-EA38-17B7-75C4-B232672355D9}"/>
                </a:ext>
              </a:extLst>
            </p:cNvPr>
            <p:cNvPicPr>
              <a:picLocks noChangeAspect="1"/>
            </p:cNvPicPr>
            <p:nvPr/>
          </p:nvPicPr>
          <p:blipFill>
            <a:blip r:embed="rId4"/>
            <a:stretch>
              <a:fillRect/>
            </a:stretch>
          </p:blipFill>
          <p:spPr>
            <a:xfrm>
              <a:off x="7781633" y="2998643"/>
              <a:ext cx="4058811" cy="3599002"/>
            </a:xfrm>
            <a:prstGeom prst="rect">
              <a:avLst/>
            </a:prstGeom>
          </p:spPr>
        </p:pic>
        <p:sp>
          <p:nvSpPr>
            <p:cNvPr id="6" name="מלבן 5">
              <a:extLst>
                <a:ext uri="{FF2B5EF4-FFF2-40B4-BE49-F238E27FC236}">
                  <a16:creationId xmlns:a16="http://schemas.microsoft.com/office/drawing/2014/main" id="{6F06B46C-28F1-03AA-ADDA-3564A37FA2EA}"/>
                </a:ext>
              </a:extLst>
            </p:cNvPr>
            <p:cNvSpPr/>
            <p:nvPr/>
          </p:nvSpPr>
          <p:spPr>
            <a:xfrm>
              <a:off x="11259671" y="5959404"/>
              <a:ext cx="224117" cy="2237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47671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מגמות בשוק הישראלי: קטניות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7" y="831272"/>
            <a:ext cx="11480800" cy="1508105"/>
          </a:xfrm>
          <a:prstGeom prst="rect">
            <a:avLst/>
          </a:prstGeom>
          <a:noFill/>
        </p:spPr>
        <p:txBody>
          <a:bodyPr wrap="square" rtlCol="1">
            <a:spAutoFit/>
          </a:bodyPr>
          <a:lstStyle/>
          <a:p>
            <a:pPr>
              <a:spcAft>
                <a:spcPts val="1200"/>
              </a:spcAft>
            </a:pPr>
            <a:r>
              <a:rPr lang="he-IL" sz="2400" dirty="0">
                <a:solidFill>
                  <a:srgbClr val="000000"/>
                </a:solidFill>
                <a:latin typeface="ArialMT"/>
              </a:rPr>
              <a:t>התחליפים הצמחיים </a:t>
            </a:r>
            <a:r>
              <a:rPr lang="he-IL" sz="2400" dirty="0" err="1">
                <a:solidFill>
                  <a:srgbClr val="000000"/>
                </a:solidFill>
                <a:latin typeface="ArialMT"/>
              </a:rPr>
              <a:t>הותיקים</a:t>
            </a:r>
            <a:r>
              <a:rPr lang="he-IL" sz="2400" dirty="0">
                <a:solidFill>
                  <a:srgbClr val="000000"/>
                </a:solidFill>
                <a:latin typeface="ArialMT"/>
              </a:rPr>
              <a:t> לבשר וחלב הם </a:t>
            </a:r>
            <a:r>
              <a:rPr lang="he-IL" sz="2400" b="1" dirty="0">
                <a:solidFill>
                  <a:srgbClr val="000000"/>
                </a:solidFill>
                <a:latin typeface="ArialMT"/>
              </a:rPr>
              <a:t>קטניות</a:t>
            </a:r>
            <a:r>
              <a:rPr lang="he-IL" sz="2400" dirty="0">
                <a:solidFill>
                  <a:srgbClr val="000000"/>
                </a:solidFill>
                <a:latin typeface="ArialMT"/>
              </a:rPr>
              <a:t>,</a:t>
            </a:r>
            <a:r>
              <a:rPr lang="he-IL" sz="2400" b="1" dirty="0">
                <a:solidFill>
                  <a:srgbClr val="000000"/>
                </a:solidFill>
                <a:latin typeface="ArialMT"/>
              </a:rPr>
              <a:t> </a:t>
            </a:r>
            <a:r>
              <a:rPr lang="he-IL" sz="2400" dirty="0">
                <a:solidFill>
                  <a:srgbClr val="000000"/>
                </a:solidFill>
                <a:latin typeface="ArialMT"/>
              </a:rPr>
              <a:t>צמחים עתירי חלבון</a:t>
            </a:r>
          </a:p>
          <a:p>
            <a:pPr>
              <a:spcAft>
                <a:spcPts val="1200"/>
              </a:spcAft>
            </a:pPr>
            <a:r>
              <a:rPr lang="he-IL" sz="2400" i="0" dirty="0">
                <a:solidFill>
                  <a:srgbClr val="000000"/>
                </a:solidFill>
                <a:effectLst/>
                <a:latin typeface="ArialMT"/>
              </a:rPr>
              <a:t>הצריכה </a:t>
            </a:r>
            <a:r>
              <a:rPr lang="he-IL" sz="2400" dirty="0">
                <a:solidFill>
                  <a:srgbClr val="000000"/>
                </a:solidFill>
                <a:latin typeface="ArialMT"/>
              </a:rPr>
              <a:t>של </a:t>
            </a:r>
            <a:r>
              <a:rPr lang="he-IL" sz="2400" b="1" dirty="0">
                <a:solidFill>
                  <a:srgbClr val="000000"/>
                </a:solidFill>
                <a:latin typeface="ArialMT"/>
              </a:rPr>
              <a:t>קטניות לנפש במגמת עליה</a:t>
            </a:r>
            <a:r>
              <a:rPr lang="he-IL" sz="2400" dirty="0">
                <a:solidFill>
                  <a:srgbClr val="000000"/>
                </a:solidFill>
                <a:latin typeface="ArialMT"/>
              </a:rPr>
              <a:t>, צמחה בכ23% בשנים 2005-2021</a:t>
            </a:r>
          </a:p>
          <a:p>
            <a:pPr>
              <a:spcAft>
                <a:spcPts val="1200"/>
              </a:spcAft>
            </a:pPr>
            <a:r>
              <a:rPr lang="he-IL" sz="2400" i="0" dirty="0">
                <a:solidFill>
                  <a:srgbClr val="000000"/>
                </a:solidFill>
                <a:effectLst/>
                <a:latin typeface="ArialMT"/>
              </a:rPr>
              <a:t>קטניות </a:t>
            </a:r>
            <a:r>
              <a:rPr lang="he-IL" sz="2400" dirty="0">
                <a:solidFill>
                  <a:srgbClr val="000000"/>
                </a:solidFill>
                <a:latin typeface="ArialMT"/>
              </a:rPr>
              <a:t>חשובות גם מבחינה חקלאית, לטיוב הקרקע כחלק ממחזור זרעים</a:t>
            </a:r>
            <a:endParaRPr lang="he-IL" sz="2400" i="0" dirty="0">
              <a:solidFill>
                <a:srgbClr val="000000"/>
              </a:solidFill>
              <a:effectLst/>
              <a:latin typeface="ArialMT"/>
            </a:endParaRPr>
          </a:p>
        </p:txBody>
      </p:sp>
      <p:graphicFrame>
        <p:nvGraphicFramePr>
          <p:cNvPr id="5" name="תרשים 4">
            <a:extLst>
              <a:ext uri="{FF2B5EF4-FFF2-40B4-BE49-F238E27FC236}">
                <a16:creationId xmlns:a16="http://schemas.microsoft.com/office/drawing/2014/main" id="{7C27DDCB-9A74-AB7C-F7D4-1B4AAF8BB059}"/>
              </a:ext>
            </a:extLst>
          </p:cNvPr>
          <p:cNvGraphicFramePr>
            <a:graphicFrameLocks/>
          </p:cNvGraphicFramePr>
          <p:nvPr>
            <p:extLst>
              <p:ext uri="{D42A27DB-BD31-4B8C-83A1-F6EECF244321}">
                <p14:modId xmlns:p14="http://schemas.microsoft.com/office/powerpoint/2010/main" val="2117089360"/>
              </p:ext>
            </p:extLst>
          </p:nvPr>
        </p:nvGraphicFramePr>
        <p:xfrm>
          <a:off x="107576" y="2581419"/>
          <a:ext cx="5988424" cy="32187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תרשים 6">
            <a:extLst>
              <a:ext uri="{FF2B5EF4-FFF2-40B4-BE49-F238E27FC236}">
                <a16:creationId xmlns:a16="http://schemas.microsoft.com/office/drawing/2014/main" id="{B549361D-E103-64E4-74DD-3E748DE3852E}"/>
              </a:ext>
            </a:extLst>
          </p:cNvPr>
          <p:cNvGraphicFramePr>
            <a:graphicFrameLocks/>
          </p:cNvGraphicFramePr>
          <p:nvPr>
            <p:extLst>
              <p:ext uri="{D42A27DB-BD31-4B8C-83A1-F6EECF244321}">
                <p14:modId xmlns:p14="http://schemas.microsoft.com/office/powerpoint/2010/main" val="3391294522"/>
              </p:ext>
            </p:extLst>
          </p:nvPr>
        </p:nvGraphicFramePr>
        <p:xfrm>
          <a:off x="6239435" y="2583633"/>
          <a:ext cx="5435329" cy="3944355"/>
        </p:xfrm>
        <a:graphic>
          <a:graphicData uri="http://schemas.openxmlformats.org/drawingml/2006/chart">
            <c:chart xmlns:c="http://schemas.openxmlformats.org/drawingml/2006/chart" xmlns:r="http://schemas.openxmlformats.org/officeDocument/2006/relationships" r:id="rId3"/>
          </a:graphicData>
        </a:graphic>
      </p:graphicFrame>
      <p:sp>
        <p:nvSpPr>
          <p:cNvPr id="8" name="תיבת טקסט 7">
            <a:extLst>
              <a:ext uri="{FF2B5EF4-FFF2-40B4-BE49-F238E27FC236}">
                <a16:creationId xmlns:a16="http://schemas.microsoft.com/office/drawing/2014/main" id="{67EBF47C-AF28-7545-ADC4-D36AA6CBD9EB}"/>
              </a:ext>
            </a:extLst>
          </p:cNvPr>
          <p:cNvSpPr txBox="1"/>
          <p:nvPr/>
        </p:nvSpPr>
        <p:spPr>
          <a:xfrm>
            <a:off x="8471647" y="6562482"/>
            <a:ext cx="3400340" cy="276999"/>
          </a:xfrm>
          <a:prstGeom prst="rect">
            <a:avLst/>
          </a:prstGeom>
          <a:noFill/>
        </p:spPr>
        <p:txBody>
          <a:bodyPr wrap="square" rtlCol="1">
            <a:spAutoFit/>
          </a:bodyPr>
          <a:lstStyle/>
          <a:p>
            <a:r>
              <a:rPr lang="he-IL" sz="1200" dirty="0"/>
              <a:t>מקור: </a:t>
            </a:r>
            <a:r>
              <a:rPr lang="he-IL" sz="1200" dirty="0" err="1"/>
              <a:t>הלמ"ס</a:t>
            </a:r>
            <a:r>
              <a:rPr lang="he-IL" sz="1200" dirty="0"/>
              <a:t>, מאזן אספקת המזון, שנים שונות</a:t>
            </a:r>
          </a:p>
        </p:txBody>
      </p:sp>
    </p:spTree>
    <p:extLst>
      <p:ext uri="{BB962C8B-B14F-4D97-AF65-F5344CB8AC3E}">
        <p14:creationId xmlns:p14="http://schemas.microsoft.com/office/powerpoint/2010/main" val="4254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569660"/>
          </a:xfrm>
          <a:prstGeom prst="rect">
            <a:avLst/>
          </a:prstGeom>
          <a:noFill/>
        </p:spPr>
        <p:txBody>
          <a:bodyPr wrap="square" rtlCol="1">
            <a:spAutoFit/>
          </a:bodyPr>
          <a:lstStyle/>
          <a:p>
            <a:pPr algn="ctr" rtl="1">
              <a:lnSpc>
                <a:spcPct val="100000"/>
              </a:lnSpc>
              <a:spcAft>
                <a:spcPts val="1200"/>
              </a:spcAft>
            </a:pPr>
            <a:r>
              <a:rPr lang="he-IL" sz="4800" b="1" dirty="0"/>
              <a:t>תעשיות תחליפי בשר וחלב בישראל</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058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383383" y="157018"/>
            <a:ext cx="5291381" cy="523220"/>
          </a:xfrm>
          <a:prstGeom prst="rect">
            <a:avLst/>
          </a:prstGeom>
          <a:noFill/>
        </p:spPr>
        <p:txBody>
          <a:bodyPr wrap="square" rtlCol="1">
            <a:spAutoFit/>
          </a:bodyPr>
          <a:lstStyle/>
          <a:p>
            <a:r>
              <a:rPr lang="he-IL" sz="2800" b="1" dirty="0"/>
              <a:t>תזכורת – נושאים לבדיקה </a:t>
            </a:r>
            <a:r>
              <a:rPr lang="he-IL" sz="2800" b="1" dirty="0" err="1"/>
              <a:t>בתכנית</a:t>
            </a:r>
            <a:endParaRPr lang="he-IL" sz="2800" b="1" dirty="0"/>
          </a:p>
        </p:txBody>
      </p:sp>
      <p:graphicFrame>
        <p:nvGraphicFramePr>
          <p:cNvPr id="5" name="טבלה 4">
            <a:extLst>
              <a:ext uri="{FF2B5EF4-FFF2-40B4-BE49-F238E27FC236}">
                <a16:creationId xmlns:a16="http://schemas.microsoft.com/office/drawing/2014/main" id="{8B9AFD90-10CA-4691-3939-DC09BCCCF8B5}"/>
              </a:ext>
            </a:extLst>
          </p:cNvPr>
          <p:cNvGraphicFramePr>
            <a:graphicFrameLocks noGrp="1"/>
          </p:cNvGraphicFramePr>
          <p:nvPr>
            <p:extLst>
              <p:ext uri="{D42A27DB-BD31-4B8C-83A1-F6EECF244321}">
                <p14:modId xmlns:p14="http://schemas.microsoft.com/office/powerpoint/2010/main" val="1055176220"/>
              </p:ext>
            </p:extLst>
          </p:nvPr>
        </p:nvGraphicFramePr>
        <p:xfrm>
          <a:off x="513806" y="1151955"/>
          <a:ext cx="11244612" cy="3886200"/>
        </p:xfrm>
        <a:graphic>
          <a:graphicData uri="http://schemas.openxmlformats.org/drawingml/2006/table">
            <a:tbl>
              <a:tblPr rtl="1" firstRow="1" firstCol="1" bandRow="1">
                <a:tableStyleId>{93296810-A885-4BE3-A3E7-6D5BEEA58F35}</a:tableStyleId>
              </a:tblPr>
              <a:tblGrid>
                <a:gridCol w="8997801">
                  <a:extLst>
                    <a:ext uri="{9D8B030D-6E8A-4147-A177-3AD203B41FA5}">
                      <a16:colId xmlns:a16="http://schemas.microsoft.com/office/drawing/2014/main" val="810549047"/>
                    </a:ext>
                  </a:extLst>
                </a:gridCol>
                <a:gridCol w="2246811">
                  <a:extLst>
                    <a:ext uri="{9D8B030D-6E8A-4147-A177-3AD203B41FA5}">
                      <a16:colId xmlns:a16="http://schemas.microsoft.com/office/drawing/2014/main" val="3401043428"/>
                    </a:ext>
                  </a:extLst>
                </a:gridCol>
              </a:tblGrid>
              <a:tr h="0">
                <a:tc>
                  <a:txBody>
                    <a:bodyPr/>
                    <a:lstStyle/>
                    <a:p>
                      <a:pPr indent="0" algn="r" rtl="1">
                        <a:lnSpc>
                          <a:spcPct val="100000"/>
                        </a:lnSpc>
                        <a:spcBef>
                          <a:spcPts val="1800"/>
                        </a:spcBef>
                        <a:spcAft>
                          <a:spcPts val="1200"/>
                        </a:spcAft>
                      </a:pPr>
                      <a:r>
                        <a:rPr lang="he-IL" sz="1800" b="0" dirty="0">
                          <a:solidFill>
                            <a:schemeClr val="tx1"/>
                          </a:solidFill>
                          <a:effectLst/>
                        </a:rPr>
                        <a:t>נושא</a:t>
                      </a: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לוח זמנים</a:t>
                      </a:r>
                    </a:p>
                  </a:txBody>
                  <a:tcPr marL="55394" marR="55394" marT="0" marB="0">
                    <a:solidFill>
                      <a:schemeClr val="accent6">
                        <a:lumMod val="40000"/>
                        <a:lumOff val="60000"/>
                      </a:schemeClr>
                    </a:solidFill>
                  </a:tcPr>
                </a:tc>
                <a:extLst>
                  <a:ext uri="{0D108BD9-81ED-4DB2-BD59-A6C34878D82A}">
                    <a16:rowId xmlns:a16="http://schemas.microsoft.com/office/drawing/2014/main" val="2756362182"/>
                  </a:ext>
                </a:extLst>
              </a:tr>
              <a:tr h="0">
                <a:tc>
                  <a:txBody>
                    <a:bodyPr/>
                    <a:lstStyle/>
                    <a:p>
                      <a:pPr indent="0" algn="r" rtl="1">
                        <a:lnSpc>
                          <a:spcPct val="100000"/>
                        </a:lnSpc>
                        <a:spcBef>
                          <a:spcPts val="1800"/>
                        </a:spcBef>
                        <a:spcAft>
                          <a:spcPts val="1200"/>
                        </a:spcAft>
                      </a:pPr>
                      <a:r>
                        <a:rPr lang="he-IL" sz="1800" b="0" dirty="0">
                          <a:solidFill>
                            <a:schemeClr val="tx1"/>
                          </a:solidFill>
                          <a:effectLst/>
                        </a:rPr>
                        <a:t>בחינת גידולים עתידיים על רקע שינוי האקלים ומגמות נוספות במדינות המתחרות בגידולים האופייניים לעמקים, על רקע תוספת </a:t>
                      </a:r>
                      <a:r>
                        <a:rPr lang="he-IL" sz="1800" b="0" dirty="0" err="1">
                          <a:solidFill>
                            <a:schemeClr val="tx1"/>
                          </a:solidFill>
                          <a:effectLst/>
                        </a:rPr>
                        <a:t>הקולחין</a:t>
                      </a:r>
                      <a:r>
                        <a:rPr lang="he-IL" sz="1800" b="0" dirty="0">
                          <a:solidFill>
                            <a:schemeClr val="tx1"/>
                          </a:solidFill>
                          <a:effectLst/>
                        </a:rPr>
                        <a:t> המתוכננת בעמקים, ואפשרות לקידום דו-גידול, בטווח בינוני וארוך</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2">
                        <a:lumMod val="20000"/>
                        <a:lumOff val="8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יוני-יולי 2023</a:t>
                      </a:r>
                    </a:p>
                  </a:txBody>
                  <a:tcPr marL="55394" marR="55394" marT="0" marB="0">
                    <a:solidFill>
                      <a:schemeClr val="accent2">
                        <a:lumMod val="20000"/>
                        <a:lumOff val="80000"/>
                      </a:schemeClr>
                    </a:solidFill>
                  </a:tcPr>
                </a:tc>
                <a:extLst>
                  <a:ext uri="{0D108BD9-81ED-4DB2-BD59-A6C34878D82A}">
                    <a16:rowId xmlns:a16="http://schemas.microsoft.com/office/drawing/2014/main" val="2483625119"/>
                  </a:ext>
                </a:extLst>
              </a:tr>
              <a:tr h="324000">
                <a:tc>
                  <a:txBody>
                    <a:bodyPr/>
                    <a:lstStyle/>
                    <a:p>
                      <a:pPr indent="0" algn="r" rtl="1">
                        <a:lnSpc>
                          <a:spcPct val="100000"/>
                        </a:lnSpc>
                        <a:spcBef>
                          <a:spcPts val="1800"/>
                        </a:spcBef>
                        <a:spcAft>
                          <a:spcPts val="1200"/>
                        </a:spcAft>
                      </a:pPr>
                      <a:r>
                        <a:rPr lang="he-IL" sz="1800" b="0" dirty="0">
                          <a:solidFill>
                            <a:schemeClr val="tx1"/>
                          </a:solidFill>
                          <a:effectLst/>
                        </a:rPr>
                        <a:t>בחינת גידולים עתידיים על רקע מגמות בביקוש למזון, כולל ממשקים עם ענפי בעלי חיים (מספוא, תחליפים למזון מהחי), עבודה מול תעשיות המזון ובחינה של תמהיל והתפלגות מומלצת לענפים החקלאיים, לטובת פיזור סיכונים</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אוגוסט-אוקטובר 2023</a:t>
                      </a:r>
                    </a:p>
                  </a:txBody>
                  <a:tcPr marL="55394" marR="55394" marT="0" marB="0">
                    <a:solidFill>
                      <a:schemeClr val="accent6">
                        <a:lumMod val="40000"/>
                        <a:lumOff val="60000"/>
                      </a:schemeClr>
                    </a:solidFill>
                  </a:tcPr>
                </a:tc>
                <a:extLst>
                  <a:ext uri="{0D108BD9-81ED-4DB2-BD59-A6C34878D82A}">
                    <a16:rowId xmlns:a16="http://schemas.microsoft.com/office/drawing/2014/main" val="2895102693"/>
                  </a:ext>
                </a:extLst>
              </a:tr>
              <a:tr h="324000">
                <a:tc>
                  <a:txBody>
                    <a:bodyPr/>
                    <a:lstStyle/>
                    <a:p>
                      <a:pPr indent="0" algn="r" rtl="1">
                        <a:lnSpc>
                          <a:spcPct val="100000"/>
                        </a:lnSpc>
                        <a:spcBef>
                          <a:spcPts val="1800"/>
                        </a:spcBef>
                        <a:spcAft>
                          <a:spcPts val="1200"/>
                        </a:spcAft>
                      </a:pPr>
                      <a:r>
                        <a:rPr lang="he-IL" sz="1800" b="0" dirty="0">
                          <a:solidFill>
                            <a:schemeClr val="tx1"/>
                          </a:solidFill>
                          <a:effectLst/>
                        </a:rPr>
                        <a:t>גידולי </a:t>
                      </a:r>
                      <a:r>
                        <a:rPr lang="he-IL" sz="1800" b="0" u="sng" dirty="0">
                          <a:solidFill>
                            <a:schemeClr val="tx1"/>
                          </a:solidFill>
                          <a:effectLst/>
                        </a:rPr>
                        <a:t>מאסה</a:t>
                      </a:r>
                      <a:r>
                        <a:rPr lang="he-IL" sz="1800" b="0" dirty="0">
                          <a:solidFill>
                            <a:schemeClr val="tx1"/>
                          </a:solidFill>
                          <a:effectLst/>
                        </a:rPr>
                        <a:t> לתעשיית התרופות, קוסמטיקה, תוספי מזון</a:t>
                      </a:r>
                    </a:p>
                    <a:p>
                      <a:pPr indent="0" algn="r" rtl="1">
                        <a:lnSpc>
                          <a:spcPct val="100000"/>
                        </a:lnSpc>
                        <a:spcBef>
                          <a:spcPts val="1800"/>
                        </a:spcBef>
                        <a:spcAft>
                          <a:spcPts val="1200"/>
                        </a:spcAft>
                      </a:pPr>
                      <a:endParaRPr lang="he-IL" sz="1800" b="0" dirty="0">
                        <a:solidFill>
                          <a:schemeClr val="tx1"/>
                        </a:solidFill>
                        <a:effectLst/>
                      </a:endParaRPr>
                    </a:p>
                  </a:txBody>
                  <a:tcPr marL="55394" marR="55394" marT="0" marB="0">
                    <a:solidFill>
                      <a:schemeClr val="accent6">
                        <a:lumMod val="40000"/>
                        <a:lumOff val="60000"/>
                      </a:schemeClr>
                    </a:solidFill>
                  </a:tcPr>
                </a:tc>
                <a:tc>
                  <a:txBody>
                    <a:bodyPr/>
                    <a:lstStyle/>
                    <a:p>
                      <a:pPr indent="0" algn="r" rtl="1">
                        <a:lnSpc>
                          <a:spcPct val="100000"/>
                        </a:lnSpc>
                        <a:spcBef>
                          <a:spcPts val="1800"/>
                        </a:spcBef>
                        <a:spcAft>
                          <a:spcPts val="1200"/>
                        </a:spcAft>
                      </a:pPr>
                      <a:r>
                        <a:rPr lang="he-IL" sz="1800" b="0" dirty="0">
                          <a:solidFill>
                            <a:schemeClr val="tx1"/>
                          </a:solidFill>
                          <a:effectLst/>
                        </a:rPr>
                        <a:t>נובמבר-דצמבר 2023</a:t>
                      </a:r>
                    </a:p>
                  </a:txBody>
                  <a:tcPr marL="55394" marR="55394" marT="0" marB="0">
                    <a:solidFill>
                      <a:schemeClr val="accent6">
                        <a:lumMod val="40000"/>
                        <a:lumOff val="60000"/>
                      </a:schemeClr>
                    </a:solidFill>
                  </a:tcPr>
                </a:tc>
                <a:extLst>
                  <a:ext uri="{0D108BD9-81ED-4DB2-BD59-A6C34878D82A}">
                    <a16:rowId xmlns:a16="http://schemas.microsoft.com/office/drawing/2014/main" val="1637500082"/>
                  </a:ext>
                </a:extLst>
              </a:tr>
            </a:tbl>
          </a:graphicData>
        </a:graphic>
      </p:graphicFrame>
      <p:sp>
        <p:nvSpPr>
          <p:cNvPr id="6" name="מלבן 5">
            <a:extLst>
              <a:ext uri="{FF2B5EF4-FFF2-40B4-BE49-F238E27FC236}">
                <a16:creationId xmlns:a16="http://schemas.microsoft.com/office/drawing/2014/main" id="{B5E1370B-46A9-787F-6E20-4CF9F84DD6DF}"/>
              </a:ext>
            </a:extLst>
          </p:cNvPr>
          <p:cNvSpPr/>
          <p:nvPr/>
        </p:nvSpPr>
        <p:spPr>
          <a:xfrm>
            <a:off x="331341" y="2610464"/>
            <a:ext cx="11529318" cy="1489165"/>
          </a:xfrm>
          <a:prstGeom prst="rect">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521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DE586C71-D4DC-0EE5-1E5F-E3CF9A69B7BD}"/>
              </a:ext>
            </a:extLst>
          </p:cNvPr>
          <p:cNvGrpSpPr/>
          <p:nvPr/>
        </p:nvGrpSpPr>
        <p:grpSpPr>
          <a:xfrm>
            <a:off x="582165" y="1748118"/>
            <a:ext cx="11143673" cy="5091363"/>
            <a:chOff x="286327" y="1174594"/>
            <a:chExt cx="11143673" cy="5669874"/>
          </a:xfrm>
        </p:grpSpPr>
        <p:pic>
          <p:nvPicPr>
            <p:cNvPr id="6" name="תמונה 5">
              <a:extLst>
                <a:ext uri="{FF2B5EF4-FFF2-40B4-BE49-F238E27FC236}">
                  <a16:creationId xmlns:a16="http://schemas.microsoft.com/office/drawing/2014/main" id="{02E0B5E6-1649-9566-8523-6E2F4B46485C}"/>
                </a:ext>
              </a:extLst>
            </p:cNvPr>
            <p:cNvPicPr>
              <a:picLocks noChangeAspect="1"/>
            </p:cNvPicPr>
            <p:nvPr/>
          </p:nvPicPr>
          <p:blipFill>
            <a:blip r:embed="rId2"/>
            <a:stretch>
              <a:fillRect/>
            </a:stretch>
          </p:blipFill>
          <p:spPr>
            <a:xfrm>
              <a:off x="286327" y="1174594"/>
              <a:ext cx="11143673" cy="5669874"/>
            </a:xfrm>
            <a:prstGeom prst="rect">
              <a:avLst/>
            </a:prstGeom>
          </p:spPr>
        </p:pic>
        <p:sp>
          <p:nvSpPr>
            <p:cNvPr id="10" name="מלבן 9">
              <a:extLst>
                <a:ext uri="{FF2B5EF4-FFF2-40B4-BE49-F238E27FC236}">
                  <a16:creationId xmlns:a16="http://schemas.microsoft.com/office/drawing/2014/main" id="{3712664F-180F-07F7-3C97-4593BC938B3F}"/>
                </a:ext>
              </a:extLst>
            </p:cNvPr>
            <p:cNvSpPr/>
            <p:nvPr/>
          </p:nvSpPr>
          <p:spPr>
            <a:xfrm>
              <a:off x="10990729" y="6519446"/>
              <a:ext cx="286871" cy="1815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האם מייצרים תחליפי חלב ובשר בישראל?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424873" y="831272"/>
            <a:ext cx="11249891" cy="907941"/>
          </a:xfrm>
          <a:prstGeom prst="rect">
            <a:avLst/>
          </a:prstGeom>
          <a:noFill/>
        </p:spPr>
        <p:txBody>
          <a:bodyPr wrap="square" rtlCol="1">
            <a:spAutoFit/>
          </a:bodyPr>
          <a:lstStyle/>
          <a:p>
            <a:pPr>
              <a:spcAft>
                <a:spcPts val="600"/>
              </a:spcAft>
            </a:pPr>
            <a:r>
              <a:rPr lang="he-IL" sz="2400" b="0" i="0" dirty="0">
                <a:solidFill>
                  <a:srgbClr val="000000"/>
                </a:solidFill>
                <a:effectLst/>
                <a:latin typeface="ArialMT"/>
              </a:rPr>
              <a:t>יש </a:t>
            </a:r>
            <a:r>
              <a:rPr lang="he-IL" sz="2400" dirty="0">
                <a:solidFill>
                  <a:srgbClr val="000000"/>
                </a:solidFill>
                <a:latin typeface="ArialMT"/>
              </a:rPr>
              <a:t>חברות פוד-טק</a:t>
            </a:r>
            <a:r>
              <a:rPr lang="he-IL" sz="2400" b="0" i="0" dirty="0">
                <a:solidFill>
                  <a:srgbClr val="000000"/>
                </a:solidFill>
                <a:effectLst/>
                <a:latin typeface="ArialMT"/>
              </a:rPr>
              <a:t> רבות העוסקות בפיתוח תחליפי חלב ובשר בישראל. </a:t>
            </a:r>
          </a:p>
          <a:p>
            <a:pPr>
              <a:spcAft>
                <a:spcPts val="600"/>
              </a:spcAft>
            </a:pPr>
            <a:r>
              <a:rPr lang="he-IL" sz="2400" b="0" i="0" dirty="0">
                <a:solidFill>
                  <a:srgbClr val="000000"/>
                </a:solidFill>
                <a:effectLst/>
                <a:latin typeface="ArialMT"/>
              </a:rPr>
              <a:t>מתוכן 13 חברות בתחום התחליפים מבוססי הצמחים הגיעו למסחור.</a:t>
            </a:r>
            <a:endParaRPr lang="en-US" sz="24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5" name="מלבן 4">
            <a:extLst>
              <a:ext uri="{FF2B5EF4-FFF2-40B4-BE49-F238E27FC236}">
                <a16:creationId xmlns:a16="http://schemas.microsoft.com/office/drawing/2014/main" id="{CA2CEF7D-2B17-FE9B-E3FA-50CFC7F9D783}"/>
              </a:ext>
            </a:extLst>
          </p:cNvPr>
          <p:cNvSpPr/>
          <p:nvPr/>
        </p:nvSpPr>
        <p:spPr>
          <a:xfrm>
            <a:off x="8772915" y="4809061"/>
            <a:ext cx="2994212" cy="1986184"/>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DD1BE65E-2C54-1C30-163B-0CF06550F515}"/>
              </a:ext>
            </a:extLst>
          </p:cNvPr>
          <p:cNvSpPr txBox="1"/>
          <p:nvPr/>
        </p:nvSpPr>
        <p:spPr>
          <a:xfrm>
            <a:off x="1981200" y="6562482"/>
            <a:ext cx="5593976" cy="276999"/>
          </a:xfrm>
          <a:prstGeom prst="rect">
            <a:avLst/>
          </a:prstGeom>
          <a:noFill/>
        </p:spPr>
        <p:txBody>
          <a:bodyPr wrap="square" rtlCol="1">
            <a:spAutoFit/>
          </a:bodyPr>
          <a:lstStyle/>
          <a:p>
            <a:r>
              <a:rPr lang="he-IL" sz="1200" dirty="0"/>
              <a:t>מקור: </a:t>
            </a:r>
            <a:r>
              <a:rPr lang="en-US" sz="1200" dirty="0">
                <a:hlinkClick r:id="rId3"/>
              </a:rPr>
              <a:t>https://gfi.org.il/resources/israel-state-of-alternative-proteins-february-2023/</a:t>
            </a:r>
            <a:r>
              <a:rPr lang="he-IL" sz="1200" dirty="0"/>
              <a:t> </a:t>
            </a:r>
          </a:p>
        </p:txBody>
      </p:sp>
    </p:spTree>
    <p:extLst>
      <p:ext uri="{BB962C8B-B14F-4D97-AF65-F5344CB8AC3E}">
        <p14:creationId xmlns:p14="http://schemas.microsoft.com/office/powerpoint/2010/main" val="5822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האם מייצרים תחליפי חלב ובשר בישראל?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88259" y="902990"/>
            <a:ext cx="11674764" cy="4647426"/>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בנוסף</a:t>
            </a:r>
            <a:r>
              <a:rPr lang="he-IL" sz="2400" dirty="0">
                <a:solidFill>
                  <a:srgbClr val="000000"/>
                </a:solidFill>
                <a:latin typeface="ArialMT"/>
              </a:rPr>
              <a:t> לחברות הזנק, ישנן חברות מזון מבוססות המייצרות או משווקות תחליפי בשר וחלב:</a:t>
            </a:r>
          </a:p>
          <a:p>
            <a:pPr lvl="2">
              <a:spcAft>
                <a:spcPts val="1200"/>
              </a:spcAft>
            </a:pPr>
            <a:r>
              <a:rPr lang="he-IL" sz="2400" b="0" i="0" dirty="0">
                <a:solidFill>
                  <a:srgbClr val="000000"/>
                </a:solidFill>
                <a:effectLst/>
                <a:latin typeface="ArialMT"/>
              </a:rPr>
              <a:t>- טבעול – תחליפי בשר</a:t>
            </a:r>
          </a:p>
          <a:p>
            <a:pPr lvl="2">
              <a:spcAft>
                <a:spcPts val="1200"/>
              </a:spcAft>
            </a:pPr>
            <a:r>
              <a:rPr lang="he-IL" sz="2400" dirty="0">
                <a:solidFill>
                  <a:srgbClr val="000000"/>
                </a:solidFill>
                <a:latin typeface="ArialMT"/>
              </a:rPr>
              <a:t>- תנובה – תחליפי חלב, והחל מקיץ 2023 גם תחליפי בשר</a:t>
            </a:r>
          </a:p>
          <a:p>
            <a:pPr lvl="2">
              <a:spcAft>
                <a:spcPts val="1200"/>
              </a:spcAft>
            </a:pPr>
            <a:r>
              <a:rPr lang="he-IL" sz="2400" dirty="0">
                <a:solidFill>
                  <a:srgbClr val="000000"/>
                </a:solidFill>
                <a:latin typeface="ArialMT"/>
              </a:rPr>
              <a:t>- שטראוס – תחליפי בשר</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חברות המזון המסורתיות, ומרבית חברות </a:t>
            </a:r>
            <a:r>
              <a:rPr lang="he-IL" sz="2400" b="0" i="0" dirty="0" err="1">
                <a:solidFill>
                  <a:srgbClr val="000000"/>
                </a:solidFill>
                <a:effectLst/>
                <a:latin typeface="ArialMT"/>
              </a:rPr>
              <a:t>הפוד</a:t>
            </a:r>
            <a:r>
              <a:rPr lang="he-IL" sz="2400" b="0" i="0" dirty="0">
                <a:solidFill>
                  <a:srgbClr val="000000"/>
                </a:solidFill>
                <a:effectLst/>
                <a:latin typeface="ArialMT"/>
              </a:rPr>
              <a:t>-טק מתבססות על </a:t>
            </a:r>
            <a:r>
              <a:rPr lang="he-IL" sz="2400" b="1" i="0" dirty="0">
                <a:solidFill>
                  <a:srgbClr val="000000"/>
                </a:solidFill>
                <a:effectLst/>
                <a:latin typeface="ArialMT"/>
              </a:rPr>
              <a:t>חומרי גלם מיובאים</a:t>
            </a:r>
            <a:r>
              <a:rPr lang="he-IL" sz="2400" b="0" i="0" dirty="0">
                <a:solidFill>
                  <a:srgbClr val="000000"/>
                </a:solidFill>
                <a:effectLst/>
                <a:latin typeface="ArialMT"/>
              </a:rPr>
              <a:t>. </a:t>
            </a:r>
          </a:p>
          <a:p>
            <a:pPr>
              <a:spcAft>
                <a:spcPts val="1200"/>
              </a:spcAft>
            </a:pPr>
            <a:r>
              <a:rPr lang="he-IL" sz="2400" b="0" i="0" dirty="0">
                <a:solidFill>
                  <a:srgbClr val="000000"/>
                </a:solidFill>
                <a:effectLst/>
                <a:latin typeface="ArialMT"/>
              </a:rPr>
              <a:t>יש מעט חברות ישראליות </a:t>
            </a:r>
            <a:r>
              <a:rPr lang="he-IL" sz="2400" b="1" i="0" dirty="0">
                <a:solidFill>
                  <a:srgbClr val="000000"/>
                </a:solidFill>
                <a:effectLst/>
                <a:latin typeface="ArialMT"/>
              </a:rPr>
              <a:t>חדשניות במקטע חומרי הגלם</a:t>
            </a:r>
            <a:r>
              <a:rPr lang="he-IL" sz="2400" b="0" i="0" dirty="0">
                <a:solidFill>
                  <a:srgbClr val="000000"/>
                </a:solidFill>
                <a:effectLst/>
                <a:latin typeface="ArialMT"/>
              </a:rPr>
              <a:t>: פיתוח זני צמחים להפקת חלבון מהצומח. </a:t>
            </a:r>
          </a:p>
          <a:p>
            <a:pPr>
              <a:spcAft>
                <a:spcPts val="1200"/>
              </a:spcAft>
            </a:pPr>
            <a:r>
              <a:rPr lang="he-IL" sz="2400" b="0" i="0" dirty="0">
                <a:solidFill>
                  <a:srgbClr val="000000"/>
                </a:solidFill>
                <a:effectLst/>
                <a:latin typeface="ArialMT"/>
              </a:rPr>
              <a:t>דוגמאות: </a:t>
            </a:r>
          </a:p>
          <a:p>
            <a:pPr>
              <a:spcAft>
                <a:spcPts val="1200"/>
              </a:spcAft>
            </a:pPr>
            <a:r>
              <a:rPr lang="he-IL" sz="2400" b="0" i="0" dirty="0">
                <a:solidFill>
                  <a:srgbClr val="000000"/>
                </a:solidFill>
                <a:effectLst/>
                <a:latin typeface="ArialMT"/>
              </a:rPr>
              <a:t>- </a:t>
            </a:r>
            <a:r>
              <a:rPr lang="he-IL" sz="2400" dirty="0">
                <a:solidFill>
                  <a:srgbClr val="000000"/>
                </a:solidFill>
                <a:latin typeface="ArialMT"/>
              </a:rPr>
              <a:t>חברת </a:t>
            </a:r>
            <a:r>
              <a:rPr lang="en-US" sz="2400" dirty="0" err="1">
                <a:solidFill>
                  <a:srgbClr val="000000"/>
                </a:solidFill>
                <a:latin typeface="ArialMT"/>
              </a:rPr>
              <a:t>Equinom</a:t>
            </a:r>
            <a:r>
              <a:rPr lang="he-IL" sz="2400" dirty="0">
                <a:solidFill>
                  <a:srgbClr val="000000"/>
                </a:solidFill>
                <a:latin typeface="ArialMT"/>
              </a:rPr>
              <a:t> מפתחת זני אפונה לתחליפי בשר</a:t>
            </a:r>
          </a:p>
          <a:p>
            <a:pPr>
              <a:spcAft>
                <a:spcPts val="1200"/>
              </a:spcAft>
            </a:pPr>
            <a:r>
              <a:rPr lang="he-IL" sz="2400" dirty="0">
                <a:solidFill>
                  <a:srgbClr val="000000"/>
                </a:solidFill>
                <a:latin typeface="ArialMT"/>
              </a:rPr>
              <a:t>- חברת </a:t>
            </a:r>
            <a:r>
              <a:rPr lang="en-US" sz="2400" dirty="0">
                <a:solidFill>
                  <a:srgbClr val="000000"/>
                </a:solidFill>
                <a:latin typeface="ArialMT"/>
              </a:rPr>
              <a:t>better pulse</a:t>
            </a:r>
            <a:r>
              <a:rPr lang="he-IL" sz="2400" dirty="0">
                <a:solidFill>
                  <a:srgbClr val="000000"/>
                </a:solidFill>
                <a:latin typeface="ArialMT"/>
              </a:rPr>
              <a:t> מפתחת זני לוביה לתחליפי חלב</a:t>
            </a:r>
            <a:endParaRPr lang="he-IL" sz="2400" b="0" i="0" dirty="0">
              <a:solidFill>
                <a:srgbClr val="000000"/>
              </a:solidFill>
              <a:effectLst/>
              <a:latin typeface="ArialMT"/>
            </a:endParaRPr>
          </a:p>
        </p:txBody>
      </p:sp>
    </p:spTree>
    <p:extLst>
      <p:ext uri="{BB962C8B-B14F-4D97-AF65-F5344CB8AC3E}">
        <p14:creationId xmlns:p14="http://schemas.microsoft.com/office/powerpoint/2010/main" val="1752034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היצרניות הישראליות</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5100919" y="1086622"/>
            <a:ext cx="6838140" cy="2769989"/>
          </a:xfrm>
          <a:prstGeom prst="rect">
            <a:avLst/>
          </a:prstGeom>
          <a:noFill/>
        </p:spPr>
        <p:txBody>
          <a:bodyPr wrap="square" rtlCol="1">
            <a:spAutoFit/>
          </a:bodyPr>
          <a:lstStyle/>
          <a:p>
            <a:pPr>
              <a:spcAft>
                <a:spcPts val="1200"/>
              </a:spcAft>
            </a:pPr>
            <a:r>
              <a:rPr lang="he-IL" sz="2400" b="1" dirty="0">
                <a:solidFill>
                  <a:srgbClr val="000000"/>
                </a:solidFill>
                <a:latin typeface="ArialMT"/>
              </a:rPr>
              <a:t>64% מתחליפי החלב בישראל משווקים על ידי תנובה, </a:t>
            </a:r>
            <a:r>
              <a:rPr lang="he-IL" sz="2400" dirty="0">
                <a:solidFill>
                  <a:srgbClr val="000000"/>
                </a:solidFill>
                <a:latin typeface="ArialMT"/>
              </a:rPr>
              <a:t>מותג "</a:t>
            </a:r>
            <a:r>
              <a:rPr lang="he-IL" sz="2400" dirty="0" err="1">
                <a:solidFill>
                  <a:srgbClr val="000000"/>
                </a:solidFill>
                <a:latin typeface="ArialMT"/>
              </a:rPr>
              <a:t>אלטרנטיב</a:t>
            </a:r>
            <a:r>
              <a:rPr lang="he-IL" sz="2400" dirty="0">
                <a:solidFill>
                  <a:srgbClr val="000000"/>
                </a:solidFill>
                <a:latin typeface="ArialMT"/>
              </a:rPr>
              <a:t>", כ-16 מיליון ליטר בשנה.</a:t>
            </a:r>
            <a:r>
              <a:rPr lang="he-IL" sz="2400" b="1" dirty="0">
                <a:solidFill>
                  <a:srgbClr val="000000"/>
                </a:solidFill>
                <a:latin typeface="ArialMT"/>
              </a:rPr>
              <a:t> </a:t>
            </a:r>
          </a:p>
          <a:p>
            <a:pPr>
              <a:spcAft>
                <a:spcPts val="1200"/>
              </a:spcAft>
            </a:pPr>
            <a:r>
              <a:rPr lang="he-IL" sz="2400" i="0" dirty="0">
                <a:solidFill>
                  <a:srgbClr val="000000"/>
                </a:solidFill>
                <a:effectLst/>
                <a:latin typeface="ArialMT"/>
              </a:rPr>
              <a:t>משק צוריאל משווק 4%</a:t>
            </a:r>
            <a:r>
              <a:rPr lang="he-IL" sz="2400" dirty="0">
                <a:solidFill>
                  <a:srgbClr val="000000"/>
                </a:solidFill>
                <a:latin typeface="ArialMT"/>
              </a:rPr>
              <a:t> והרדוף 1%. </a:t>
            </a:r>
          </a:p>
          <a:p>
            <a:pPr>
              <a:spcAft>
                <a:spcPts val="1200"/>
              </a:spcAft>
            </a:pPr>
            <a:r>
              <a:rPr lang="he-IL" sz="2400" i="0" dirty="0">
                <a:solidFill>
                  <a:srgbClr val="000000"/>
                </a:solidFill>
                <a:effectLst/>
                <a:latin typeface="ArialMT"/>
              </a:rPr>
              <a:t>היתרה: מו</a:t>
            </a:r>
            <a:r>
              <a:rPr lang="he-IL" sz="2400" dirty="0">
                <a:solidFill>
                  <a:srgbClr val="000000"/>
                </a:solidFill>
                <a:latin typeface="ArialMT"/>
              </a:rPr>
              <a:t>תגים מיובאים.</a:t>
            </a:r>
          </a:p>
          <a:p>
            <a:pPr>
              <a:spcAft>
                <a:spcPts val="1200"/>
              </a:spcAft>
            </a:pPr>
            <a:r>
              <a:rPr lang="he-IL" sz="2400" i="0" dirty="0">
                <a:solidFill>
                  <a:srgbClr val="000000"/>
                </a:solidFill>
                <a:effectLst/>
                <a:latin typeface="ArialMT"/>
              </a:rPr>
              <a:t>תנובה מייצרת את התחליפים על בסיס חומרי גלם</a:t>
            </a:r>
            <a:r>
              <a:rPr lang="he-IL" sz="2400" dirty="0">
                <a:solidFill>
                  <a:srgbClr val="000000"/>
                </a:solidFill>
                <a:latin typeface="ArialMT"/>
              </a:rPr>
              <a:t> (ללא עיבוד קודם) או חומרים מעובדים למחצה</a:t>
            </a:r>
            <a:endParaRPr lang="he-IL" sz="2400" i="0" dirty="0">
              <a:solidFill>
                <a:srgbClr val="000000"/>
              </a:solidFill>
              <a:effectLst/>
              <a:latin typeface="ArialMT"/>
            </a:endParaRPr>
          </a:p>
        </p:txBody>
      </p:sp>
      <p:grpSp>
        <p:nvGrpSpPr>
          <p:cNvPr id="22" name="קבוצה 21">
            <a:extLst>
              <a:ext uri="{FF2B5EF4-FFF2-40B4-BE49-F238E27FC236}">
                <a16:creationId xmlns:a16="http://schemas.microsoft.com/office/drawing/2014/main" id="{D5D0FF83-3F34-A490-3352-73044F7FBE05}"/>
              </a:ext>
            </a:extLst>
          </p:cNvPr>
          <p:cNvGrpSpPr/>
          <p:nvPr/>
        </p:nvGrpSpPr>
        <p:grpSpPr>
          <a:xfrm>
            <a:off x="1" y="1237659"/>
            <a:ext cx="5100918" cy="4388220"/>
            <a:chOff x="7072281" y="3389889"/>
            <a:chExt cx="3718565" cy="3454578"/>
          </a:xfrm>
        </p:grpSpPr>
        <p:pic>
          <p:nvPicPr>
            <p:cNvPr id="18" name="תמונה 17">
              <a:extLst>
                <a:ext uri="{FF2B5EF4-FFF2-40B4-BE49-F238E27FC236}">
                  <a16:creationId xmlns:a16="http://schemas.microsoft.com/office/drawing/2014/main" id="{5FC22D97-24B2-FAED-98DF-CA1CA37EEFA7}"/>
                </a:ext>
              </a:extLst>
            </p:cNvPr>
            <p:cNvPicPr>
              <a:picLocks noChangeAspect="1"/>
            </p:cNvPicPr>
            <p:nvPr/>
          </p:nvPicPr>
          <p:blipFill rotWithShape="1">
            <a:blip r:embed="rId3"/>
            <a:srcRect l="1813"/>
            <a:stretch/>
          </p:blipFill>
          <p:spPr>
            <a:xfrm>
              <a:off x="7324725" y="3389889"/>
              <a:ext cx="2974178" cy="3454578"/>
            </a:xfrm>
            <a:prstGeom prst="rect">
              <a:avLst/>
            </a:prstGeom>
          </p:spPr>
        </p:pic>
        <p:sp>
          <p:nvSpPr>
            <p:cNvPr id="21" name="תיבת טקסט 20">
              <a:extLst>
                <a:ext uri="{FF2B5EF4-FFF2-40B4-BE49-F238E27FC236}">
                  <a16:creationId xmlns:a16="http://schemas.microsoft.com/office/drawing/2014/main" id="{68E9E8A3-0C88-65A6-7CBA-3DC33A94C4E2}"/>
                </a:ext>
              </a:extLst>
            </p:cNvPr>
            <p:cNvSpPr txBox="1"/>
            <p:nvPr/>
          </p:nvSpPr>
          <p:spPr>
            <a:xfrm>
              <a:off x="7072281" y="3428997"/>
              <a:ext cx="3718565" cy="266523"/>
            </a:xfrm>
            <a:prstGeom prst="rect">
              <a:avLst/>
            </a:prstGeom>
            <a:solidFill>
              <a:schemeClr val="bg1"/>
            </a:solidFill>
          </p:spPr>
          <p:txBody>
            <a:bodyPr wrap="square" rtlCol="1">
              <a:spAutoFit/>
            </a:bodyPr>
            <a:lstStyle/>
            <a:p>
              <a:pPr algn="ctr"/>
              <a:r>
                <a:rPr lang="he-IL" sz="1600" dirty="0"/>
                <a:t>% המכר הכמותי של מותגי תחליפי חלב שונים</a:t>
              </a:r>
            </a:p>
          </p:txBody>
        </p:sp>
      </p:grpSp>
      <p:sp>
        <p:nvSpPr>
          <p:cNvPr id="29" name="תיבת טקסט 28">
            <a:extLst>
              <a:ext uri="{FF2B5EF4-FFF2-40B4-BE49-F238E27FC236}">
                <a16:creationId xmlns:a16="http://schemas.microsoft.com/office/drawing/2014/main" id="{3455A832-6070-DBE1-865F-FC0E45396A71}"/>
              </a:ext>
            </a:extLst>
          </p:cNvPr>
          <p:cNvSpPr txBox="1"/>
          <p:nvPr/>
        </p:nvSpPr>
        <p:spPr>
          <a:xfrm>
            <a:off x="2305371" y="6587275"/>
            <a:ext cx="5695950" cy="276999"/>
          </a:xfrm>
          <a:prstGeom prst="rect">
            <a:avLst/>
          </a:prstGeom>
          <a:noFill/>
        </p:spPr>
        <p:txBody>
          <a:bodyPr wrap="square" rtlCol="1">
            <a:spAutoFit/>
          </a:bodyPr>
          <a:lstStyle/>
          <a:p>
            <a:r>
              <a:rPr lang="he-IL" sz="1200" dirty="0"/>
              <a:t>מקור: נתוני </a:t>
            </a:r>
            <a:r>
              <a:rPr lang="he-IL" sz="1200" dirty="0" err="1"/>
              <a:t>סטורנקסט</a:t>
            </a:r>
            <a:r>
              <a:rPr lang="he-IL" sz="1200" dirty="0"/>
              <a:t>, </a:t>
            </a:r>
            <a:r>
              <a:rPr lang="he-IL" sz="1200" u="sng" dirty="0"/>
              <a:t>למכר</a:t>
            </a:r>
            <a:r>
              <a:rPr lang="he-IL" sz="1200" dirty="0"/>
              <a:t> חלב ניגר ותחליפי חלב. עבודה של משרד החקלאות</a:t>
            </a:r>
          </a:p>
        </p:txBody>
      </p:sp>
    </p:spTree>
    <p:extLst>
      <p:ext uri="{BB962C8B-B14F-4D97-AF65-F5344CB8AC3E}">
        <p14:creationId xmlns:p14="http://schemas.microsoft.com/office/powerpoint/2010/main" val="239666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2616101"/>
          </a:xfrm>
          <a:prstGeom prst="rect">
            <a:avLst/>
          </a:prstGeom>
          <a:noFill/>
        </p:spPr>
        <p:txBody>
          <a:bodyPr wrap="square" rtlCol="1">
            <a:spAutoFit/>
          </a:bodyPr>
          <a:lstStyle/>
          <a:p>
            <a:pPr algn="ctr" rtl="1">
              <a:lnSpc>
                <a:spcPct val="100000"/>
              </a:lnSpc>
              <a:spcAft>
                <a:spcPts val="1200"/>
              </a:spcAft>
            </a:pPr>
            <a:r>
              <a:rPr lang="he-IL" sz="4800" b="1" dirty="0"/>
              <a:t>תחליפי חלב ובשר</a:t>
            </a:r>
          </a:p>
          <a:p>
            <a:pPr algn="ctr" rtl="1">
              <a:lnSpc>
                <a:spcPct val="100000"/>
              </a:lnSpc>
              <a:spcAft>
                <a:spcPts val="1200"/>
              </a:spcAft>
            </a:pPr>
            <a:r>
              <a:rPr lang="he-IL" sz="4800" b="1" dirty="0">
                <a:solidFill>
                  <a:schemeClr val="tx1"/>
                </a:solidFill>
                <a:effectLst/>
              </a:rPr>
              <a:t>הזדמנויות לחקלאי העמקים</a:t>
            </a:r>
          </a:p>
          <a:p>
            <a:pPr algn="ctr" rtl="1">
              <a:lnSpc>
                <a:spcPct val="100000"/>
              </a:lnSpc>
              <a:spcAft>
                <a:spcPts val="1200"/>
              </a:spcAft>
            </a:pPr>
            <a:r>
              <a:rPr lang="he-IL" sz="4800" b="1" dirty="0"/>
              <a:t>?</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54389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תחליפים מבוססי צמחים לבשר וחלב: האיומים וההזדמנות לחקלאי העמקים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905434" y="1182255"/>
            <a:ext cx="10640021" cy="3662541"/>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מבחינת חקלאי העמקים, תחליפי חלב ובשר מייצרים איומים והזדמנויות:</a:t>
            </a:r>
          </a:p>
          <a:p>
            <a:pPr>
              <a:spcAft>
                <a:spcPts val="1200"/>
              </a:spcAft>
            </a:pPr>
            <a:r>
              <a:rPr lang="he-IL" sz="2400" b="1" dirty="0">
                <a:solidFill>
                  <a:srgbClr val="000000"/>
                </a:solidFill>
                <a:latin typeface="ArialMT"/>
              </a:rPr>
              <a:t>איומים:</a:t>
            </a:r>
            <a:r>
              <a:rPr lang="he-IL" sz="2400" dirty="0">
                <a:solidFill>
                  <a:srgbClr val="000000"/>
                </a:solidFill>
                <a:latin typeface="ArialMT"/>
              </a:rPr>
              <a:t> על גידול בעלי החיים ו</a:t>
            </a:r>
            <a:r>
              <a:rPr lang="he-IL" sz="2400" b="0" i="0" dirty="0">
                <a:solidFill>
                  <a:srgbClr val="000000"/>
                </a:solidFill>
                <a:effectLst/>
                <a:latin typeface="ArialMT"/>
              </a:rPr>
              <a:t>על ייצור המספוא, אם תחליפי חלב יקטינו את ייצור החלב. </a:t>
            </a:r>
            <a:r>
              <a:rPr lang="he-IL" sz="2400" b="1" i="0" dirty="0">
                <a:solidFill>
                  <a:srgbClr val="000000"/>
                </a:solidFill>
                <a:effectLst/>
                <a:latin typeface="ArialMT"/>
              </a:rPr>
              <a:t>הזדמנות: </a:t>
            </a:r>
            <a:r>
              <a:rPr lang="he-IL" sz="2400" b="0" i="0" dirty="0">
                <a:solidFill>
                  <a:srgbClr val="000000"/>
                </a:solidFill>
                <a:effectLst/>
                <a:latin typeface="ArialMT"/>
              </a:rPr>
              <a:t>לייצור של חומרי גלם צמחיים לתחליפי חלב ובשר. </a:t>
            </a:r>
          </a:p>
          <a:p>
            <a:pPr>
              <a:spcAft>
                <a:spcPts val="1200"/>
              </a:spcAft>
            </a:pPr>
            <a:r>
              <a:rPr lang="he-IL" sz="2400" dirty="0">
                <a:solidFill>
                  <a:srgbClr val="000000"/>
                </a:solidFill>
                <a:latin typeface="ArialMT"/>
              </a:rPr>
              <a:t>לתשומת לב: </a:t>
            </a:r>
          </a:p>
          <a:p>
            <a:pPr marL="457200" indent="-457200">
              <a:spcAft>
                <a:spcPts val="1200"/>
              </a:spcAft>
              <a:buAutoNum type="arabicPeriod"/>
            </a:pPr>
            <a:r>
              <a:rPr lang="he-IL" sz="2400" b="0" i="0" dirty="0">
                <a:solidFill>
                  <a:srgbClr val="000000"/>
                </a:solidFill>
                <a:effectLst/>
                <a:latin typeface="ArialMT"/>
              </a:rPr>
              <a:t>חומרי גלם מרכזיים בתעשיית התחליפים: סויה, אורז, קוקוס - </a:t>
            </a:r>
            <a:r>
              <a:rPr lang="he-IL" sz="2400" b="1" i="0" dirty="0">
                <a:solidFill>
                  <a:srgbClr val="000000"/>
                </a:solidFill>
                <a:effectLst/>
                <a:latin typeface="ArialMT"/>
              </a:rPr>
              <a:t>לא מגודלים בחקלאות הישראלית.</a:t>
            </a:r>
          </a:p>
          <a:p>
            <a:pPr marL="457200" indent="-457200">
              <a:spcAft>
                <a:spcPts val="1200"/>
              </a:spcAft>
              <a:buAutoNum type="arabicPeriod"/>
            </a:pPr>
            <a:r>
              <a:rPr lang="he-IL" sz="2400" dirty="0">
                <a:solidFill>
                  <a:srgbClr val="000000"/>
                </a:solidFill>
                <a:latin typeface="ArialMT"/>
              </a:rPr>
              <a:t>תעשיה זקוקה </a:t>
            </a:r>
            <a:r>
              <a:rPr lang="he-IL" sz="2400" b="1" dirty="0">
                <a:solidFill>
                  <a:srgbClr val="000000"/>
                </a:solidFill>
                <a:latin typeface="ArialMT"/>
              </a:rPr>
              <a:t>לחומרי גלם בסטנדרט אחיד </a:t>
            </a:r>
            <a:r>
              <a:rPr lang="he-IL" sz="2400" dirty="0">
                <a:solidFill>
                  <a:srgbClr val="000000"/>
                </a:solidFill>
                <a:latin typeface="ArialMT"/>
              </a:rPr>
              <a:t>לחלוטין. קשה להגיע לייצור חקלאי ברמה כזו, נדרשת מחויבות גבוהה מצד החקלאים.</a:t>
            </a:r>
            <a:endParaRPr lang="he-IL" sz="2400" b="0" i="0" dirty="0">
              <a:solidFill>
                <a:srgbClr val="000000"/>
              </a:solidFill>
              <a:effectLst/>
              <a:latin typeface="ArialMT"/>
            </a:endParaRPr>
          </a:p>
        </p:txBody>
      </p:sp>
    </p:spTree>
    <p:extLst>
      <p:ext uri="{BB962C8B-B14F-4D97-AF65-F5344CB8AC3E}">
        <p14:creationId xmlns:p14="http://schemas.microsoft.com/office/powerpoint/2010/main" val="209528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בשר: מה הם חומרי הגלם? </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22187" y="1019531"/>
            <a:ext cx="11388438" cy="4493538"/>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מרבית תחליפי הבשר מבוססים על </a:t>
            </a:r>
            <a:r>
              <a:rPr lang="he-IL" sz="2400" b="1" i="0" dirty="0">
                <a:solidFill>
                  <a:srgbClr val="000000"/>
                </a:solidFill>
                <a:effectLst/>
                <a:latin typeface="ArialMT"/>
              </a:rPr>
              <a:t>סויה</a:t>
            </a:r>
          </a:p>
          <a:p>
            <a:pPr>
              <a:spcAft>
                <a:spcPts val="1200"/>
              </a:spcAft>
            </a:pPr>
            <a:r>
              <a:rPr lang="he-IL" sz="2400" dirty="0">
                <a:solidFill>
                  <a:srgbClr val="000000"/>
                </a:solidFill>
                <a:latin typeface="ArialMT"/>
              </a:rPr>
              <a:t>סויה נחשב למקור חלבון מצוין, זול, ועם תרומות פונקציונליות גבוהות למזון.</a:t>
            </a:r>
          </a:p>
          <a:p>
            <a:pPr>
              <a:spcAft>
                <a:spcPts val="1200"/>
              </a:spcAft>
            </a:pPr>
            <a:r>
              <a:rPr lang="he-IL" sz="2400" b="1" dirty="0">
                <a:solidFill>
                  <a:srgbClr val="000000"/>
                </a:solidFill>
                <a:latin typeface="ArialMT"/>
              </a:rPr>
              <a:t>אבל: </a:t>
            </a:r>
          </a:p>
          <a:p>
            <a:pPr>
              <a:spcAft>
                <a:spcPts val="1200"/>
              </a:spcAft>
            </a:pPr>
            <a:r>
              <a:rPr lang="he-IL" sz="2400" dirty="0">
                <a:solidFill>
                  <a:srgbClr val="000000"/>
                </a:solidFill>
                <a:latin typeface="ArialMT"/>
              </a:rPr>
              <a:t>הסויה כחומר גלם עוברת תהליך עיבוד אינטנסיבי לפני שמשתמשים בה למוצר הסופי. </a:t>
            </a:r>
          </a:p>
          <a:p>
            <a:pPr>
              <a:spcAft>
                <a:spcPts val="1200"/>
              </a:spcAft>
            </a:pPr>
            <a:r>
              <a:rPr lang="he-IL" sz="2400" dirty="0">
                <a:solidFill>
                  <a:srgbClr val="000000"/>
                </a:solidFill>
                <a:latin typeface="ArialMT"/>
              </a:rPr>
              <a:t>שרשרת הערך בין החקלאי למוצר ארוכה, ומורכבת ממספר מפעלים ופעולות עיבוד שונות.</a:t>
            </a:r>
          </a:p>
          <a:p>
            <a:pPr>
              <a:spcAft>
                <a:spcPts val="1200"/>
              </a:spcAft>
            </a:pPr>
            <a:r>
              <a:rPr lang="he-IL" sz="2400" dirty="0">
                <a:solidFill>
                  <a:srgbClr val="000000"/>
                </a:solidFill>
                <a:latin typeface="ArialMT"/>
              </a:rPr>
              <a:t>ה% של הסויה בתחליפי בשר לא גבוה, כ20% בלבד. </a:t>
            </a:r>
          </a:p>
          <a:p>
            <a:pPr>
              <a:spcAft>
                <a:spcPts val="1200"/>
              </a:spcAft>
            </a:pPr>
            <a:r>
              <a:rPr lang="he-IL" sz="2400" b="1" dirty="0">
                <a:solidFill>
                  <a:srgbClr val="000000"/>
                </a:solidFill>
                <a:latin typeface="ArialMT"/>
              </a:rPr>
              <a:t>לתשומת הלב: </a:t>
            </a:r>
          </a:p>
          <a:p>
            <a:pPr>
              <a:spcAft>
                <a:spcPts val="1200"/>
              </a:spcAft>
            </a:pPr>
            <a:r>
              <a:rPr lang="he-IL" sz="2400" dirty="0">
                <a:solidFill>
                  <a:srgbClr val="000000"/>
                </a:solidFill>
                <a:latin typeface="ArialMT"/>
              </a:rPr>
              <a:t>במוצרי בשר (נקניקים) בישראל- % הסויה גדול יותר </a:t>
            </a:r>
            <a:r>
              <a:rPr lang="he-IL" sz="2400" dirty="0" err="1">
                <a:solidFill>
                  <a:srgbClr val="000000"/>
                </a:solidFill>
                <a:latin typeface="ArialMT"/>
              </a:rPr>
              <a:t>מבתחליפי</a:t>
            </a:r>
            <a:r>
              <a:rPr lang="he-IL" sz="2400" dirty="0">
                <a:solidFill>
                  <a:srgbClr val="000000"/>
                </a:solidFill>
                <a:latin typeface="ArialMT"/>
              </a:rPr>
              <a:t> בשר. הסויה משמשת להורדת השומן במוצר, וכתחליף כשר לפונקציות שבמקומות אחרים משיגים משילוב אבקת חלב בנקניק</a:t>
            </a:r>
          </a:p>
        </p:txBody>
      </p:sp>
    </p:spTree>
    <p:extLst>
      <p:ext uri="{BB962C8B-B14F-4D97-AF65-F5344CB8AC3E}">
        <p14:creationId xmlns:p14="http://schemas.microsoft.com/office/powerpoint/2010/main" val="137130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CD553F23-5EFB-6DB8-AAF2-DFCD020354B1}"/>
              </a:ext>
            </a:extLst>
          </p:cNvPr>
          <p:cNvSpPr txBox="1"/>
          <p:nvPr/>
        </p:nvSpPr>
        <p:spPr>
          <a:xfrm>
            <a:off x="358047" y="938847"/>
            <a:ext cx="11388438" cy="5601533"/>
          </a:xfrm>
          <a:prstGeom prst="rect">
            <a:avLst/>
          </a:prstGeom>
          <a:noFill/>
        </p:spPr>
        <p:txBody>
          <a:bodyPr wrap="square" rtlCol="1">
            <a:spAutoFit/>
          </a:bodyPr>
          <a:lstStyle/>
          <a:p>
            <a:pPr>
              <a:spcAft>
                <a:spcPts val="1200"/>
              </a:spcAft>
            </a:pPr>
            <a:r>
              <a:rPr lang="he-IL" sz="2400" dirty="0">
                <a:solidFill>
                  <a:srgbClr val="000000"/>
                </a:solidFill>
                <a:latin typeface="ArialMT"/>
              </a:rPr>
              <a:t>בישראל לא מגדלים סויה בשל מגבלות על שימוש בצמחים שעברו הנדסה גנטית</a:t>
            </a:r>
            <a:endParaRPr lang="he-IL" sz="2400" b="0" i="0" dirty="0">
              <a:solidFill>
                <a:srgbClr val="000000"/>
              </a:solidFill>
              <a:effectLst/>
              <a:latin typeface="ArialMT"/>
            </a:endParaRPr>
          </a:p>
          <a:p>
            <a:pPr>
              <a:spcAft>
                <a:spcPts val="1200"/>
              </a:spcAft>
            </a:pPr>
            <a:r>
              <a:rPr lang="he-IL" sz="2400" b="0" i="0" dirty="0">
                <a:solidFill>
                  <a:srgbClr val="000000"/>
                </a:solidFill>
                <a:effectLst/>
                <a:latin typeface="ArialMT"/>
              </a:rPr>
              <a:t>חלק מתעשיות תחליפי הבשר מחפשות סויה ללא הנדסה גנטית, למשל </a:t>
            </a:r>
            <a:r>
              <a:rPr lang="he-IL" sz="2400" dirty="0">
                <a:solidFill>
                  <a:srgbClr val="000000"/>
                </a:solidFill>
                <a:latin typeface="ArialMT"/>
              </a:rPr>
              <a:t>לטובת מוצרים ליצוא לאיחוד האירופי. תחליפי בשר משווקים בדגש בריאות, ויש יתרון לחומר גלם לא מהונדס.</a:t>
            </a:r>
          </a:p>
          <a:p>
            <a:pPr>
              <a:spcAft>
                <a:spcPts val="1200"/>
              </a:spcAft>
            </a:pPr>
            <a:r>
              <a:rPr lang="he-IL" sz="2400" b="1" dirty="0">
                <a:solidFill>
                  <a:srgbClr val="000000"/>
                </a:solidFill>
                <a:latin typeface="ArialMT"/>
              </a:rPr>
              <a:t>אבל:</a:t>
            </a:r>
          </a:p>
          <a:p>
            <a:pPr>
              <a:spcAft>
                <a:spcPts val="1200"/>
              </a:spcAft>
            </a:pPr>
            <a:r>
              <a:rPr lang="he-IL" sz="2400" b="1" dirty="0">
                <a:solidFill>
                  <a:srgbClr val="000000"/>
                </a:solidFill>
                <a:latin typeface="ArialMT"/>
              </a:rPr>
              <a:t>הידע</a:t>
            </a:r>
            <a:r>
              <a:rPr lang="he-IL" sz="2400" dirty="0">
                <a:solidFill>
                  <a:srgbClr val="000000"/>
                </a:solidFill>
                <a:latin typeface="ArialMT"/>
              </a:rPr>
              <a:t> איך לבודד חלבון מסויה </a:t>
            </a:r>
            <a:r>
              <a:rPr lang="he-IL" sz="2400" b="1" dirty="0">
                <a:solidFill>
                  <a:srgbClr val="000000"/>
                </a:solidFill>
                <a:latin typeface="ArialMT"/>
              </a:rPr>
              <a:t>לא קיים בישראל</a:t>
            </a:r>
            <a:r>
              <a:rPr lang="he-IL" sz="2400" dirty="0">
                <a:solidFill>
                  <a:srgbClr val="000000"/>
                </a:solidFill>
                <a:latin typeface="ArialMT"/>
              </a:rPr>
              <a:t>, ולא קיימים מפעלי עיבוד ביניים לסויה. מפעל שפעל בעבר בחצור הגלילית נסגר.</a:t>
            </a:r>
          </a:p>
          <a:p>
            <a:pPr>
              <a:spcAft>
                <a:spcPts val="1200"/>
              </a:spcAft>
            </a:pPr>
            <a:r>
              <a:rPr lang="he-IL" sz="2400" b="1" i="0" dirty="0">
                <a:solidFill>
                  <a:srgbClr val="000000"/>
                </a:solidFill>
                <a:effectLst/>
                <a:latin typeface="ArialMT"/>
              </a:rPr>
              <a:t>חברות ישראליות </a:t>
            </a:r>
            <a:r>
              <a:rPr lang="he-IL" sz="2400" b="0" i="0" dirty="0">
                <a:solidFill>
                  <a:srgbClr val="000000"/>
                </a:solidFill>
                <a:effectLst/>
                <a:latin typeface="ArialMT"/>
              </a:rPr>
              <a:t>המייצרות תחליפי בשר משתמשות </a:t>
            </a:r>
            <a:r>
              <a:rPr lang="he-IL" sz="2400" i="0" dirty="0">
                <a:solidFill>
                  <a:srgbClr val="000000"/>
                </a:solidFill>
                <a:effectLst/>
                <a:latin typeface="ArialMT"/>
              </a:rPr>
              <a:t>ב</a:t>
            </a:r>
            <a:r>
              <a:rPr lang="he-IL" sz="2400" b="1" i="0" dirty="0">
                <a:solidFill>
                  <a:srgbClr val="000000"/>
                </a:solidFill>
                <a:effectLst/>
                <a:latin typeface="ArialMT"/>
              </a:rPr>
              <a:t>פתיתי סויה מיובאים</a:t>
            </a:r>
            <a:r>
              <a:rPr lang="he-IL" sz="2400" b="0" i="0" dirty="0">
                <a:solidFill>
                  <a:srgbClr val="000000"/>
                </a:solidFill>
                <a:effectLst/>
                <a:latin typeface="ArialMT"/>
              </a:rPr>
              <a:t>.</a:t>
            </a:r>
            <a:endParaRPr lang="he-IL" sz="2400" dirty="0">
              <a:solidFill>
                <a:srgbClr val="000000"/>
              </a:solidFill>
              <a:latin typeface="ArialMT"/>
            </a:endParaRPr>
          </a:p>
          <a:p>
            <a:pPr>
              <a:spcAft>
                <a:spcPts val="1200"/>
              </a:spcAft>
            </a:pPr>
            <a:r>
              <a:rPr lang="he-IL" sz="2400" dirty="0">
                <a:solidFill>
                  <a:srgbClr val="000000"/>
                </a:solidFill>
                <a:latin typeface="ArialMT"/>
              </a:rPr>
              <a:t>עיבוד הסויה בעולם מבוצע על ידי </a:t>
            </a:r>
            <a:r>
              <a:rPr lang="he-IL" sz="2400" b="1" dirty="0">
                <a:solidFill>
                  <a:srgbClr val="000000"/>
                </a:solidFill>
                <a:latin typeface="ArialMT"/>
              </a:rPr>
              <a:t>תאגידי מזון גדולים</a:t>
            </a:r>
            <a:r>
              <a:rPr lang="he-IL" sz="2400" dirty="0">
                <a:solidFill>
                  <a:srgbClr val="000000"/>
                </a:solidFill>
                <a:latin typeface="ArialMT"/>
              </a:rPr>
              <a:t>, בארה"ב ואסיה, הסבירות להתחרות בהם או להקים מפעל עיבוד בישראל – לא גבוהה.</a:t>
            </a:r>
          </a:p>
          <a:p>
            <a:pPr>
              <a:spcAft>
                <a:spcPts val="1200"/>
              </a:spcAft>
            </a:pPr>
            <a:r>
              <a:rPr lang="he-IL" sz="2400" dirty="0">
                <a:solidFill>
                  <a:srgbClr val="000000"/>
                </a:solidFill>
                <a:latin typeface="ArialMT"/>
              </a:rPr>
              <a:t>אבקת הסויה צריכה להיות זולה, ובעלת איכות אחידה </a:t>
            </a:r>
            <a:r>
              <a:rPr lang="he-IL" sz="2400" dirty="0" err="1">
                <a:solidFill>
                  <a:srgbClr val="000000"/>
                </a:solidFill>
                <a:latin typeface="ArialMT"/>
              </a:rPr>
              <a:t>לתעשיה</a:t>
            </a:r>
            <a:r>
              <a:rPr lang="he-IL" sz="2400" dirty="0">
                <a:solidFill>
                  <a:srgbClr val="000000"/>
                </a:solidFill>
                <a:latin typeface="ArialMT"/>
              </a:rPr>
              <a:t>. לא בטוח שחקלאי ישראל יצליחו להשיג זאת, או שהמאמץ ישתלם לנוכח מחירי הסויה הנמוכים בעולם.</a:t>
            </a:r>
          </a:p>
          <a:p>
            <a:pPr>
              <a:spcAft>
                <a:spcPts val="1200"/>
              </a:spcAft>
            </a:pPr>
            <a:r>
              <a:rPr lang="he-IL" sz="2400" b="0" i="0" dirty="0">
                <a:solidFill>
                  <a:srgbClr val="000000"/>
                </a:solidFill>
                <a:effectLst/>
                <a:latin typeface="ArialMT"/>
              </a:rPr>
              <a:t>נדמה ש</a:t>
            </a:r>
            <a:r>
              <a:rPr lang="he-IL" sz="2400" b="1" i="0" dirty="0">
                <a:solidFill>
                  <a:srgbClr val="000000"/>
                </a:solidFill>
                <a:effectLst/>
                <a:latin typeface="ArialMT"/>
              </a:rPr>
              <a:t>בגידול סויה לתחליפי בשר – אין הזדמנות לחקלאי העמקים</a:t>
            </a:r>
            <a:endParaRPr lang="he-IL" sz="2400" b="0" i="0" dirty="0">
              <a:solidFill>
                <a:srgbClr val="000000"/>
              </a:solidFill>
              <a:effectLst/>
              <a:latin typeface="ArialMT"/>
            </a:endParaRPr>
          </a:p>
        </p:txBody>
      </p:sp>
      <p:sp>
        <p:nvSpPr>
          <p:cNvPr id="5" name="תיבת טקסט 4">
            <a:extLst>
              <a:ext uri="{FF2B5EF4-FFF2-40B4-BE49-F238E27FC236}">
                <a16:creationId xmlns:a16="http://schemas.microsoft.com/office/drawing/2014/main" id="{4F5615CE-E02E-F3AA-0A56-2FA3EB13829F}"/>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בשר: האם אפשר לגדל את חומרי הגלם בעמקים?</a:t>
            </a:r>
          </a:p>
        </p:txBody>
      </p:sp>
    </p:spTree>
    <p:extLst>
      <p:ext uri="{BB962C8B-B14F-4D97-AF65-F5344CB8AC3E}">
        <p14:creationId xmlns:p14="http://schemas.microsoft.com/office/powerpoint/2010/main" val="116652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75C4BAA1-985B-286F-0E1A-D40C627B7881}"/>
              </a:ext>
            </a:extLst>
          </p:cNvPr>
          <p:cNvPicPr>
            <a:picLocks noChangeAspect="1"/>
          </p:cNvPicPr>
          <p:nvPr/>
        </p:nvPicPr>
        <p:blipFill rotWithShape="1">
          <a:blip r:embed="rId2"/>
          <a:srcRect l="5461" r="3589"/>
          <a:stretch/>
        </p:blipFill>
        <p:spPr>
          <a:xfrm>
            <a:off x="0" y="3192268"/>
            <a:ext cx="5844988" cy="3664431"/>
          </a:xfrm>
          <a:prstGeom prst="rect">
            <a:avLst/>
          </a:prstGeom>
        </p:spPr>
      </p:pic>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תיבת טקסט 1">
            <a:extLst>
              <a:ext uri="{FF2B5EF4-FFF2-40B4-BE49-F238E27FC236}">
                <a16:creationId xmlns:a16="http://schemas.microsoft.com/office/drawing/2014/main" id="{CD553F23-5EFB-6DB8-AAF2-DFCD020354B1}"/>
              </a:ext>
            </a:extLst>
          </p:cNvPr>
          <p:cNvSpPr txBox="1"/>
          <p:nvPr/>
        </p:nvSpPr>
        <p:spPr>
          <a:xfrm>
            <a:off x="286872" y="849200"/>
            <a:ext cx="11612011" cy="2769989"/>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ישנם </a:t>
            </a:r>
            <a:r>
              <a:rPr lang="he-IL" sz="2400" b="1" i="0" dirty="0">
                <a:solidFill>
                  <a:srgbClr val="000000"/>
                </a:solidFill>
                <a:effectLst/>
                <a:latin typeface="ArialMT"/>
              </a:rPr>
              <a:t>צמחים נוספים </a:t>
            </a:r>
            <a:r>
              <a:rPr lang="he-IL" sz="2400" b="0" i="0" dirty="0">
                <a:solidFill>
                  <a:srgbClr val="000000"/>
                </a:solidFill>
                <a:effectLst/>
                <a:latin typeface="ArialMT"/>
              </a:rPr>
              <a:t>מהם ניתן לייצר תחליפי חלבון: </a:t>
            </a:r>
            <a:r>
              <a:rPr lang="he-IL" sz="2400" b="1" i="0" dirty="0">
                <a:solidFill>
                  <a:srgbClr val="000000"/>
                </a:solidFill>
                <a:effectLst/>
                <a:latin typeface="ArialMT"/>
              </a:rPr>
              <a:t>אפונה, תורמוס, חומוס, לוביה</a:t>
            </a:r>
            <a:r>
              <a:rPr lang="he-IL" sz="2400" b="0" i="0" dirty="0">
                <a:solidFill>
                  <a:srgbClr val="000000"/>
                </a:solidFill>
                <a:effectLst/>
                <a:latin typeface="ArialMT"/>
              </a:rPr>
              <a:t>.</a:t>
            </a:r>
          </a:p>
          <a:p>
            <a:pPr>
              <a:spcAft>
                <a:spcPts val="1200"/>
              </a:spcAft>
            </a:pPr>
            <a:r>
              <a:rPr lang="he-IL" sz="2400" dirty="0">
                <a:solidFill>
                  <a:srgbClr val="000000"/>
                </a:solidFill>
                <a:latin typeface="ArialMT"/>
              </a:rPr>
              <a:t>אפונה נראית כבעלת פוטנציאל, אבל נדרשת עבודת מחקר בפיתוח זנים ותהליכי בידוד החלבון</a:t>
            </a:r>
            <a:endParaRPr lang="he-IL" sz="1400" b="0" i="0" dirty="0">
              <a:solidFill>
                <a:srgbClr val="000000"/>
              </a:solidFill>
              <a:effectLst/>
              <a:latin typeface="ArialMT"/>
            </a:endParaRPr>
          </a:p>
          <a:p>
            <a:pPr>
              <a:spcAft>
                <a:spcPts val="1200"/>
              </a:spcAft>
            </a:pPr>
            <a:r>
              <a:rPr lang="he-IL" sz="2400" b="0" i="0" dirty="0">
                <a:solidFill>
                  <a:srgbClr val="000000"/>
                </a:solidFill>
                <a:effectLst/>
                <a:latin typeface="ArialMT"/>
              </a:rPr>
              <a:t>מוצע לשמור על קשר עם חברות בתחום </a:t>
            </a:r>
            <a:r>
              <a:rPr lang="he-IL" sz="2400" b="0" i="0" dirty="0" err="1">
                <a:solidFill>
                  <a:srgbClr val="000000"/>
                </a:solidFill>
                <a:effectLst/>
                <a:latin typeface="ArialMT"/>
              </a:rPr>
              <a:t>הפוד</a:t>
            </a:r>
            <a:r>
              <a:rPr lang="he-IL" sz="2400" b="0" i="0" dirty="0">
                <a:solidFill>
                  <a:srgbClr val="000000"/>
                </a:solidFill>
                <a:effectLst/>
                <a:latin typeface="ArialMT"/>
              </a:rPr>
              <a:t>-טק שמפתחות תחליפי בשר, לבחון הקמת אתרי ניסוי וגידול בעמקים, ולקדם התקשרויות עתידיות כאשר הטכנולוגיות יבשילו</a:t>
            </a:r>
            <a:endParaRPr lang="he-IL" sz="1400" b="0" i="0" dirty="0">
              <a:solidFill>
                <a:srgbClr val="000000"/>
              </a:solidFill>
              <a:effectLst/>
              <a:latin typeface="ArialMT"/>
            </a:endParaRPr>
          </a:p>
          <a:p>
            <a:pPr>
              <a:spcAft>
                <a:spcPts val="1200"/>
              </a:spcAft>
            </a:pPr>
            <a:r>
              <a:rPr lang="he-IL" sz="2400" dirty="0">
                <a:solidFill>
                  <a:srgbClr val="000000"/>
                </a:solidFill>
                <a:latin typeface="ArialMT"/>
              </a:rPr>
              <a:t>לתשומת לב: בחלק מתחליפי הבשר המאסה העיקרית של החומר הינה דווקא חיטה, כחומר עם פונקציונאליות אחרת (לא חלבון אלא גלוטן).</a:t>
            </a:r>
            <a:endParaRPr lang="he-IL" sz="2400" b="0" i="0" dirty="0">
              <a:solidFill>
                <a:srgbClr val="000000"/>
              </a:solidFill>
              <a:effectLst/>
              <a:latin typeface="ArialMT"/>
            </a:endParaRPr>
          </a:p>
        </p:txBody>
      </p:sp>
      <p:pic>
        <p:nvPicPr>
          <p:cNvPr id="5" name="תמונה 4">
            <a:extLst>
              <a:ext uri="{FF2B5EF4-FFF2-40B4-BE49-F238E27FC236}">
                <a16:creationId xmlns:a16="http://schemas.microsoft.com/office/drawing/2014/main" id="{191DF2FB-FA39-4A8E-E19E-5658ECE53F05}"/>
              </a:ext>
            </a:extLst>
          </p:cNvPr>
          <p:cNvPicPr>
            <a:picLocks noChangeAspect="1"/>
          </p:cNvPicPr>
          <p:nvPr/>
        </p:nvPicPr>
        <p:blipFill rotWithShape="1">
          <a:blip r:embed="rId3"/>
          <a:srcRect l="6435" t="17373" r="4830" b="17006"/>
          <a:stretch/>
        </p:blipFill>
        <p:spPr>
          <a:xfrm>
            <a:off x="5912754" y="3714699"/>
            <a:ext cx="5465663" cy="1520689"/>
          </a:xfrm>
          <a:prstGeom prst="rect">
            <a:avLst/>
          </a:prstGeom>
        </p:spPr>
      </p:pic>
      <p:pic>
        <p:nvPicPr>
          <p:cNvPr id="1026" name="Picture 2" descr="A group of brown kidney-shaped peas, a black spot is visible on some of them.">
            <a:extLst>
              <a:ext uri="{FF2B5EF4-FFF2-40B4-BE49-F238E27FC236}">
                <a16:creationId xmlns:a16="http://schemas.microsoft.com/office/drawing/2014/main" id="{A1535CD2-EFA6-D1F0-5A8E-9609619B8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637" y="5330898"/>
            <a:ext cx="2151293" cy="1437455"/>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74F6494D-5462-2C06-61EC-4CFC2EF6E08F}"/>
              </a:ext>
            </a:extLst>
          </p:cNvPr>
          <p:cNvSpPr txBox="1"/>
          <p:nvPr/>
        </p:nvSpPr>
        <p:spPr>
          <a:xfrm>
            <a:off x="7895340" y="6460576"/>
            <a:ext cx="1659916" cy="307777"/>
          </a:xfrm>
          <a:prstGeom prst="rect">
            <a:avLst/>
          </a:prstGeom>
          <a:noFill/>
        </p:spPr>
        <p:txBody>
          <a:bodyPr wrap="square" rtlCol="1">
            <a:spAutoFit/>
          </a:bodyPr>
          <a:lstStyle/>
          <a:p>
            <a:pPr algn="ctr"/>
            <a:r>
              <a:rPr lang="he-IL" sz="1400" dirty="0"/>
              <a:t>לוביה </a:t>
            </a:r>
            <a:r>
              <a:rPr lang="en-US" sz="1400" dirty="0"/>
              <a:t>Cowpea</a:t>
            </a:r>
            <a:endParaRPr lang="he-IL" sz="1400" dirty="0"/>
          </a:p>
        </p:txBody>
      </p:sp>
      <p:sp>
        <p:nvSpPr>
          <p:cNvPr id="9" name="תיבת טקסט 8">
            <a:extLst>
              <a:ext uri="{FF2B5EF4-FFF2-40B4-BE49-F238E27FC236}">
                <a16:creationId xmlns:a16="http://schemas.microsoft.com/office/drawing/2014/main" id="{288E4C90-AEDB-7F94-1950-46FE8FA1ACC3}"/>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בשר: מה הם חומרי הגלם? והאם אפשר לגדל אותם בעמקים?</a:t>
            </a:r>
          </a:p>
        </p:txBody>
      </p:sp>
    </p:spTree>
    <p:extLst>
      <p:ext uri="{BB962C8B-B14F-4D97-AF65-F5344CB8AC3E}">
        <p14:creationId xmlns:p14="http://schemas.microsoft.com/office/powerpoint/2010/main" val="498427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מה הם חומרי הגלם?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134470" y="838738"/>
            <a:ext cx="11632657" cy="1877437"/>
          </a:xfrm>
          <a:prstGeom prst="rect">
            <a:avLst/>
          </a:prstGeom>
          <a:noFill/>
        </p:spPr>
        <p:txBody>
          <a:bodyPr wrap="square" rtlCol="1">
            <a:spAutoFit/>
          </a:bodyPr>
          <a:lstStyle/>
          <a:p>
            <a:pPr>
              <a:spcAft>
                <a:spcPts val="1200"/>
              </a:spcAft>
            </a:pPr>
            <a:r>
              <a:rPr lang="he-IL" sz="2400" dirty="0">
                <a:solidFill>
                  <a:srgbClr val="000000"/>
                </a:solidFill>
                <a:latin typeface="ArialMT"/>
              </a:rPr>
              <a:t>חומרי הגלם העיקריים הם: סויה, שקדים ושיבולת שועל</a:t>
            </a:r>
          </a:p>
          <a:p>
            <a:pPr>
              <a:spcAft>
                <a:spcPts val="1200"/>
              </a:spcAft>
            </a:pPr>
            <a:r>
              <a:rPr lang="he-IL" sz="2400" dirty="0">
                <a:solidFill>
                  <a:srgbClr val="000000"/>
                </a:solidFill>
                <a:latin typeface="ArialMT"/>
              </a:rPr>
              <a:t>חומרי הגלם </a:t>
            </a:r>
            <a:r>
              <a:rPr lang="he-IL" sz="2400" dirty="0" err="1">
                <a:solidFill>
                  <a:srgbClr val="000000"/>
                </a:solidFill>
                <a:latin typeface="ArialMT"/>
              </a:rPr>
              <a:t>בתעשיה</a:t>
            </a:r>
            <a:r>
              <a:rPr lang="he-IL" sz="2400" dirty="0">
                <a:solidFill>
                  <a:srgbClr val="000000"/>
                </a:solidFill>
                <a:latin typeface="ArialMT"/>
              </a:rPr>
              <a:t> מתגוונים כל הזמן, בעבר מרבית המוצרים התבססו על סויה, כיום משתמשים במגוון רחב של חומרים. אפשר גם לערבב מספר חומרי גלם במוצר אחד.</a:t>
            </a:r>
            <a:endParaRPr lang="he-IL" sz="2400" b="0" i="0" dirty="0">
              <a:solidFill>
                <a:srgbClr val="000000"/>
              </a:solidFill>
              <a:effectLst/>
              <a:latin typeface="ArialMT"/>
            </a:endParaRPr>
          </a:p>
          <a:p>
            <a:pPr>
              <a:spcAft>
                <a:spcPts val="1200"/>
              </a:spcAft>
            </a:pPr>
            <a:endParaRPr lang="he-IL" sz="2400" i="0" dirty="0">
              <a:solidFill>
                <a:srgbClr val="000000"/>
              </a:solidFill>
              <a:effectLst/>
              <a:latin typeface="ArialMT"/>
            </a:endParaRPr>
          </a:p>
        </p:txBody>
      </p:sp>
      <p:grpSp>
        <p:nvGrpSpPr>
          <p:cNvPr id="20" name="קבוצה 19">
            <a:extLst>
              <a:ext uri="{FF2B5EF4-FFF2-40B4-BE49-F238E27FC236}">
                <a16:creationId xmlns:a16="http://schemas.microsoft.com/office/drawing/2014/main" id="{B56719F6-F9FA-1CEB-EBC8-80BB2BCEE5C7}"/>
              </a:ext>
            </a:extLst>
          </p:cNvPr>
          <p:cNvGrpSpPr/>
          <p:nvPr/>
        </p:nvGrpSpPr>
        <p:grpSpPr>
          <a:xfrm>
            <a:off x="121819" y="2172902"/>
            <a:ext cx="5695950" cy="4085466"/>
            <a:chOff x="738393" y="3326030"/>
            <a:chExt cx="5357608" cy="3518437"/>
          </a:xfrm>
        </p:grpSpPr>
        <p:pic>
          <p:nvPicPr>
            <p:cNvPr id="16" name="תמונה 15">
              <a:extLst>
                <a:ext uri="{FF2B5EF4-FFF2-40B4-BE49-F238E27FC236}">
                  <a16:creationId xmlns:a16="http://schemas.microsoft.com/office/drawing/2014/main" id="{508D87A7-4DE9-DC6F-D1BB-1A9F882FE10D}"/>
                </a:ext>
              </a:extLst>
            </p:cNvPr>
            <p:cNvPicPr>
              <a:picLocks noChangeAspect="1"/>
            </p:cNvPicPr>
            <p:nvPr/>
          </p:nvPicPr>
          <p:blipFill>
            <a:blip r:embed="rId3"/>
            <a:stretch>
              <a:fillRect/>
            </a:stretch>
          </p:blipFill>
          <p:spPr>
            <a:xfrm>
              <a:off x="1642671" y="3326030"/>
              <a:ext cx="4453330" cy="3518437"/>
            </a:xfrm>
            <a:prstGeom prst="rect">
              <a:avLst/>
            </a:prstGeom>
          </p:spPr>
        </p:pic>
        <p:sp>
          <p:nvSpPr>
            <p:cNvPr id="19" name="תיבת טקסט 18">
              <a:extLst>
                <a:ext uri="{FF2B5EF4-FFF2-40B4-BE49-F238E27FC236}">
                  <a16:creationId xmlns:a16="http://schemas.microsoft.com/office/drawing/2014/main" id="{A8D3BE8F-585C-2D95-8EDB-410F0F07DB69}"/>
                </a:ext>
              </a:extLst>
            </p:cNvPr>
            <p:cNvSpPr txBox="1"/>
            <p:nvPr/>
          </p:nvSpPr>
          <p:spPr>
            <a:xfrm>
              <a:off x="738393" y="3420031"/>
              <a:ext cx="5240927" cy="369332"/>
            </a:xfrm>
            <a:prstGeom prst="rect">
              <a:avLst/>
            </a:prstGeom>
            <a:solidFill>
              <a:schemeClr val="bg1"/>
            </a:solidFill>
          </p:spPr>
          <p:txBody>
            <a:bodyPr wrap="square" rtlCol="1">
              <a:spAutoFit/>
            </a:bodyPr>
            <a:lstStyle/>
            <a:p>
              <a:pPr algn="ctr"/>
              <a:r>
                <a:rPr lang="he-IL" dirty="0"/>
                <a:t>% המכר הכמותי של תחליפי חלב מחומרי גלם שונים</a:t>
              </a:r>
            </a:p>
          </p:txBody>
        </p:sp>
      </p:grpSp>
      <p:grpSp>
        <p:nvGrpSpPr>
          <p:cNvPr id="28" name="קבוצה 27">
            <a:extLst>
              <a:ext uri="{FF2B5EF4-FFF2-40B4-BE49-F238E27FC236}">
                <a16:creationId xmlns:a16="http://schemas.microsoft.com/office/drawing/2014/main" id="{49915D69-48C8-89BA-6CB9-57EBA2BEBE8D}"/>
              </a:ext>
            </a:extLst>
          </p:cNvPr>
          <p:cNvGrpSpPr/>
          <p:nvPr/>
        </p:nvGrpSpPr>
        <p:grpSpPr>
          <a:xfrm>
            <a:off x="6472518" y="2282052"/>
            <a:ext cx="5294609" cy="3822913"/>
            <a:chOff x="7486651" y="3498022"/>
            <a:chExt cx="4354957" cy="3202960"/>
          </a:xfrm>
        </p:grpSpPr>
        <p:grpSp>
          <p:nvGrpSpPr>
            <p:cNvPr id="26" name="קבוצה 25">
              <a:extLst>
                <a:ext uri="{FF2B5EF4-FFF2-40B4-BE49-F238E27FC236}">
                  <a16:creationId xmlns:a16="http://schemas.microsoft.com/office/drawing/2014/main" id="{6A6E0B8F-6B62-95A3-3D6F-DA0A537E695A}"/>
                </a:ext>
              </a:extLst>
            </p:cNvPr>
            <p:cNvGrpSpPr/>
            <p:nvPr/>
          </p:nvGrpSpPr>
          <p:grpSpPr>
            <a:xfrm>
              <a:off x="7886009" y="3533165"/>
              <a:ext cx="3955599" cy="3167817"/>
              <a:chOff x="7825201" y="3501339"/>
              <a:chExt cx="3955599" cy="3167817"/>
            </a:xfrm>
          </p:grpSpPr>
          <p:pic>
            <p:nvPicPr>
              <p:cNvPr id="24" name="תמונה 23">
                <a:extLst>
                  <a:ext uri="{FF2B5EF4-FFF2-40B4-BE49-F238E27FC236}">
                    <a16:creationId xmlns:a16="http://schemas.microsoft.com/office/drawing/2014/main" id="{A83BE276-28E7-CCB0-4506-339A0A7E2295}"/>
                  </a:ext>
                </a:extLst>
              </p:cNvPr>
              <p:cNvPicPr>
                <a:picLocks noChangeAspect="1"/>
              </p:cNvPicPr>
              <p:nvPr/>
            </p:nvPicPr>
            <p:blipFill>
              <a:blip r:embed="rId4"/>
              <a:stretch>
                <a:fillRect/>
              </a:stretch>
            </p:blipFill>
            <p:spPr>
              <a:xfrm>
                <a:off x="7895847" y="3501339"/>
                <a:ext cx="3884953" cy="3167817"/>
              </a:xfrm>
              <a:prstGeom prst="rect">
                <a:avLst/>
              </a:prstGeom>
            </p:spPr>
          </p:pic>
          <p:sp>
            <p:nvSpPr>
              <p:cNvPr id="25" name="מלבן 24">
                <a:extLst>
                  <a:ext uri="{FF2B5EF4-FFF2-40B4-BE49-F238E27FC236}">
                    <a16:creationId xmlns:a16="http://schemas.microsoft.com/office/drawing/2014/main" id="{D13F623A-E674-04EE-1A9C-E4F436AA6267}"/>
                  </a:ext>
                </a:extLst>
              </p:cNvPr>
              <p:cNvSpPr/>
              <p:nvPr/>
            </p:nvSpPr>
            <p:spPr>
              <a:xfrm>
                <a:off x="7825201" y="4200525"/>
                <a:ext cx="232949"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תיבת טקסט 26">
              <a:extLst>
                <a:ext uri="{FF2B5EF4-FFF2-40B4-BE49-F238E27FC236}">
                  <a16:creationId xmlns:a16="http://schemas.microsoft.com/office/drawing/2014/main" id="{F19FEB47-6A51-D438-9506-91A4FF6A5F8E}"/>
                </a:ext>
              </a:extLst>
            </p:cNvPr>
            <p:cNvSpPr txBox="1"/>
            <p:nvPr/>
          </p:nvSpPr>
          <p:spPr>
            <a:xfrm>
              <a:off x="7486651" y="3498022"/>
              <a:ext cx="1550894" cy="646331"/>
            </a:xfrm>
            <a:prstGeom prst="rect">
              <a:avLst/>
            </a:prstGeom>
            <a:noFill/>
          </p:spPr>
          <p:txBody>
            <a:bodyPr wrap="square" rtlCol="1">
              <a:spAutoFit/>
            </a:bodyPr>
            <a:lstStyle/>
            <a:p>
              <a:r>
                <a:rPr lang="he-IL" dirty="0"/>
                <a:t>מכר כמותי לפי חומרי גלם</a:t>
              </a:r>
            </a:p>
          </p:txBody>
        </p:sp>
      </p:grpSp>
      <p:sp>
        <p:nvSpPr>
          <p:cNvPr id="29" name="תיבת טקסט 28">
            <a:extLst>
              <a:ext uri="{FF2B5EF4-FFF2-40B4-BE49-F238E27FC236}">
                <a16:creationId xmlns:a16="http://schemas.microsoft.com/office/drawing/2014/main" id="{3455A832-6070-DBE1-865F-FC0E45396A71}"/>
              </a:ext>
            </a:extLst>
          </p:cNvPr>
          <p:cNvSpPr txBox="1"/>
          <p:nvPr/>
        </p:nvSpPr>
        <p:spPr>
          <a:xfrm>
            <a:off x="2305371" y="6587275"/>
            <a:ext cx="5695950" cy="276999"/>
          </a:xfrm>
          <a:prstGeom prst="rect">
            <a:avLst/>
          </a:prstGeom>
          <a:noFill/>
        </p:spPr>
        <p:txBody>
          <a:bodyPr wrap="square" rtlCol="1">
            <a:spAutoFit/>
          </a:bodyPr>
          <a:lstStyle/>
          <a:p>
            <a:r>
              <a:rPr lang="he-IL" sz="1200" dirty="0"/>
              <a:t>מקור: נתוני </a:t>
            </a:r>
            <a:r>
              <a:rPr lang="he-IL" sz="1200" dirty="0" err="1"/>
              <a:t>סטורנקסט</a:t>
            </a:r>
            <a:r>
              <a:rPr lang="he-IL" sz="1200" dirty="0"/>
              <a:t>, </a:t>
            </a:r>
            <a:r>
              <a:rPr lang="he-IL" sz="1200" u="sng" dirty="0"/>
              <a:t>למכר</a:t>
            </a:r>
            <a:r>
              <a:rPr lang="he-IL" sz="1200" dirty="0"/>
              <a:t> חלב ניגר ותחליפי חלב. עבודה של משרד החקלאות</a:t>
            </a:r>
          </a:p>
        </p:txBody>
      </p:sp>
    </p:spTree>
    <p:extLst>
      <p:ext uri="{BB962C8B-B14F-4D97-AF65-F5344CB8AC3E}">
        <p14:creationId xmlns:p14="http://schemas.microsoft.com/office/powerpoint/2010/main" val="351799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האם ניתן לגדל את חומרי הגלם בעמקים?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600636" y="838738"/>
            <a:ext cx="11014636" cy="5416868"/>
          </a:xfrm>
          <a:prstGeom prst="rect">
            <a:avLst/>
          </a:prstGeom>
          <a:noFill/>
        </p:spPr>
        <p:txBody>
          <a:bodyPr wrap="square" rtlCol="1">
            <a:spAutoFit/>
          </a:bodyPr>
          <a:lstStyle/>
          <a:p>
            <a:pPr>
              <a:spcAft>
                <a:spcPts val="1200"/>
              </a:spcAft>
            </a:pPr>
            <a:r>
              <a:rPr lang="he-IL" sz="2400" dirty="0">
                <a:solidFill>
                  <a:srgbClr val="000000"/>
                </a:solidFill>
                <a:latin typeface="ArialMT"/>
              </a:rPr>
              <a:t>ליצרני המזון יש </a:t>
            </a:r>
            <a:r>
              <a:rPr lang="he-IL" sz="2400" b="1" dirty="0">
                <a:solidFill>
                  <a:srgbClr val="000000"/>
                </a:solidFill>
                <a:latin typeface="ArialMT"/>
              </a:rPr>
              <a:t>אינטרס לגדל את חומרי הגלם בישראל</a:t>
            </a:r>
            <a:r>
              <a:rPr lang="he-IL" sz="2400" dirty="0">
                <a:solidFill>
                  <a:srgbClr val="000000"/>
                </a:solidFill>
                <a:latin typeface="ArialMT"/>
              </a:rPr>
              <a:t>, מאפשר להם </a:t>
            </a:r>
            <a:r>
              <a:rPr lang="he-IL" sz="2400" b="1" dirty="0">
                <a:solidFill>
                  <a:srgbClr val="000000"/>
                </a:solidFill>
                <a:latin typeface="ArialMT"/>
              </a:rPr>
              <a:t>שליטה</a:t>
            </a:r>
            <a:r>
              <a:rPr lang="he-IL" sz="2400" dirty="0">
                <a:solidFill>
                  <a:srgbClr val="000000"/>
                </a:solidFill>
                <a:latin typeface="ArialMT"/>
              </a:rPr>
              <a:t> בזנים המגודלים ובאיכות המוצר הסופי. יש גם </a:t>
            </a:r>
            <a:r>
              <a:rPr lang="he-IL" sz="2400" b="1" dirty="0">
                <a:solidFill>
                  <a:srgbClr val="000000"/>
                </a:solidFill>
                <a:latin typeface="ArialMT"/>
              </a:rPr>
              <a:t>יתרון בטריות </a:t>
            </a:r>
            <a:r>
              <a:rPr lang="he-IL" sz="2400" dirty="0">
                <a:solidFill>
                  <a:srgbClr val="000000"/>
                </a:solidFill>
                <a:latin typeface="ArialMT"/>
              </a:rPr>
              <a:t>של חומר הגלם, מהשדה למפעל.</a:t>
            </a:r>
          </a:p>
          <a:p>
            <a:pPr>
              <a:spcAft>
                <a:spcPts val="1200"/>
              </a:spcAft>
            </a:pPr>
            <a:r>
              <a:rPr lang="he-IL" sz="2400" dirty="0">
                <a:solidFill>
                  <a:srgbClr val="000000"/>
                </a:solidFill>
                <a:latin typeface="ArialMT"/>
              </a:rPr>
              <a:t>לתשומת הלב: </a:t>
            </a:r>
            <a:r>
              <a:rPr lang="he-IL" sz="2400" b="1" dirty="0">
                <a:solidFill>
                  <a:srgbClr val="000000"/>
                </a:solidFill>
                <a:latin typeface="ArialMT"/>
              </a:rPr>
              <a:t>במוצרי חלב עיקר נפח המוצר הוא מים</a:t>
            </a:r>
            <a:r>
              <a:rPr lang="he-IL" sz="2400" dirty="0">
                <a:solidFill>
                  <a:srgbClr val="000000"/>
                </a:solidFill>
                <a:latin typeface="ArialMT"/>
              </a:rPr>
              <a:t>. חומרי החלבון הינם בנפח קטן יחסית, כלומר גם אם ימומש שיתוף פעולה עם התעשיה – נפחי הגידול החקלאים אינם גדולים</a:t>
            </a:r>
          </a:p>
          <a:p>
            <a:pPr>
              <a:spcAft>
                <a:spcPts val="1200"/>
              </a:spcAft>
            </a:pPr>
            <a:endParaRPr lang="he-IL" sz="800" dirty="0">
              <a:solidFill>
                <a:srgbClr val="000000"/>
              </a:solidFill>
              <a:latin typeface="ArialMT"/>
            </a:endParaRPr>
          </a:p>
          <a:p>
            <a:pPr>
              <a:spcAft>
                <a:spcPts val="1200"/>
              </a:spcAft>
            </a:pPr>
            <a:r>
              <a:rPr lang="he-IL" sz="2400" dirty="0">
                <a:solidFill>
                  <a:srgbClr val="000000"/>
                </a:solidFill>
                <a:latin typeface="ArialMT"/>
              </a:rPr>
              <a:t>האפשרות לגדל בעמקים חומרי גלם לתחליפי חלב:</a:t>
            </a:r>
          </a:p>
          <a:p>
            <a:pPr marL="342900" indent="-342900">
              <a:spcAft>
                <a:spcPts val="1200"/>
              </a:spcAft>
              <a:buFont typeface="Wingdings" panose="05000000000000000000" pitchFamily="2" charset="2"/>
              <a:buChar char="ü"/>
            </a:pPr>
            <a:r>
              <a:rPr lang="he-IL" sz="2400" dirty="0">
                <a:solidFill>
                  <a:srgbClr val="000000"/>
                </a:solidFill>
                <a:latin typeface="ArialMT"/>
              </a:rPr>
              <a:t>סויה – בניגוד לתחליפי בשר, חלב סויה מייצרים בישראל מחומר הגלם (פולי סויה) והעיבוד נעשה בישראל. כמות הסויה במוצר הסופי גבוהה. כרגע מייבאים את חומר הגלם, יתכן לבדוק גידול סויה לתעשיית תחליפי החלב בישראל. לסויה מחיר נמוך, ערכים תזונתיים טובים אבל הטעם מאתגר.</a:t>
            </a:r>
          </a:p>
          <a:p>
            <a:pPr marL="342900" indent="-342900">
              <a:spcAft>
                <a:spcPts val="1200"/>
              </a:spcAft>
              <a:buFont typeface="Wingdings" panose="05000000000000000000" pitchFamily="2" charset="2"/>
              <a:buChar char="ü"/>
            </a:pPr>
            <a:r>
              <a:rPr lang="he-IL" sz="2400" i="0" dirty="0">
                <a:solidFill>
                  <a:srgbClr val="000000"/>
                </a:solidFill>
                <a:effectLst/>
                <a:latin typeface="ArialMT"/>
              </a:rPr>
              <a:t>שקדים</a:t>
            </a:r>
            <a:r>
              <a:rPr lang="he-IL" sz="2400" dirty="0">
                <a:solidFill>
                  <a:srgbClr val="000000"/>
                </a:solidFill>
                <a:latin typeface="ArialMT"/>
              </a:rPr>
              <a:t> –</a:t>
            </a:r>
            <a:r>
              <a:rPr lang="he-IL" sz="2400" i="0" dirty="0">
                <a:solidFill>
                  <a:srgbClr val="000000"/>
                </a:solidFill>
                <a:effectLst/>
                <a:latin typeface="ArialMT"/>
              </a:rPr>
              <a:t> אין פוטנציאל לייצר בישראל שקדים לתחליפי חלב. תחליפי חלב מיוצרים משקדים שנפסלו לשיווק ומיובאים לישראל כמחית. לא מיוצרים בישראל כמויות מספיק גדולות של שקדים. כמות השקדים במוצר הסופי הינה קטנה, כ3-4% בלבד.</a:t>
            </a:r>
          </a:p>
        </p:txBody>
      </p:sp>
    </p:spTree>
    <p:extLst>
      <p:ext uri="{BB962C8B-B14F-4D97-AF65-F5344CB8AC3E}">
        <p14:creationId xmlns:p14="http://schemas.microsoft.com/office/powerpoint/2010/main" val="244970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911927" y="157018"/>
            <a:ext cx="9762837" cy="523220"/>
          </a:xfrm>
          <a:prstGeom prst="rect">
            <a:avLst/>
          </a:prstGeom>
          <a:noFill/>
        </p:spPr>
        <p:txBody>
          <a:bodyPr wrap="square" rtlCol="1">
            <a:spAutoFit/>
          </a:bodyPr>
          <a:lstStyle/>
          <a:p>
            <a:r>
              <a:rPr lang="he-IL" sz="2800" b="1" dirty="0"/>
              <a:t>תכנית העבודה</a:t>
            </a:r>
          </a:p>
        </p:txBody>
      </p:sp>
      <p:graphicFrame>
        <p:nvGraphicFramePr>
          <p:cNvPr id="12" name="טבלה 12">
            <a:extLst>
              <a:ext uri="{FF2B5EF4-FFF2-40B4-BE49-F238E27FC236}">
                <a16:creationId xmlns:a16="http://schemas.microsoft.com/office/drawing/2014/main" id="{2BE36484-5E6A-C721-E35B-2C500156637F}"/>
              </a:ext>
            </a:extLst>
          </p:cNvPr>
          <p:cNvGraphicFramePr>
            <a:graphicFrameLocks noGrp="1"/>
          </p:cNvGraphicFramePr>
          <p:nvPr>
            <p:extLst>
              <p:ext uri="{D42A27DB-BD31-4B8C-83A1-F6EECF244321}">
                <p14:modId xmlns:p14="http://schemas.microsoft.com/office/powerpoint/2010/main" val="1540081477"/>
              </p:ext>
            </p:extLst>
          </p:nvPr>
        </p:nvGraphicFramePr>
        <p:xfrm>
          <a:off x="376355" y="1133398"/>
          <a:ext cx="11390772" cy="4785360"/>
        </p:xfrm>
        <a:graphic>
          <a:graphicData uri="http://schemas.openxmlformats.org/drawingml/2006/table">
            <a:tbl>
              <a:tblPr rtl="1" firstRow="1" bandRow="1">
                <a:tableStyleId>{93296810-A885-4BE3-A3E7-6D5BEEA58F35}</a:tableStyleId>
              </a:tblPr>
              <a:tblGrid>
                <a:gridCol w="3888000">
                  <a:extLst>
                    <a:ext uri="{9D8B030D-6E8A-4147-A177-3AD203B41FA5}">
                      <a16:colId xmlns:a16="http://schemas.microsoft.com/office/drawing/2014/main" val="303415445"/>
                    </a:ext>
                  </a:extLst>
                </a:gridCol>
                <a:gridCol w="625231">
                  <a:extLst>
                    <a:ext uri="{9D8B030D-6E8A-4147-A177-3AD203B41FA5}">
                      <a16:colId xmlns:a16="http://schemas.microsoft.com/office/drawing/2014/main" val="613678940"/>
                    </a:ext>
                  </a:extLst>
                </a:gridCol>
                <a:gridCol w="625231">
                  <a:extLst>
                    <a:ext uri="{9D8B030D-6E8A-4147-A177-3AD203B41FA5}">
                      <a16:colId xmlns:a16="http://schemas.microsoft.com/office/drawing/2014/main" val="3235168394"/>
                    </a:ext>
                  </a:extLst>
                </a:gridCol>
                <a:gridCol w="625231">
                  <a:extLst>
                    <a:ext uri="{9D8B030D-6E8A-4147-A177-3AD203B41FA5}">
                      <a16:colId xmlns:a16="http://schemas.microsoft.com/office/drawing/2014/main" val="4290106763"/>
                    </a:ext>
                  </a:extLst>
                </a:gridCol>
                <a:gridCol w="625231">
                  <a:extLst>
                    <a:ext uri="{9D8B030D-6E8A-4147-A177-3AD203B41FA5}">
                      <a16:colId xmlns:a16="http://schemas.microsoft.com/office/drawing/2014/main" val="147563401"/>
                    </a:ext>
                  </a:extLst>
                </a:gridCol>
                <a:gridCol w="625231">
                  <a:extLst>
                    <a:ext uri="{9D8B030D-6E8A-4147-A177-3AD203B41FA5}">
                      <a16:colId xmlns:a16="http://schemas.microsoft.com/office/drawing/2014/main" val="2336350625"/>
                    </a:ext>
                  </a:extLst>
                </a:gridCol>
                <a:gridCol w="625231">
                  <a:extLst>
                    <a:ext uri="{9D8B030D-6E8A-4147-A177-3AD203B41FA5}">
                      <a16:colId xmlns:a16="http://schemas.microsoft.com/office/drawing/2014/main" val="3505158853"/>
                    </a:ext>
                  </a:extLst>
                </a:gridCol>
                <a:gridCol w="625231">
                  <a:extLst>
                    <a:ext uri="{9D8B030D-6E8A-4147-A177-3AD203B41FA5}">
                      <a16:colId xmlns:a16="http://schemas.microsoft.com/office/drawing/2014/main" val="783125298"/>
                    </a:ext>
                  </a:extLst>
                </a:gridCol>
                <a:gridCol w="625231">
                  <a:extLst>
                    <a:ext uri="{9D8B030D-6E8A-4147-A177-3AD203B41FA5}">
                      <a16:colId xmlns:a16="http://schemas.microsoft.com/office/drawing/2014/main" val="3545907482"/>
                    </a:ext>
                  </a:extLst>
                </a:gridCol>
                <a:gridCol w="625231">
                  <a:extLst>
                    <a:ext uri="{9D8B030D-6E8A-4147-A177-3AD203B41FA5}">
                      <a16:colId xmlns:a16="http://schemas.microsoft.com/office/drawing/2014/main" val="1662665121"/>
                    </a:ext>
                  </a:extLst>
                </a:gridCol>
                <a:gridCol w="625231">
                  <a:extLst>
                    <a:ext uri="{9D8B030D-6E8A-4147-A177-3AD203B41FA5}">
                      <a16:colId xmlns:a16="http://schemas.microsoft.com/office/drawing/2014/main" val="3569324433"/>
                    </a:ext>
                  </a:extLst>
                </a:gridCol>
                <a:gridCol w="625231">
                  <a:extLst>
                    <a:ext uri="{9D8B030D-6E8A-4147-A177-3AD203B41FA5}">
                      <a16:colId xmlns:a16="http://schemas.microsoft.com/office/drawing/2014/main" val="3324754589"/>
                    </a:ext>
                  </a:extLst>
                </a:gridCol>
                <a:gridCol w="625231">
                  <a:extLst>
                    <a:ext uri="{9D8B030D-6E8A-4147-A177-3AD203B41FA5}">
                      <a16:colId xmlns:a16="http://schemas.microsoft.com/office/drawing/2014/main" val="732153564"/>
                    </a:ext>
                  </a:extLst>
                </a:gridCol>
              </a:tblGrid>
              <a:tr h="37084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algn="ctr" rtl="1"/>
                      <a:r>
                        <a:rPr lang="he-IL"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hMerge="1">
                  <a:txBody>
                    <a:bodyPr/>
                    <a:lstStyle/>
                    <a:p>
                      <a:pPr rtl="1"/>
                      <a:endParaRPr lang="he-IL" dirty="0"/>
                    </a:p>
                  </a:txBody>
                  <a:tcPr/>
                </a:tc>
                <a:tc gridSpan="2">
                  <a:txBody>
                    <a:bodyPr/>
                    <a:lstStyle/>
                    <a:p>
                      <a:pPr algn="ctr" rtl="1"/>
                      <a:r>
                        <a:rPr lang="he-IL"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dirty="0"/>
                    </a:p>
                  </a:txBody>
                  <a:tcPr/>
                </a:tc>
                <a:extLst>
                  <a:ext uri="{0D108BD9-81ED-4DB2-BD59-A6C34878D82A}">
                    <a16:rowId xmlns:a16="http://schemas.microsoft.com/office/drawing/2014/main" val="2580326539"/>
                  </a:ext>
                </a:extLst>
              </a:tr>
              <a:tr h="37084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מרץ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אפר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מאי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יוני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יולי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t>אוג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ספט</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אוק</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נוב</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דצמ</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ינו</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err="1"/>
                        <a:t>פבר</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129791"/>
                  </a:ext>
                </a:extLst>
              </a:tr>
              <a:tr h="370840">
                <a:tc>
                  <a:txBody>
                    <a:bodyPr/>
                    <a:lstStyle/>
                    <a:p>
                      <a:pPr rtl="1"/>
                      <a:r>
                        <a:rPr lang="he-IL" dirty="0"/>
                        <a:t>סקר מצב קיים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197649"/>
                  </a:ext>
                </a:extLst>
              </a:tr>
              <a:tr h="370840">
                <a:tc>
                  <a:txBody>
                    <a:bodyPr/>
                    <a:lstStyle/>
                    <a:p>
                      <a:pPr rtl="1"/>
                      <a:r>
                        <a:rPr lang="he-IL" dirty="0"/>
                        <a:t>ועדת היגוי 1, כנס שיתוף ציבור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5332524"/>
                  </a:ext>
                </a:extLst>
              </a:tr>
              <a:tr h="370840">
                <a:tc>
                  <a:txBody>
                    <a:bodyPr/>
                    <a:lstStyle/>
                    <a:p>
                      <a:pPr rtl="1"/>
                      <a:r>
                        <a:rPr lang="he-IL" dirty="0"/>
                        <a:t>נושא התמקדות 1: שינוי האקלים והשפעתו על גידולים חקלאיים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295264"/>
                  </a:ext>
                </a:extLst>
              </a:tr>
              <a:tr h="370840">
                <a:tc>
                  <a:txBody>
                    <a:bodyPr/>
                    <a:lstStyle/>
                    <a:p>
                      <a:pPr rtl="1"/>
                      <a:r>
                        <a:rPr lang="he-IL" dirty="0"/>
                        <a:t>נושא התמקדות 2: מגמות בביקוש למזון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805753"/>
                  </a:ext>
                </a:extLst>
              </a:tr>
              <a:tr h="370840">
                <a:tc>
                  <a:txBody>
                    <a:bodyPr/>
                    <a:lstStyle/>
                    <a:p>
                      <a:pPr rtl="1"/>
                      <a:r>
                        <a:rPr lang="he-IL" dirty="0"/>
                        <a:t>נושא התמקדות 3: גידולים עתירי ידע לתעשיית התרופות, תוספי מזון קוסמטיקה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18E"/>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381353"/>
                  </a:ext>
                </a:extLst>
              </a:tr>
              <a:tr h="370840">
                <a:tc>
                  <a:txBody>
                    <a:bodyPr/>
                    <a:lstStyle/>
                    <a:p>
                      <a:pPr rtl="1"/>
                      <a:r>
                        <a:rPr lang="he-IL" dirty="0"/>
                        <a:t>חלופות לפיתוח מטעים בעמקים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58514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סיכום </a:t>
                      </a:r>
                      <a:r>
                        <a:rPr lang="he-IL" dirty="0" err="1"/>
                        <a:t>התכנית</a:t>
                      </a:r>
                      <a:r>
                        <a:rPr lang="he-IL" dirty="0"/>
                        <a:t>, ועדת היגוי 2, כנס שיתוף ציבור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95418444"/>
                  </a:ext>
                </a:extLst>
              </a:tr>
              <a:tr h="370840">
                <a:tc>
                  <a:txBody>
                    <a:bodyPr/>
                    <a:lstStyle/>
                    <a:p>
                      <a:pPr rtl="1"/>
                      <a:r>
                        <a:rPr lang="he-IL" dirty="0"/>
                        <a:t>אימוץ </a:t>
                      </a:r>
                      <a:r>
                        <a:rPr lang="he-IL" dirty="0" err="1"/>
                        <a:t>התכנית</a:t>
                      </a:r>
                      <a:r>
                        <a:rPr lang="he-IL" dirty="0"/>
                        <a:t> על ידי מליאת המועצה האזורית עמק יזרעאל ומגידו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518651"/>
                  </a:ext>
                </a:extLst>
              </a:tr>
            </a:tbl>
          </a:graphicData>
        </a:graphic>
      </p:graphicFrame>
      <p:sp>
        <p:nvSpPr>
          <p:cNvPr id="13" name="כוכב: 5 פינות 12">
            <a:extLst>
              <a:ext uri="{FF2B5EF4-FFF2-40B4-BE49-F238E27FC236}">
                <a16:creationId xmlns:a16="http://schemas.microsoft.com/office/drawing/2014/main" id="{563D1F49-A7CB-49E9-633B-0DCDB3342AC5}"/>
              </a:ext>
            </a:extLst>
          </p:cNvPr>
          <p:cNvSpPr/>
          <p:nvPr/>
        </p:nvSpPr>
        <p:spPr>
          <a:xfrm>
            <a:off x="4694549" y="2828041"/>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כב: 5 פינות 13">
            <a:extLst>
              <a:ext uri="{FF2B5EF4-FFF2-40B4-BE49-F238E27FC236}">
                <a16:creationId xmlns:a16="http://schemas.microsoft.com/office/drawing/2014/main" id="{532C31B7-1AA4-5A43-F674-8A4884D056D6}"/>
              </a:ext>
            </a:extLst>
          </p:cNvPr>
          <p:cNvSpPr/>
          <p:nvPr/>
        </p:nvSpPr>
        <p:spPr>
          <a:xfrm>
            <a:off x="2840797" y="3281119"/>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כוכב: 5 פינות 14">
            <a:extLst>
              <a:ext uri="{FF2B5EF4-FFF2-40B4-BE49-F238E27FC236}">
                <a16:creationId xmlns:a16="http://schemas.microsoft.com/office/drawing/2014/main" id="{8F458F8C-2930-0034-0100-0D1150DE8C26}"/>
              </a:ext>
            </a:extLst>
          </p:cNvPr>
          <p:cNvSpPr/>
          <p:nvPr/>
        </p:nvSpPr>
        <p:spPr>
          <a:xfrm>
            <a:off x="1586577" y="3801165"/>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כוכב: 5 פינות 15">
            <a:extLst>
              <a:ext uri="{FF2B5EF4-FFF2-40B4-BE49-F238E27FC236}">
                <a16:creationId xmlns:a16="http://schemas.microsoft.com/office/drawing/2014/main" id="{A608550A-C199-373C-E2BF-A6A85E046FA4}"/>
              </a:ext>
            </a:extLst>
          </p:cNvPr>
          <p:cNvSpPr/>
          <p:nvPr/>
        </p:nvSpPr>
        <p:spPr>
          <a:xfrm>
            <a:off x="914039" y="4292930"/>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כוכב: 5 פינות 16">
            <a:extLst>
              <a:ext uri="{FF2B5EF4-FFF2-40B4-BE49-F238E27FC236}">
                <a16:creationId xmlns:a16="http://schemas.microsoft.com/office/drawing/2014/main" id="{3EDD2BE7-28B0-3696-E39F-AA862594B572}"/>
              </a:ext>
            </a:extLst>
          </p:cNvPr>
          <p:cNvSpPr/>
          <p:nvPr/>
        </p:nvSpPr>
        <p:spPr>
          <a:xfrm>
            <a:off x="11512603" y="6158195"/>
            <a:ext cx="254524" cy="2957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9D4D2D41-6F33-4DF2-2FE2-F1C45BD666F8}"/>
              </a:ext>
            </a:extLst>
          </p:cNvPr>
          <p:cNvSpPr txBox="1"/>
          <p:nvPr/>
        </p:nvSpPr>
        <p:spPr>
          <a:xfrm>
            <a:off x="8719794" y="6180891"/>
            <a:ext cx="2611225" cy="369332"/>
          </a:xfrm>
          <a:prstGeom prst="rect">
            <a:avLst/>
          </a:prstGeom>
          <a:noFill/>
        </p:spPr>
        <p:txBody>
          <a:bodyPr wrap="square" rtlCol="1">
            <a:spAutoFit/>
          </a:bodyPr>
          <a:lstStyle/>
          <a:p>
            <a:r>
              <a:rPr lang="he-IL" dirty="0"/>
              <a:t>מפגש צוות עבודה מצומצם</a:t>
            </a:r>
          </a:p>
        </p:txBody>
      </p:sp>
      <p:sp>
        <p:nvSpPr>
          <p:cNvPr id="2" name="כוכב: 5 פינות 1">
            <a:extLst>
              <a:ext uri="{FF2B5EF4-FFF2-40B4-BE49-F238E27FC236}">
                <a16:creationId xmlns:a16="http://schemas.microsoft.com/office/drawing/2014/main" id="{EB1DE963-78D4-BD41-23CB-086C0053B3D1}"/>
              </a:ext>
            </a:extLst>
          </p:cNvPr>
          <p:cNvSpPr/>
          <p:nvPr/>
        </p:nvSpPr>
        <p:spPr>
          <a:xfrm>
            <a:off x="518031" y="4804012"/>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כב: 5 פינות 4">
            <a:extLst>
              <a:ext uri="{FF2B5EF4-FFF2-40B4-BE49-F238E27FC236}">
                <a16:creationId xmlns:a16="http://schemas.microsoft.com/office/drawing/2014/main" id="{C47F9920-4474-1310-707C-A9C8C7AA3011}"/>
              </a:ext>
            </a:extLst>
          </p:cNvPr>
          <p:cNvSpPr/>
          <p:nvPr/>
        </p:nvSpPr>
        <p:spPr>
          <a:xfrm>
            <a:off x="7620719" y="6217676"/>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46901960-1D52-142B-B362-516EA7CC1E0D}"/>
              </a:ext>
            </a:extLst>
          </p:cNvPr>
          <p:cNvSpPr txBox="1"/>
          <p:nvPr/>
        </p:nvSpPr>
        <p:spPr>
          <a:xfrm>
            <a:off x="4949073" y="6197899"/>
            <a:ext cx="2611225" cy="369332"/>
          </a:xfrm>
          <a:prstGeom prst="rect">
            <a:avLst/>
          </a:prstGeom>
          <a:noFill/>
        </p:spPr>
        <p:txBody>
          <a:bodyPr wrap="square" rtlCol="1">
            <a:spAutoFit/>
          </a:bodyPr>
          <a:lstStyle/>
          <a:p>
            <a:r>
              <a:rPr lang="he-IL" dirty="0"/>
              <a:t>מפגש ועדת היגוי</a:t>
            </a:r>
          </a:p>
        </p:txBody>
      </p:sp>
      <p:sp>
        <p:nvSpPr>
          <p:cNvPr id="11" name="כוכב: 5 פינות 10">
            <a:extLst>
              <a:ext uri="{FF2B5EF4-FFF2-40B4-BE49-F238E27FC236}">
                <a16:creationId xmlns:a16="http://schemas.microsoft.com/office/drawing/2014/main" id="{18E7AC17-BBCE-7387-B8B7-D2C44408B95A}"/>
              </a:ext>
            </a:extLst>
          </p:cNvPr>
          <p:cNvSpPr/>
          <p:nvPr/>
        </p:nvSpPr>
        <p:spPr>
          <a:xfrm>
            <a:off x="6106555" y="2241787"/>
            <a:ext cx="254524" cy="29576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95811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תחליפי חלב: האם ניתן לגדל את חומרי הגלם בעמקים?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286328" y="838738"/>
            <a:ext cx="11328944" cy="4124206"/>
          </a:xfrm>
          <a:prstGeom prst="rect">
            <a:avLst/>
          </a:prstGeom>
          <a:noFill/>
        </p:spPr>
        <p:txBody>
          <a:bodyPr wrap="square" rtlCol="1">
            <a:spAutoFit/>
          </a:bodyPr>
          <a:lstStyle/>
          <a:p>
            <a:pPr>
              <a:spcAft>
                <a:spcPts val="1200"/>
              </a:spcAft>
            </a:pPr>
            <a:r>
              <a:rPr lang="he-IL" sz="2400" b="1" dirty="0">
                <a:solidFill>
                  <a:srgbClr val="000000"/>
                </a:solidFill>
                <a:latin typeface="ArialMT"/>
              </a:rPr>
              <a:t>שיבולת שועל – המוצר בעל הפוטנציאל הגדול ביותר:</a:t>
            </a:r>
          </a:p>
          <a:p>
            <a:pPr marL="342900" indent="-342900">
              <a:spcAft>
                <a:spcPts val="1200"/>
              </a:spcAft>
              <a:buFont typeface="Wingdings" panose="05000000000000000000" pitchFamily="2" charset="2"/>
              <a:buChar char="ü"/>
            </a:pPr>
            <a:r>
              <a:rPr lang="he-IL" sz="2400" dirty="0">
                <a:solidFill>
                  <a:srgbClr val="000000"/>
                </a:solidFill>
                <a:latin typeface="ArialMT"/>
              </a:rPr>
              <a:t>מגדלים בישראל. </a:t>
            </a:r>
          </a:p>
          <a:p>
            <a:pPr marL="342900" indent="-342900">
              <a:spcAft>
                <a:spcPts val="1200"/>
              </a:spcAft>
              <a:buFont typeface="Wingdings" panose="05000000000000000000" pitchFamily="2" charset="2"/>
              <a:buChar char="ü"/>
            </a:pPr>
            <a:r>
              <a:rPr lang="he-IL" sz="2400" dirty="0">
                <a:solidFill>
                  <a:srgbClr val="000000"/>
                </a:solidFill>
                <a:latin typeface="ArialMT"/>
              </a:rPr>
              <a:t>חלב שיבולת שועל פופולארי מאוד אצל הצרכן הישראלי, נתח שוק גדל.</a:t>
            </a:r>
          </a:p>
          <a:p>
            <a:pPr marL="342900" indent="-342900">
              <a:spcAft>
                <a:spcPts val="1200"/>
              </a:spcAft>
              <a:buFont typeface="Wingdings" panose="05000000000000000000" pitchFamily="2" charset="2"/>
              <a:buChar char="ü"/>
            </a:pPr>
            <a:r>
              <a:rPr lang="he-IL" sz="2400" dirty="0">
                <a:solidFill>
                  <a:srgbClr val="000000"/>
                </a:solidFill>
                <a:latin typeface="ArialMT"/>
              </a:rPr>
              <a:t>תעשיית התחליפים מסוגלת ומעוניינת לקלוט שיבולת שועל מקומית, מאפשר לשלוט על הזנים. </a:t>
            </a:r>
          </a:p>
          <a:p>
            <a:pPr marL="342900" indent="-342900">
              <a:spcAft>
                <a:spcPts val="1200"/>
              </a:spcAft>
              <a:buFont typeface="Wingdings" panose="05000000000000000000" pitchFamily="2" charset="2"/>
              <a:buChar char="ü"/>
            </a:pPr>
            <a:r>
              <a:rPr lang="he-IL" sz="2400" dirty="0">
                <a:solidFill>
                  <a:srgbClr val="000000"/>
                </a:solidFill>
                <a:latin typeface="ArialMT"/>
              </a:rPr>
              <a:t>כמות שיבולת השועל במוצר הסופי גדולה יחסית – כ-12-10%. </a:t>
            </a:r>
          </a:p>
          <a:p>
            <a:pPr marL="342900" indent="-342900">
              <a:spcAft>
                <a:spcPts val="1200"/>
              </a:spcAft>
              <a:buFont typeface="Wingdings" panose="05000000000000000000" pitchFamily="2" charset="2"/>
              <a:buChar char="ü"/>
            </a:pPr>
            <a:r>
              <a:rPr lang="he-IL" sz="2400" dirty="0">
                <a:solidFill>
                  <a:srgbClr val="000000"/>
                </a:solidFill>
                <a:latin typeface="ArialMT"/>
              </a:rPr>
              <a:t>היתרון של שיבולת שועל ביחס לחומרי גלם אחרים הוא השתלבות טובה בקפה. </a:t>
            </a:r>
          </a:p>
          <a:p>
            <a:pPr marL="342900" indent="-342900">
              <a:spcAft>
                <a:spcPts val="1200"/>
              </a:spcAft>
              <a:buFont typeface="Wingdings" panose="05000000000000000000" pitchFamily="2" charset="2"/>
              <a:buChar char="ü"/>
            </a:pPr>
            <a:r>
              <a:rPr lang="he-IL" sz="2400" dirty="0">
                <a:solidFill>
                  <a:srgbClr val="000000"/>
                </a:solidFill>
                <a:latin typeface="ArialMT"/>
              </a:rPr>
              <a:t>גידול חורף, בעל, יותר עמיד אקלימית מחיטה. </a:t>
            </a:r>
          </a:p>
          <a:p>
            <a:pPr>
              <a:spcAft>
                <a:spcPts val="1200"/>
              </a:spcAft>
            </a:pPr>
            <a:endParaRPr lang="he-IL" sz="2400" dirty="0">
              <a:solidFill>
                <a:srgbClr val="000000"/>
              </a:solidFill>
              <a:latin typeface="ArialMT"/>
            </a:endParaRPr>
          </a:p>
        </p:txBody>
      </p:sp>
    </p:spTree>
    <p:extLst>
      <p:ext uri="{BB962C8B-B14F-4D97-AF65-F5344CB8AC3E}">
        <p14:creationId xmlns:p14="http://schemas.microsoft.com/office/powerpoint/2010/main" val="1013838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שיבולת שועל: הערכת המשמעות לחקלאות בעמקים</a:t>
            </a:r>
          </a:p>
        </p:txBody>
      </p:sp>
      <p:sp>
        <p:nvSpPr>
          <p:cNvPr id="14" name="תיבת טקסט 13">
            <a:extLst>
              <a:ext uri="{FF2B5EF4-FFF2-40B4-BE49-F238E27FC236}">
                <a16:creationId xmlns:a16="http://schemas.microsoft.com/office/drawing/2014/main" id="{BC1459DB-8217-90CD-F8E3-836C0A06D1B5}"/>
              </a:ext>
            </a:extLst>
          </p:cNvPr>
          <p:cNvSpPr txBox="1"/>
          <p:nvPr/>
        </p:nvSpPr>
        <p:spPr>
          <a:xfrm>
            <a:off x="694221" y="910456"/>
            <a:ext cx="10665012" cy="4862870"/>
          </a:xfrm>
          <a:prstGeom prst="rect">
            <a:avLst/>
          </a:prstGeom>
          <a:noFill/>
        </p:spPr>
        <p:txBody>
          <a:bodyPr wrap="square" rtlCol="1">
            <a:spAutoFit/>
          </a:bodyPr>
          <a:lstStyle/>
          <a:p>
            <a:pPr>
              <a:spcAft>
                <a:spcPts val="1200"/>
              </a:spcAft>
            </a:pPr>
            <a:r>
              <a:rPr lang="he-IL" sz="2400" dirty="0">
                <a:solidFill>
                  <a:srgbClr val="000000"/>
                </a:solidFill>
                <a:latin typeface="ArialMT"/>
              </a:rPr>
              <a:t>כיום מגדלים בעמקים 1600 דונם של שיבולת שועל.</a:t>
            </a:r>
          </a:p>
          <a:p>
            <a:pPr>
              <a:spcAft>
                <a:spcPts val="1200"/>
              </a:spcAft>
            </a:pPr>
            <a:r>
              <a:rPr lang="he-IL" sz="2400" dirty="0">
                <a:solidFill>
                  <a:srgbClr val="000000"/>
                </a:solidFill>
                <a:latin typeface="ArialMT"/>
              </a:rPr>
              <a:t>בישראל כולה כ8,900 דונם שטחי שיבולת שועל </a:t>
            </a:r>
            <a:r>
              <a:rPr lang="he-IL" dirty="0">
                <a:solidFill>
                  <a:srgbClr val="000000"/>
                </a:solidFill>
                <a:latin typeface="ArialMT"/>
              </a:rPr>
              <a:t>(נתוני ה</a:t>
            </a:r>
            <a:r>
              <a:rPr lang="en-US" dirty="0">
                <a:solidFill>
                  <a:srgbClr val="000000"/>
                </a:solidFill>
                <a:latin typeface="ArialMT"/>
              </a:rPr>
              <a:t>FAO</a:t>
            </a:r>
            <a:r>
              <a:rPr lang="he-IL" dirty="0">
                <a:solidFill>
                  <a:srgbClr val="000000"/>
                </a:solidFill>
                <a:latin typeface="ArialMT"/>
              </a:rPr>
              <a:t> ל-2021).</a:t>
            </a:r>
          </a:p>
          <a:p>
            <a:pPr>
              <a:spcAft>
                <a:spcPts val="1200"/>
              </a:spcAft>
            </a:pPr>
            <a:r>
              <a:rPr lang="he-IL" sz="2400" dirty="0">
                <a:solidFill>
                  <a:srgbClr val="000000"/>
                </a:solidFill>
                <a:latin typeface="ArialMT"/>
              </a:rPr>
              <a:t>היבול בעמקים הינו כ-350-500 ק"ג לדונם. </a:t>
            </a:r>
          </a:p>
          <a:p>
            <a:pPr>
              <a:spcAft>
                <a:spcPts val="1200"/>
              </a:spcAft>
            </a:pPr>
            <a:r>
              <a:rPr lang="he-IL" sz="2400" dirty="0">
                <a:solidFill>
                  <a:srgbClr val="000000"/>
                </a:solidFill>
                <a:latin typeface="ArialMT"/>
              </a:rPr>
              <a:t>המכר של משקאות שיבולת שועל כיום הינו כ-2.45 מיליון ליטר בשנה</a:t>
            </a:r>
          </a:p>
          <a:p>
            <a:pPr>
              <a:spcAft>
                <a:spcPts val="1200"/>
              </a:spcAft>
            </a:pPr>
            <a:r>
              <a:rPr lang="he-IL" sz="2400" dirty="0">
                <a:solidFill>
                  <a:srgbClr val="000000"/>
                </a:solidFill>
                <a:latin typeface="ArialMT"/>
              </a:rPr>
              <a:t>לפי עליה של כ13% בשנה (כפי שהיה בשנים האחרונות), הצריכה ב2040 יכולה להגיע לכ-20 מיליון ליטר ב2040</a:t>
            </a:r>
          </a:p>
          <a:p>
            <a:pPr>
              <a:spcAft>
                <a:spcPts val="1200"/>
              </a:spcAft>
            </a:pPr>
            <a:r>
              <a:rPr lang="he-IL" sz="2400" dirty="0">
                <a:solidFill>
                  <a:srgbClr val="000000"/>
                </a:solidFill>
                <a:latin typeface="ArialMT"/>
              </a:rPr>
              <a:t>שיעור שיבולת השועל במשקה הינו 10%.</a:t>
            </a:r>
          </a:p>
          <a:p>
            <a:pPr>
              <a:spcAft>
                <a:spcPts val="1200"/>
              </a:spcAft>
            </a:pPr>
            <a:r>
              <a:rPr lang="he-IL" sz="2400" b="1" dirty="0">
                <a:solidFill>
                  <a:srgbClr val="000000"/>
                </a:solidFill>
                <a:latin typeface="ArialMT"/>
              </a:rPr>
              <a:t>כלומר: הצריכה במשקאות כיום הינה כ-245 טון שיבולת שועל בשנה, ויכולה להגיע             לכ-2,000 טון בשנת 2040.</a:t>
            </a:r>
          </a:p>
          <a:p>
            <a:pPr>
              <a:spcAft>
                <a:spcPts val="1200"/>
              </a:spcAft>
            </a:pPr>
            <a:r>
              <a:rPr lang="he-IL" sz="2400" dirty="0">
                <a:solidFill>
                  <a:srgbClr val="000000"/>
                </a:solidFill>
                <a:latin typeface="ArialMT"/>
              </a:rPr>
              <a:t>"מתכתב" עם כ4,000 דונם שיבולת שועל. לא הרבה...</a:t>
            </a:r>
          </a:p>
        </p:txBody>
      </p:sp>
    </p:spTree>
    <p:extLst>
      <p:ext uri="{BB962C8B-B14F-4D97-AF65-F5344CB8AC3E}">
        <p14:creationId xmlns:p14="http://schemas.microsoft.com/office/powerpoint/2010/main" val="495585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t>מספוא לבעלי חיים</a:t>
            </a:r>
            <a:endParaRPr lang="he-IL" sz="4800" b="1" dirty="0">
              <a:solidFill>
                <a:schemeClr val="tx1"/>
              </a:solidFill>
              <a:effectLst/>
            </a:endParaRP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434735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מספוא לבעלי חיים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58588" y="1182255"/>
            <a:ext cx="11186867" cy="2246769"/>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אם תהיה ירידה בביקוש לחלב – תיתכן ירידה בביקוש למספוא</a:t>
            </a:r>
          </a:p>
          <a:p>
            <a:pPr>
              <a:spcAft>
                <a:spcPts val="1200"/>
              </a:spcAft>
            </a:pPr>
            <a:r>
              <a:rPr lang="he-IL" sz="2400" dirty="0">
                <a:solidFill>
                  <a:srgbClr val="000000"/>
                </a:solidFill>
                <a:latin typeface="ArialMT"/>
              </a:rPr>
              <a:t>איום נוסף הינו מצד טכנולוגיות חדשניות – מספוא הידרופוני, שעשוי לאפשר ייצור המספוא ברפת, במכולות סגורות, ללא צורך בשטחים חקלאיים</a:t>
            </a:r>
          </a:p>
          <a:p>
            <a:pPr>
              <a:spcAft>
                <a:spcPts val="1200"/>
              </a:spcAft>
            </a:pPr>
            <a:r>
              <a:rPr lang="he-IL" sz="2400" dirty="0">
                <a:solidFill>
                  <a:srgbClr val="000000"/>
                </a:solidFill>
                <a:latin typeface="ArialMT"/>
              </a:rPr>
              <a:t>גידולי מספוא הם גידולים עיקריים בעמקים, תופסים כ-25% מהשטח החקלאי ולכן יש צורך לבחון בזהירות את התחזיות לביקוש למספוא</a:t>
            </a:r>
          </a:p>
        </p:txBody>
      </p:sp>
    </p:spTree>
    <p:extLst>
      <p:ext uri="{BB962C8B-B14F-4D97-AF65-F5344CB8AC3E}">
        <p14:creationId xmlns:p14="http://schemas.microsoft.com/office/powerpoint/2010/main" val="308066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הביקוש למספוא: תחזית 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33400" y="844808"/>
            <a:ext cx="11141364" cy="83099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האיחוד האירופי חוזה </a:t>
            </a:r>
            <a:r>
              <a:rPr lang="he-IL" sz="2400" b="1" i="0" dirty="0">
                <a:solidFill>
                  <a:srgbClr val="000000"/>
                </a:solidFill>
                <a:effectLst/>
                <a:latin typeface="ArialMT"/>
              </a:rPr>
              <a:t>ירידה של כ3% </a:t>
            </a:r>
            <a:r>
              <a:rPr lang="he-IL" sz="2400" b="0" i="0" dirty="0">
                <a:solidFill>
                  <a:srgbClr val="000000"/>
                </a:solidFill>
                <a:effectLst/>
                <a:latin typeface="ArialMT"/>
              </a:rPr>
              <a:t>בביקוש למספוא עד שנת 2031, בשל ירידה צפויה בביקוש לבשר. חוזה ירידה בשימוש בחיטה במספוא, ועליה בשימוש בתירס</a:t>
            </a:r>
            <a:endParaRPr lang="he-IL" sz="2400" dirty="0">
              <a:solidFill>
                <a:srgbClr val="000000"/>
              </a:solidFill>
              <a:latin typeface="ArialMT"/>
            </a:endParaRPr>
          </a:p>
        </p:txBody>
      </p:sp>
      <p:sp>
        <p:nvSpPr>
          <p:cNvPr id="12" name="תיבת טקסט 11">
            <a:extLst>
              <a:ext uri="{FF2B5EF4-FFF2-40B4-BE49-F238E27FC236}">
                <a16:creationId xmlns:a16="http://schemas.microsoft.com/office/drawing/2014/main" id="{4CA932CB-1F44-E9A0-69FD-B72F576119AE}"/>
              </a:ext>
            </a:extLst>
          </p:cNvPr>
          <p:cNvSpPr txBox="1"/>
          <p:nvPr/>
        </p:nvSpPr>
        <p:spPr>
          <a:xfrm>
            <a:off x="3349256" y="6382802"/>
            <a:ext cx="8510431" cy="461665"/>
          </a:xfrm>
          <a:prstGeom prst="rect">
            <a:avLst/>
          </a:prstGeom>
          <a:noFill/>
        </p:spPr>
        <p:txBody>
          <a:bodyPr wrap="square" rtlCol="1">
            <a:spAutoFit/>
          </a:bodyPr>
          <a:lstStyle/>
          <a:p>
            <a:pPr algn="r"/>
            <a:r>
              <a:rPr lang="he-IL" sz="1200" dirty="0"/>
              <a:t>מקור:</a:t>
            </a:r>
            <a:r>
              <a:rPr lang="en-US" sz="1200" dirty="0"/>
              <a:t>EU Agricultural Outlook 2021-2031. Dec. 2021</a:t>
            </a:r>
            <a:r>
              <a:rPr lang="he-IL" sz="1200" dirty="0"/>
              <a:t> </a:t>
            </a:r>
            <a:r>
              <a:rPr lang="en-US" sz="1200" dirty="0"/>
              <a:t>https://agriculture.ec.europa.eu/system/files/2023-01/agricultural-outlook-2021-report_en_0.pdf</a:t>
            </a:r>
            <a:endParaRPr lang="he-IL" sz="1200" dirty="0"/>
          </a:p>
        </p:txBody>
      </p:sp>
      <p:pic>
        <p:nvPicPr>
          <p:cNvPr id="13" name="תמונה 12">
            <a:extLst>
              <a:ext uri="{FF2B5EF4-FFF2-40B4-BE49-F238E27FC236}">
                <a16:creationId xmlns:a16="http://schemas.microsoft.com/office/drawing/2014/main" id="{9E04FB8F-936E-5E4B-E922-04E6ED3AF2CE}"/>
              </a:ext>
            </a:extLst>
          </p:cNvPr>
          <p:cNvPicPr>
            <a:picLocks noChangeAspect="1"/>
          </p:cNvPicPr>
          <p:nvPr/>
        </p:nvPicPr>
        <p:blipFill>
          <a:blip r:embed="rId3"/>
          <a:stretch>
            <a:fillRect/>
          </a:stretch>
        </p:blipFill>
        <p:spPr>
          <a:xfrm>
            <a:off x="809591" y="2003823"/>
            <a:ext cx="4877051" cy="3911801"/>
          </a:xfrm>
          <a:prstGeom prst="rect">
            <a:avLst/>
          </a:prstGeom>
        </p:spPr>
      </p:pic>
      <p:pic>
        <p:nvPicPr>
          <p:cNvPr id="15" name="תמונה 14">
            <a:extLst>
              <a:ext uri="{FF2B5EF4-FFF2-40B4-BE49-F238E27FC236}">
                <a16:creationId xmlns:a16="http://schemas.microsoft.com/office/drawing/2014/main" id="{7C7D7A5A-75BA-9F75-592F-0FFCBFA6123E}"/>
              </a:ext>
            </a:extLst>
          </p:cNvPr>
          <p:cNvPicPr>
            <a:picLocks noChangeAspect="1"/>
          </p:cNvPicPr>
          <p:nvPr/>
        </p:nvPicPr>
        <p:blipFill>
          <a:blip r:embed="rId4"/>
          <a:stretch>
            <a:fillRect/>
          </a:stretch>
        </p:blipFill>
        <p:spPr>
          <a:xfrm>
            <a:off x="6321309" y="2059855"/>
            <a:ext cx="4915153" cy="3873699"/>
          </a:xfrm>
          <a:prstGeom prst="rect">
            <a:avLst/>
          </a:prstGeom>
        </p:spPr>
      </p:pic>
    </p:spTree>
    <p:extLst>
      <p:ext uri="{BB962C8B-B14F-4D97-AF65-F5344CB8AC3E}">
        <p14:creationId xmlns:p14="http://schemas.microsoft.com/office/powerpoint/2010/main" val="2896803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ביקוש למספוא: תחזית ה</a:t>
            </a:r>
            <a:r>
              <a:rPr lang="en-US" sz="2800" b="1" dirty="0"/>
              <a:t>FAO</a:t>
            </a:r>
            <a:endParaRPr lang="he-IL" sz="2800" b="1" dirty="0"/>
          </a:p>
        </p:txBody>
      </p:sp>
      <p:sp>
        <p:nvSpPr>
          <p:cNvPr id="5" name="תיבת טקסט 4">
            <a:extLst>
              <a:ext uri="{FF2B5EF4-FFF2-40B4-BE49-F238E27FC236}">
                <a16:creationId xmlns:a16="http://schemas.microsoft.com/office/drawing/2014/main" id="{893711D6-61BD-EF83-2357-683A3CCB95DC}"/>
              </a:ext>
            </a:extLst>
          </p:cNvPr>
          <p:cNvSpPr txBox="1"/>
          <p:nvPr/>
        </p:nvSpPr>
        <p:spPr>
          <a:xfrm>
            <a:off x="7894799" y="6027003"/>
            <a:ext cx="4308255" cy="830997"/>
          </a:xfrm>
          <a:prstGeom prst="rect">
            <a:avLst/>
          </a:prstGeom>
          <a:noFill/>
        </p:spPr>
        <p:txBody>
          <a:bodyPr wrap="square" rtlCol="1">
            <a:spAutoFit/>
          </a:bodyPr>
          <a:lstStyle/>
          <a:p>
            <a:pPr algn="r"/>
            <a:r>
              <a:rPr lang="he-IL" sz="1200" dirty="0"/>
              <a:t>מקור:</a:t>
            </a:r>
            <a:r>
              <a:rPr lang="en-US" sz="1200" dirty="0"/>
              <a:t>OECD-FAO Agricultural Outlook 2022-2031 </a:t>
            </a:r>
            <a:r>
              <a:rPr lang="en-US" sz="1200" dirty="0">
                <a:hlinkClick r:id="rId3"/>
              </a:rPr>
              <a:t>https://www.oecd-ilibrary.org/docserver/f1b0b29c-en.pdf?expires=1697028558&amp;id=id&amp;accname=guest&amp;checksum=47F4E437B804AE8132863F4A7CA5A89B</a:t>
            </a:r>
            <a:r>
              <a:rPr lang="en-US" sz="1200" dirty="0"/>
              <a:t> </a:t>
            </a:r>
            <a:endParaRPr lang="he-IL" sz="1200" dirty="0"/>
          </a:p>
        </p:txBody>
      </p:sp>
      <p:pic>
        <p:nvPicPr>
          <p:cNvPr id="10" name="תמונה 9">
            <a:extLst>
              <a:ext uri="{FF2B5EF4-FFF2-40B4-BE49-F238E27FC236}">
                <a16:creationId xmlns:a16="http://schemas.microsoft.com/office/drawing/2014/main" id="{6FF89FC2-2323-7BAE-DC6A-AD20EDEEBE46}"/>
              </a:ext>
            </a:extLst>
          </p:cNvPr>
          <p:cNvPicPr>
            <a:picLocks noChangeAspect="1"/>
          </p:cNvPicPr>
          <p:nvPr/>
        </p:nvPicPr>
        <p:blipFill rotWithShape="1">
          <a:blip r:embed="rId4"/>
          <a:srcRect b="22238"/>
          <a:stretch/>
        </p:blipFill>
        <p:spPr>
          <a:xfrm>
            <a:off x="174753" y="1403805"/>
            <a:ext cx="10090298" cy="4525865"/>
          </a:xfrm>
          <a:prstGeom prst="rect">
            <a:avLst/>
          </a:prstGeom>
        </p:spPr>
      </p:pic>
      <p:pic>
        <p:nvPicPr>
          <p:cNvPr id="11" name="תמונה 10">
            <a:extLst>
              <a:ext uri="{FF2B5EF4-FFF2-40B4-BE49-F238E27FC236}">
                <a16:creationId xmlns:a16="http://schemas.microsoft.com/office/drawing/2014/main" id="{0404E471-AC19-2D68-CF26-A309C563ED3B}"/>
              </a:ext>
            </a:extLst>
          </p:cNvPr>
          <p:cNvPicPr>
            <a:picLocks noChangeAspect="1"/>
          </p:cNvPicPr>
          <p:nvPr/>
        </p:nvPicPr>
        <p:blipFill rotWithShape="1">
          <a:blip r:embed="rId4"/>
          <a:srcRect t="77516"/>
          <a:stretch/>
        </p:blipFill>
        <p:spPr>
          <a:xfrm>
            <a:off x="0" y="6027002"/>
            <a:ext cx="6407479" cy="830998"/>
          </a:xfrm>
          <a:prstGeom prst="rect">
            <a:avLst/>
          </a:prstGeom>
        </p:spPr>
      </p:pic>
      <p:sp>
        <p:nvSpPr>
          <p:cNvPr id="14" name="אליפסה 13">
            <a:extLst>
              <a:ext uri="{FF2B5EF4-FFF2-40B4-BE49-F238E27FC236}">
                <a16:creationId xmlns:a16="http://schemas.microsoft.com/office/drawing/2014/main" id="{A1FB4803-CD7F-5545-B556-663F939FBD49}"/>
              </a:ext>
            </a:extLst>
          </p:cNvPr>
          <p:cNvSpPr/>
          <p:nvPr/>
        </p:nvSpPr>
        <p:spPr>
          <a:xfrm>
            <a:off x="1404749" y="5018567"/>
            <a:ext cx="1913860" cy="265814"/>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38360" y="844808"/>
            <a:ext cx="11552945" cy="830997"/>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בניגוד לאיחוד האירופי, ה</a:t>
            </a:r>
            <a:r>
              <a:rPr lang="en-US" sz="2400" b="0" i="0" dirty="0">
                <a:solidFill>
                  <a:srgbClr val="000000"/>
                </a:solidFill>
                <a:effectLst/>
                <a:latin typeface="ArialMT"/>
              </a:rPr>
              <a:t>FAO</a:t>
            </a:r>
            <a:r>
              <a:rPr lang="he-IL" sz="2400" b="0" i="0" dirty="0">
                <a:solidFill>
                  <a:srgbClr val="000000"/>
                </a:solidFill>
                <a:effectLst/>
                <a:latin typeface="ArialMT"/>
              </a:rPr>
              <a:t> חוזה </a:t>
            </a:r>
            <a:r>
              <a:rPr lang="he-IL" sz="2400" b="1" i="0" dirty="0">
                <a:solidFill>
                  <a:srgbClr val="000000"/>
                </a:solidFill>
                <a:effectLst/>
                <a:latin typeface="ArialMT"/>
              </a:rPr>
              <a:t>עליה של כ0.5% בשנה </a:t>
            </a:r>
            <a:r>
              <a:rPr lang="he-IL" sz="2400" b="0" i="0" dirty="0">
                <a:solidFill>
                  <a:srgbClr val="000000"/>
                </a:solidFill>
                <a:effectLst/>
                <a:latin typeface="ArialMT"/>
              </a:rPr>
              <a:t>בשימוש במספוא במדינות עשירות, עד שנת 2031</a:t>
            </a:r>
          </a:p>
        </p:txBody>
      </p:sp>
    </p:spTree>
    <p:extLst>
      <p:ext uri="{BB962C8B-B14F-4D97-AF65-F5344CB8AC3E}">
        <p14:creationId xmlns:p14="http://schemas.microsoft.com/office/powerpoint/2010/main" val="2949577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מספוא הידרופוני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40244" y="948414"/>
            <a:ext cx="8425573" cy="4339650"/>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טכנולוגיה חדשנית: מספוא מבוסס נבטים, שמחליף תחמיצי חיטה ותירס</a:t>
            </a:r>
          </a:p>
          <a:p>
            <a:pPr>
              <a:spcAft>
                <a:spcPts val="1200"/>
              </a:spcAft>
            </a:pPr>
            <a:r>
              <a:rPr lang="he-IL" sz="2400" dirty="0">
                <a:solidFill>
                  <a:srgbClr val="000000"/>
                </a:solidFill>
                <a:latin typeface="ArialMT"/>
              </a:rPr>
              <a:t>הטכנולוגיה מאפשרת ייצור המספוא בתוך הרפת, במכולה סגורה</a:t>
            </a:r>
          </a:p>
          <a:p>
            <a:pPr>
              <a:spcAft>
                <a:spcPts val="1200"/>
              </a:spcAft>
            </a:pPr>
            <a:r>
              <a:rPr lang="he-IL" sz="2400" b="0" i="0" dirty="0">
                <a:solidFill>
                  <a:srgbClr val="171717"/>
                </a:solidFill>
                <a:effectLst/>
                <a:latin typeface="Tahoma" panose="020B0604030504040204" pitchFamily="34" charset="0"/>
              </a:rPr>
              <a:t>מכוונים לייצר מזון יותר איכותי, נצילות מזון גבוהה, חלב עתיר חלבונים, הפחתה בפליטת גזי חממה, חיסכון בלוגיסטיקה בהובלת מספוא</a:t>
            </a:r>
          </a:p>
          <a:p>
            <a:pPr>
              <a:spcAft>
                <a:spcPts val="1200"/>
              </a:spcAft>
            </a:pPr>
            <a:r>
              <a:rPr lang="he-IL" sz="2400" dirty="0">
                <a:solidFill>
                  <a:srgbClr val="171717"/>
                </a:solidFill>
                <a:latin typeface="Tahoma" panose="020B0604030504040204" pitchFamily="34" charset="0"/>
              </a:rPr>
              <a:t>גרנות משקיעים במחקר, יש מספר רפתות שמהוות אתרי ניסוי</a:t>
            </a:r>
          </a:p>
          <a:p>
            <a:pPr>
              <a:spcAft>
                <a:spcPts val="1200"/>
              </a:spcAft>
            </a:pPr>
            <a:r>
              <a:rPr lang="he-IL" sz="2400" b="0" i="0" dirty="0" err="1">
                <a:solidFill>
                  <a:srgbClr val="171717"/>
                </a:solidFill>
                <a:effectLst/>
                <a:latin typeface="Tahoma" panose="020B0604030504040204" pitchFamily="34" charset="0"/>
              </a:rPr>
              <a:t>מילובר</a:t>
            </a:r>
            <a:r>
              <a:rPr lang="he-IL" sz="2400" b="0" i="0" dirty="0">
                <a:solidFill>
                  <a:srgbClr val="171717"/>
                </a:solidFill>
                <a:effectLst/>
                <a:latin typeface="Tahoma" panose="020B0604030504040204" pitchFamily="34" charset="0"/>
              </a:rPr>
              <a:t> וחושן </a:t>
            </a:r>
            <a:r>
              <a:rPr lang="he-IL" sz="2400" b="0" i="0" dirty="0" err="1">
                <a:solidFill>
                  <a:srgbClr val="171717"/>
                </a:solidFill>
                <a:effectLst/>
                <a:latin typeface="Tahoma" panose="020B0604030504040204" pitchFamily="34" charset="0"/>
              </a:rPr>
              <a:t>פודטק</a:t>
            </a:r>
            <a:r>
              <a:rPr lang="he-IL" sz="2400" b="0" i="0" dirty="0">
                <a:solidFill>
                  <a:srgbClr val="171717"/>
                </a:solidFill>
                <a:effectLst/>
                <a:latin typeface="Tahoma" panose="020B0604030504040204" pitchFamily="34" charset="0"/>
              </a:rPr>
              <a:t> הקימו מתקן ראשון בקיבוץ סער, אמור לייצר 60 טון נבטים ביום</a:t>
            </a:r>
          </a:p>
          <a:p>
            <a:pPr>
              <a:spcAft>
                <a:spcPts val="1200"/>
              </a:spcAft>
            </a:pPr>
            <a:r>
              <a:rPr lang="he-IL" sz="2400" dirty="0">
                <a:solidFill>
                  <a:srgbClr val="171717"/>
                </a:solidFill>
                <a:latin typeface="Tahoma" panose="020B0604030504040204" pitchFamily="34" charset="0"/>
              </a:rPr>
              <a:t>כרגע עוד אין תוצאות מוכחות, הכלכליות לא ברורה.</a:t>
            </a:r>
            <a:endParaRPr lang="he-IL" sz="2400" b="0" i="0" dirty="0">
              <a:solidFill>
                <a:srgbClr val="171717"/>
              </a:solidFill>
              <a:effectLst/>
              <a:latin typeface="Tahoma" panose="020B0604030504040204" pitchFamily="34" charset="0"/>
            </a:endParaRPr>
          </a:p>
          <a:p>
            <a:pPr>
              <a:spcAft>
                <a:spcPts val="1200"/>
              </a:spcAft>
            </a:pPr>
            <a:r>
              <a:rPr lang="he-IL" sz="2400" dirty="0">
                <a:solidFill>
                  <a:srgbClr val="171717"/>
                </a:solidFill>
                <a:latin typeface="Tahoma" panose="020B0604030504040204" pitchFamily="34" charset="0"/>
              </a:rPr>
              <a:t>האם יפגע בייצור המספוא בעמקים?</a:t>
            </a:r>
            <a:endParaRPr lang="he-IL" sz="2400" b="0" i="0" dirty="0">
              <a:solidFill>
                <a:srgbClr val="000000"/>
              </a:solidFill>
              <a:effectLst/>
              <a:latin typeface="ArialMT"/>
            </a:endParaRPr>
          </a:p>
        </p:txBody>
      </p:sp>
      <p:sp>
        <p:nvSpPr>
          <p:cNvPr id="5" name="תיבת טקסט 4">
            <a:extLst>
              <a:ext uri="{FF2B5EF4-FFF2-40B4-BE49-F238E27FC236}">
                <a16:creationId xmlns:a16="http://schemas.microsoft.com/office/drawing/2014/main" id="{893711D6-61BD-EF83-2357-683A3CCB95DC}"/>
              </a:ext>
            </a:extLst>
          </p:cNvPr>
          <p:cNvSpPr txBox="1"/>
          <p:nvPr/>
        </p:nvSpPr>
        <p:spPr>
          <a:xfrm>
            <a:off x="4392706" y="6147476"/>
            <a:ext cx="7799294" cy="707886"/>
          </a:xfrm>
          <a:prstGeom prst="rect">
            <a:avLst/>
          </a:prstGeom>
          <a:noFill/>
        </p:spPr>
        <p:txBody>
          <a:bodyPr wrap="square" rtlCol="1">
            <a:spAutoFit/>
          </a:bodyPr>
          <a:lstStyle/>
          <a:p>
            <a:pPr algn="r"/>
            <a:r>
              <a:rPr lang="he-IL" sz="800" dirty="0"/>
              <a:t>מקור: </a:t>
            </a:r>
            <a:r>
              <a:rPr lang="en-US" sz="800" dirty="0"/>
              <a:t>https://www.ihaklai.org.il/index.php/component/k2/item/35607-%E2%81%A8%D7%9E%D7%99%D7%9C%D7%95%D7%91%D7%A8-%D7%95%D7%97%D7%95%D7%A9%D7%9F-%D7%A4%D7%95%D7%93%D7%98%D7%A7-%D7%9E%D7%A7%D7%99%D7%9E%D7%95%D7%AA-%D7%90%D7%AA-%D7%A9%D7%95%D7%AA%D7%A4%D7%95%D7%AA-%D7%97%D7%95%D7%A9%D7%9F-%D7%A4%D7%95%D7%93%D7%98%D7%A7-%E2%80%93-%D7%9E%D7%99%D7%9C%D7%95%D7%91%D7%A8-%D7%99%D7%A9%D7%A8%D7%90%D7%9C-%D7%9C%D7%99%D7%99%D7%A6%D7%95%D7%A8-%D7%A0%D7%91%D7%98%D7%99%D7%9D-%D7%9C%D7%94%D7%96%D7%A0%D7%AA-%D7%91%D7%A2%D7%9C%D7%99-%D7%97%D7%99%D7%99%D7%9D-%D7%91%D7%99%D7%A9%D7%A8%D7%90%D7%9C%E2%81%A9</a:t>
            </a:r>
            <a:endParaRPr lang="he-IL" sz="800" dirty="0"/>
          </a:p>
        </p:txBody>
      </p:sp>
      <p:pic>
        <p:nvPicPr>
          <p:cNvPr id="2050" name="Picture 2" descr="תמונה">
            <a:extLst>
              <a:ext uri="{FF2B5EF4-FFF2-40B4-BE49-F238E27FC236}">
                <a16:creationId xmlns:a16="http://schemas.microsoft.com/office/drawing/2014/main" id="{E721AAB0-1C89-98C7-CA2F-39A24EEF8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83" y="878145"/>
            <a:ext cx="2733675"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07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צרכי תעשיות המזון המסורתיות</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43459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כללי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5" y="1046722"/>
            <a:ext cx="11325139" cy="4616648"/>
          </a:xfrm>
          <a:prstGeom prst="rect">
            <a:avLst/>
          </a:prstGeom>
          <a:noFill/>
        </p:spPr>
        <p:txBody>
          <a:bodyPr wrap="square" rtlCol="1">
            <a:spAutoFit/>
          </a:bodyPr>
          <a:lstStyle/>
          <a:p>
            <a:pPr marL="457200" indent="-457200">
              <a:spcAft>
                <a:spcPts val="1200"/>
              </a:spcAft>
              <a:buAutoNum type="arabicPeriod"/>
            </a:pPr>
            <a:r>
              <a:rPr lang="he-IL" sz="2400" b="0" i="0" dirty="0">
                <a:solidFill>
                  <a:srgbClr val="000000"/>
                </a:solidFill>
                <a:effectLst/>
                <a:latin typeface="ArialMT"/>
              </a:rPr>
              <a:t>יש </a:t>
            </a:r>
            <a:r>
              <a:rPr lang="he-IL" sz="2400" b="1" i="0" dirty="0">
                <a:solidFill>
                  <a:srgbClr val="000000"/>
                </a:solidFill>
                <a:effectLst/>
                <a:latin typeface="ArialMT"/>
              </a:rPr>
              <a:t>מחסור במו"פ </a:t>
            </a:r>
            <a:r>
              <a:rPr lang="he-IL" sz="2400" b="0" i="0" dirty="0">
                <a:solidFill>
                  <a:srgbClr val="000000"/>
                </a:solidFill>
                <a:effectLst/>
                <a:latin typeface="ArialMT"/>
              </a:rPr>
              <a:t>בתעשיות המזון הגדולות בישראל. לדוגמא, בעגבניות תעשיה, מגדלים אותם זנים מזה 20 שנה. המו"פ מתרכז ביכולות העיבוד, למשל עיקור ופסטור של י</a:t>
            </a:r>
            <a:r>
              <a:rPr lang="he-IL" sz="2400" dirty="0">
                <a:solidFill>
                  <a:srgbClr val="000000"/>
                </a:solidFill>
                <a:latin typeface="ArialMT"/>
              </a:rPr>
              <a:t>רקות, או ייצור מחיות. מעט מו"פ במקטע החקלאי (למשל השבחת זנים </a:t>
            </a:r>
            <a:r>
              <a:rPr lang="he-IL" sz="2400" dirty="0" err="1">
                <a:solidFill>
                  <a:srgbClr val="000000"/>
                </a:solidFill>
                <a:latin typeface="ArialMT"/>
              </a:rPr>
              <a:t>לתעשיה</a:t>
            </a:r>
            <a:r>
              <a:rPr lang="he-IL" sz="2400" dirty="0">
                <a:solidFill>
                  <a:srgbClr val="000000"/>
                </a:solidFill>
                <a:latin typeface="ArialMT"/>
              </a:rPr>
              <a:t>).</a:t>
            </a:r>
          </a:p>
          <a:p>
            <a:pPr marL="457200" indent="-457200">
              <a:spcAft>
                <a:spcPts val="1200"/>
              </a:spcAft>
              <a:buFontTx/>
              <a:buAutoNum type="arabicPeriod"/>
            </a:pPr>
            <a:r>
              <a:rPr lang="he-IL" sz="2400" b="1" dirty="0">
                <a:solidFill>
                  <a:srgbClr val="000000"/>
                </a:solidFill>
                <a:latin typeface="ArialMT"/>
              </a:rPr>
              <a:t>מחירי הירקות בכל העולם במגמת עליה</a:t>
            </a:r>
            <a:r>
              <a:rPr lang="he-IL" sz="2400" dirty="0">
                <a:solidFill>
                  <a:srgbClr val="000000"/>
                </a:solidFill>
                <a:latin typeface="ArialMT"/>
              </a:rPr>
              <a:t>. דוגמא: מחיר עגבניות תעשיה עלה ב50% בשנתיים האחרונות.</a:t>
            </a:r>
            <a:endParaRPr lang="he-IL" sz="2400" b="0" i="0" dirty="0">
              <a:solidFill>
                <a:srgbClr val="000000"/>
              </a:solidFill>
              <a:effectLst/>
              <a:latin typeface="ArialMT"/>
            </a:endParaRPr>
          </a:p>
          <a:p>
            <a:pPr marL="457200" indent="-457200">
              <a:spcAft>
                <a:spcPts val="1200"/>
              </a:spcAft>
              <a:buAutoNum type="arabicPeriod"/>
            </a:pPr>
            <a:r>
              <a:rPr lang="he-IL" sz="2400" b="0" i="0" dirty="0">
                <a:solidFill>
                  <a:srgbClr val="000000"/>
                </a:solidFill>
                <a:effectLst/>
                <a:latin typeface="ArialMT"/>
              </a:rPr>
              <a:t>המגמה הנוכחית: הציבור הישראלי רוצה יותר </a:t>
            </a:r>
            <a:r>
              <a:rPr lang="he-IL" sz="2400" b="1" i="0" dirty="0">
                <a:solidFill>
                  <a:srgbClr val="000000"/>
                </a:solidFill>
                <a:effectLst/>
                <a:latin typeface="ArialMT"/>
              </a:rPr>
              <a:t>מוצרים טריים </a:t>
            </a:r>
            <a:r>
              <a:rPr lang="he-IL" sz="2400" b="0" i="0" dirty="0">
                <a:solidFill>
                  <a:srgbClr val="000000"/>
                </a:solidFill>
                <a:effectLst/>
                <a:latin typeface="ArialMT"/>
              </a:rPr>
              <a:t>כל השנה, פחות שימורים</a:t>
            </a:r>
            <a:r>
              <a:rPr lang="he-IL" sz="2400" dirty="0">
                <a:solidFill>
                  <a:srgbClr val="000000"/>
                </a:solidFill>
                <a:latin typeface="ArialMT"/>
              </a:rPr>
              <a:t> או קפואים. מוצע לבחון הקמת חממות כדי לספק ביקוש טרי כל השנה לירקות המיוצרים כיום </a:t>
            </a:r>
            <a:r>
              <a:rPr lang="he-IL" sz="2400" dirty="0" err="1">
                <a:solidFill>
                  <a:srgbClr val="000000"/>
                </a:solidFill>
                <a:latin typeface="ArialMT"/>
              </a:rPr>
              <a:t>לתעשיה</a:t>
            </a:r>
            <a:r>
              <a:rPr lang="he-IL" sz="2400" dirty="0">
                <a:solidFill>
                  <a:srgbClr val="000000"/>
                </a:solidFill>
                <a:latin typeface="ArialMT"/>
              </a:rPr>
              <a:t> (ברוקולי, כרובית).</a:t>
            </a:r>
          </a:p>
          <a:p>
            <a:pPr marL="457200" indent="-457200">
              <a:spcAft>
                <a:spcPts val="1200"/>
              </a:spcAft>
              <a:buAutoNum type="arabicPeriod"/>
            </a:pPr>
            <a:r>
              <a:rPr lang="he-IL" sz="2400" b="1" dirty="0">
                <a:solidFill>
                  <a:srgbClr val="000000"/>
                </a:solidFill>
                <a:latin typeface="ArialMT"/>
              </a:rPr>
              <a:t>הרגישות הצרכנית גדולה, והחמרה ברגולציה </a:t>
            </a:r>
            <a:r>
              <a:rPr lang="he-IL" sz="2400" dirty="0">
                <a:solidFill>
                  <a:srgbClr val="000000"/>
                </a:solidFill>
                <a:latin typeface="ArialMT"/>
              </a:rPr>
              <a:t>(חומרי הדברה) עלולה להביא לנוכחות מזיקים ומכרסמים בתוצרת המגיעה למפעלים. נדרש פתרון שיאפשר פחות חומרי הדברה אך ללא נזקים. בעתיד, לחקלאים שילמדו לעבוד בפחות חומרי הדברה- יהיה יתרון בשוק.</a:t>
            </a:r>
          </a:p>
        </p:txBody>
      </p:sp>
    </p:spTree>
    <p:extLst>
      <p:ext uri="{BB962C8B-B14F-4D97-AF65-F5344CB8AC3E}">
        <p14:creationId xmlns:p14="http://schemas.microsoft.com/office/powerpoint/2010/main" val="3160682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מוצרים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4031873"/>
          </a:xfrm>
          <a:prstGeom prst="rect">
            <a:avLst/>
          </a:prstGeom>
          <a:noFill/>
        </p:spPr>
        <p:txBody>
          <a:bodyPr wrap="square" rtlCol="1">
            <a:spAutoFit/>
          </a:bodyPr>
          <a:lstStyle/>
          <a:p>
            <a:pPr>
              <a:spcAft>
                <a:spcPts val="1200"/>
              </a:spcAft>
            </a:pPr>
            <a:r>
              <a:rPr lang="he-IL" sz="2400" dirty="0">
                <a:solidFill>
                  <a:srgbClr val="000000"/>
                </a:solidFill>
                <a:latin typeface="ArialMT"/>
              </a:rPr>
              <a:t>בתזונה הישראלית יש צריכה של מספר ירקות תעשיה שנחשבים "</a:t>
            </a:r>
            <a:r>
              <a:rPr lang="he-IL" sz="2400" b="1" dirty="0">
                <a:solidFill>
                  <a:srgbClr val="000000"/>
                </a:solidFill>
                <a:latin typeface="ArialMT"/>
              </a:rPr>
              <a:t>מוצרי ברזל</a:t>
            </a:r>
            <a:r>
              <a:rPr lang="he-IL" sz="2400" dirty="0">
                <a:solidFill>
                  <a:srgbClr val="000000"/>
                </a:solidFill>
                <a:latin typeface="ArialMT"/>
              </a:rPr>
              <a:t>": עגבניות, שעועית, אפונה, גזר, תירס, כרובית וברוקולי</a:t>
            </a:r>
            <a:endParaRPr lang="he-IL" sz="2400" b="1" i="0" dirty="0">
              <a:solidFill>
                <a:srgbClr val="000000"/>
              </a:solidFill>
              <a:effectLst/>
              <a:latin typeface="ArialMT"/>
            </a:endParaRPr>
          </a:p>
          <a:p>
            <a:pPr>
              <a:spcAft>
                <a:spcPts val="1200"/>
              </a:spcAft>
            </a:pPr>
            <a:r>
              <a:rPr lang="he-IL" sz="2400" b="1" i="0" dirty="0">
                <a:solidFill>
                  <a:srgbClr val="000000"/>
                </a:solidFill>
                <a:effectLst/>
                <a:latin typeface="ArialMT"/>
              </a:rPr>
              <a:t>עגבניות</a:t>
            </a:r>
          </a:p>
          <a:p>
            <a:pPr marL="457200" indent="-457200">
              <a:spcAft>
                <a:spcPts val="1200"/>
              </a:spcAft>
              <a:buAutoNum type="arabicPeriod"/>
            </a:pPr>
            <a:r>
              <a:rPr lang="he-IL" sz="2400" b="0" i="0" dirty="0">
                <a:solidFill>
                  <a:srgbClr val="000000"/>
                </a:solidFill>
                <a:effectLst/>
                <a:latin typeface="ArialMT"/>
              </a:rPr>
              <a:t>בשנים האחרונות חל שינוי בטעם הצרכן הישראלי: פחות שימוש ברכז, יותר שימוש בעגבניות מרוסקות כבסיס לבישול. בהשפעת מוצרים איטלקיים מיובאים. אין משמעות מבחינת זני העגבניות המגודלים בעמקים.</a:t>
            </a:r>
          </a:p>
          <a:p>
            <a:pPr marL="457200" indent="-457200">
              <a:spcAft>
                <a:spcPts val="1200"/>
              </a:spcAft>
              <a:buFontTx/>
              <a:buAutoNum type="arabicPeriod"/>
            </a:pPr>
            <a:r>
              <a:rPr lang="he-IL" sz="2400" dirty="0">
                <a:solidFill>
                  <a:srgbClr val="000000"/>
                </a:solidFill>
                <a:latin typeface="ArialMT"/>
              </a:rPr>
              <a:t>הביקוש של הציבור הישראלי למוצרי עגבניות תעשיה </a:t>
            </a:r>
            <a:r>
              <a:rPr lang="he-IL" sz="2400" b="1" dirty="0">
                <a:solidFill>
                  <a:srgbClr val="000000"/>
                </a:solidFill>
                <a:latin typeface="ArialMT"/>
              </a:rPr>
              <a:t>לא גדל.</a:t>
            </a:r>
            <a:endParaRPr lang="he-IL" sz="2400" dirty="0">
              <a:solidFill>
                <a:srgbClr val="000000"/>
              </a:solidFill>
              <a:latin typeface="ArialMT"/>
            </a:endParaRPr>
          </a:p>
          <a:p>
            <a:pPr marL="457200" indent="-457200">
              <a:spcAft>
                <a:spcPts val="1200"/>
              </a:spcAft>
              <a:buFontTx/>
              <a:buAutoNum type="arabicPeriod"/>
            </a:pPr>
            <a:r>
              <a:rPr lang="he-IL" sz="2400" dirty="0">
                <a:solidFill>
                  <a:srgbClr val="000000"/>
                </a:solidFill>
                <a:latin typeface="ArialMT"/>
              </a:rPr>
              <a:t>יש </a:t>
            </a:r>
            <a:r>
              <a:rPr lang="he-IL" sz="2400" b="1" dirty="0">
                <a:solidFill>
                  <a:srgbClr val="000000"/>
                </a:solidFill>
                <a:latin typeface="ArialMT"/>
              </a:rPr>
              <a:t>גידול בביקוש ליצוא </a:t>
            </a:r>
            <a:r>
              <a:rPr lang="he-IL" sz="2400" dirty="0">
                <a:solidFill>
                  <a:srgbClr val="000000"/>
                </a:solidFill>
                <a:latin typeface="ArialMT"/>
              </a:rPr>
              <a:t>של מוצרי עגבניות תעשיה (חלק ממפעלי המזון בישראל מייצאים מוצרי עגבניות).</a:t>
            </a:r>
          </a:p>
        </p:txBody>
      </p:sp>
    </p:spTree>
    <p:extLst>
      <p:ext uri="{BB962C8B-B14F-4D97-AF65-F5344CB8AC3E}">
        <p14:creationId xmlns:p14="http://schemas.microsoft.com/office/powerpoint/2010/main" val="350228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723549"/>
          </a:xfrm>
          <a:prstGeom prst="rect">
            <a:avLst/>
          </a:prstGeom>
          <a:noFill/>
        </p:spPr>
        <p:txBody>
          <a:bodyPr wrap="square" rtlCol="1">
            <a:spAutoFit/>
          </a:bodyPr>
          <a:lstStyle/>
          <a:p>
            <a:pPr algn="ctr" rtl="1">
              <a:lnSpc>
                <a:spcPct val="100000"/>
              </a:lnSpc>
              <a:spcAft>
                <a:spcPts val="1200"/>
              </a:spcAft>
            </a:pPr>
            <a:r>
              <a:rPr lang="he-IL" sz="4800" b="1" dirty="0"/>
              <a:t>גידולים חקלאיים עתידיים</a:t>
            </a:r>
          </a:p>
          <a:p>
            <a:pPr algn="ctr" rtl="1">
              <a:lnSpc>
                <a:spcPct val="100000"/>
              </a:lnSpc>
              <a:spcAft>
                <a:spcPts val="1200"/>
              </a:spcAft>
            </a:pPr>
            <a:r>
              <a:rPr lang="he-IL" sz="4800" b="1" dirty="0">
                <a:solidFill>
                  <a:schemeClr val="tx1"/>
                </a:solidFill>
                <a:effectLst/>
              </a:rPr>
              <a:t>על רקע שינוי האקלים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2628731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מוצרים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5386090"/>
          </a:xfrm>
          <a:prstGeom prst="rect">
            <a:avLst/>
          </a:prstGeom>
          <a:noFill/>
        </p:spPr>
        <p:txBody>
          <a:bodyPr wrap="square" rtlCol="1">
            <a:spAutoFit/>
          </a:bodyPr>
          <a:lstStyle/>
          <a:p>
            <a:pPr>
              <a:spcAft>
                <a:spcPts val="1200"/>
              </a:spcAft>
            </a:pPr>
            <a:r>
              <a:rPr lang="he-IL" sz="2400" b="1" i="0" dirty="0">
                <a:solidFill>
                  <a:srgbClr val="000000"/>
                </a:solidFill>
                <a:effectLst/>
                <a:latin typeface="ArialMT"/>
              </a:rPr>
              <a:t>תירס</a:t>
            </a:r>
          </a:p>
          <a:p>
            <a:pPr marL="457200" indent="-457200">
              <a:spcAft>
                <a:spcPts val="1200"/>
              </a:spcAft>
              <a:buAutoNum type="arabicPeriod"/>
            </a:pPr>
            <a:r>
              <a:rPr lang="he-IL" sz="2400" dirty="0">
                <a:solidFill>
                  <a:srgbClr val="000000"/>
                </a:solidFill>
                <a:latin typeface="ArialMT"/>
              </a:rPr>
              <a:t>השוק של שימורים וקפואים </a:t>
            </a:r>
            <a:r>
              <a:rPr lang="he-IL" sz="2400" b="1" dirty="0">
                <a:solidFill>
                  <a:srgbClr val="000000"/>
                </a:solidFill>
                <a:latin typeface="ArialMT"/>
              </a:rPr>
              <a:t>מתכווץ בכ3% בשנה.</a:t>
            </a:r>
            <a:endParaRPr lang="he-IL" sz="2400" dirty="0">
              <a:solidFill>
                <a:srgbClr val="000000"/>
              </a:solidFill>
              <a:latin typeface="ArialMT"/>
            </a:endParaRPr>
          </a:p>
          <a:p>
            <a:pPr marL="457200" indent="-457200">
              <a:spcAft>
                <a:spcPts val="1200"/>
              </a:spcAft>
              <a:buAutoNum type="arabicPeriod"/>
            </a:pPr>
            <a:r>
              <a:rPr lang="he-IL" sz="2400" dirty="0">
                <a:solidFill>
                  <a:srgbClr val="000000"/>
                </a:solidFill>
                <a:latin typeface="ArialMT"/>
              </a:rPr>
              <a:t>המגמה: חלק מהתעשיות עברו לעבוד עם </a:t>
            </a:r>
            <a:r>
              <a:rPr lang="he-IL" sz="2400" b="1" dirty="0">
                <a:solidFill>
                  <a:srgbClr val="000000"/>
                </a:solidFill>
                <a:latin typeface="ArialMT"/>
              </a:rPr>
              <a:t>תירס מתוק </a:t>
            </a:r>
            <a:r>
              <a:rPr lang="en-US" sz="2400" dirty="0">
                <a:solidFill>
                  <a:srgbClr val="000000"/>
                </a:solidFill>
                <a:latin typeface="ArialMT"/>
              </a:rPr>
              <a:t>super sweet</a:t>
            </a:r>
            <a:r>
              <a:rPr lang="he-IL" sz="2400" dirty="0">
                <a:solidFill>
                  <a:srgbClr val="000000"/>
                </a:solidFill>
                <a:latin typeface="ArialMT"/>
              </a:rPr>
              <a:t> אחרות ממשיכות עם תירס רגיל. קשה לגדל תירס מתוק- מזיקים, חזירים, פחות זנים, עונה קצרה.</a:t>
            </a:r>
            <a:endParaRPr lang="he-IL" sz="2400" b="1" i="0" dirty="0">
              <a:solidFill>
                <a:srgbClr val="000000"/>
              </a:solidFill>
              <a:effectLst/>
              <a:latin typeface="ArialMT"/>
            </a:endParaRPr>
          </a:p>
          <a:p>
            <a:pPr>
              <a:spcAft>
                <a:spcPts val="1200"/>
              </a:spcAft>
            </a:pPr>
            <a:r>
              <a:rPr lang="he-IL" sz="2400" b="1" i="0" dirty="0">
                <a:solidFill>
                  <a:srgbClr val="000000"/>
                </a:solidFill>
                <a:effectLst/>
                <a:latin typeface="ArialMT"/>
              </a:rPr>
              <a:t>ברוקולי וכרובית</a:t>
            </a:r>
          </a:p>
          <a:p>
            <a:pPr marL="457200" indent="-457200">
              <a:spcAft>
                <a:spcPts val="1200"/>
              </a:spcAft>
              <a:buFont typeface="Arial" panose="020B0604020202020204" pitchFamily="34" charset="0"/>
              <a:buChar char="•"/>
            </a:pPr>
            <a:r>
              <a:rPr lang="he-IL" sz="2400" dirty="0">
                <a:solidFill>
                  <a:srgbClr val="000000"/>
                </a:solidFill>
                <a:latin typeface="ArialMT"/>
              </a:rPr>
              <a:t>בגלל דרישות כשרות (בלי חרקים), קשה יחסית להביא קפואים מחו"ל, אבל כיום יש מגמה של הקמת חממות בחו"ל שקיבלו כשרות.</a:t>
            </a:r>
          </a:p>
          <a:p>
            <a:pPr>
              <a:spcAft>
                <a:spcPts val="1200"/>
              </a:spcAft>
            </a:pPr>
            <a:r>
              <a:rPr lang="he-IL" sz="2400" b="1" dirty="0">
                <a:solidFill>
                  <a:srgbClr val="000000"/>
                </a:solidFill>
                <a:latin typeface="ArialMT"/>
              </a:rPr>
              <a:t>סלק</a:t>
            </a:r>
          </a:p>
          <a:p>
            <a:pPr marL="342900" indent="-342900">
              <a:spcAft>
                <a:spcPts val="1200"/>
              </a:spcAft>
              <a:buFont typeface="Arial" panose="020B0604020202020204" pitchFamily="34" charset="0"/>
              <a:buChar char="•"/>
            </a:pPr>
            <a:r>
              <a:rPr lang="he-IL" sz="2400" dirty="0">
                <a:solidFill>
                  <a:srgbClr val="000000"/>
                </a:solidFill>
                <a:latin typeface="ArialMT"/>
              </a:rPr>
              <a:t>קוביות סלק בשימורים הוא מוצר בצמיחה, אם כי הביקוש לא גדול.</a:t>
            </a:r>
          </a:p>
          <a:p>
            <a:pPr>
              <a:spcAft>
                <a:spcPts val="1200"/>
              </a:spcAft>
            </a:pPr>
            <a:r>
              <a:rPr lang="he-IL" sz="2400" b="1" dirty="0">
                <a:solidFill>
                  <a:srgbClr val="000000"/>
                </a:solidFill>
                <a:latin typeface="ArialMT"/>
              </a:rPr>
              <a:t>תפוחי אדמה, בטטה, בצל</a:t>
            </a:r>
          </a:p>
          <a:p>
            <a:pPr marL="342900" indent="-342900">
              <a:spcAft>
                <a:spcPts val="1200"/>
              </a:spcAft>
              <a:buFont typeface="Arial" panose="020B0604020202020204" pitchFamily="34" charset="0"/>
              <a:buChar char="•"/>
            </a:pPr>
            <a:r>
              <a:rPr lang="he-IL" sz="2400" dirty="0">
                <a:solidFill>
                  <a:srgbClr val="000000"/>
                </a:solidFill>
                <a:latin typeface="ArialMT"/>
              </a:rPr>
              <a:t>מוצרים חדשים יחסית </a:t>
            </a:r>
            <a:r>
              <a:rPr lang="he-IL" sz="2400" dirty="0" err="1">
                <a:solidFill>
                  <a:srgbClr val="000000"/>
                </a:solidFill>
                <a:latin typeface="ArialMT"/>
              </a:rPr>
              <a:t>בתעשית</a:t>
            </a:r>
            <a:r>
              <a:rPr lang="he-IL" sz="2400" dirty="0">
                <a:solidFill>
                  <a:srgbClr val="000000"/>
                </a:solidFill>
                <a:latin typeface="ArialMT"/>
              </a:rPr>
              <a:t> המזון המסורתית. מייצרים מהם מחיות מעוקרות.</a:t>
            </a:r>
          </a:p>
        </p:txBody>
      </p:sp>
    </p:spTree>
    <p:extLst>
      <p:ext uri="{BB962C8B-B14F-4D97-AF65-F5344CB8AC3E}">
        <p14:creationId xmlns:p14="http://schemas.microsoft.com/office/powerpoint/2010/main" val="158164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תובנות ממפגשים עם נציגי תעשיות מזון מסורתיות: מוצרים</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5601533"/>
          </a:xfrm>
          <a:prstGeom prst="rect">
            <a:avLst/>
          </a:prstGeom>
          <a:noFill/>
        </p:spPr>
        <p:txBody>
          <a:bodyPr wrap="square" rtlCol="1">
            <a:spAutoFit/>
          </a:bodyPr>
          <a:lstStyle/>
          <a:p>
            <a:pPr>
              <a:spcAft>
                <a:spcPts val="1200"/>
              </a:spcAft>
            </a:pPr>
            <a:r>
              <a:rPr lang="he-IL" sz="2400" b="1" i="0" dirty="0">
                <a:solidFill>
                  <a:srgbClr val="000000"/>
                </a:solidFill>
                <a:effectLst/>
                <a:latin typeface="ArialMT"/>
              </a:rPr>
              <a:t>קטניות</a:t>
            </a:r>
          </a:p>
          <a:p>
            <a:pPr marL="457200" indent="-457200">
              <a:spcAft>
                <a:spcPts val="1200"/>
              </a:spcAft>
              <a:buAutoNum type="arabicPeriod"/>
            </a:pPr>
            <a:r>
              <a:rPr lang="he-IL" sz="2400" b="0" i="0" dirty="0">
                <a:solidFill>
                  <a:srgbClr val="000000"/>
                </a:solidFill>
                <a:effectLst/>
                <a:latin typeface="ArialMT"/>
              </a:rPr>
              <a:t>הפסיקו לייצר שימורי </a:t>
            </a:r>
            <a:r>
              <a:rPr lang="he-IL" sz="2400" b="1" i="0" dirty="0">
                <a:solidFill>
                  <a:srgbClr val="000000"/>
                </a:solidFill>
                <a:effectLst/>
                <a:latin typeface="ArialMT"/>
              </a:rPr>
              <a:t>שעועית</a:t>
            </a:r>
            <a:r>
              <a:rPr lang="he-IL" sz="2400" b="0" i="0" dirty="0">
                <a:solidFill>
                  <a:srgbClr val="000000"/>
                </a:solidFill>
                <a:effectLst/>
                <a:latin typeface="ArialMT"/>
              </a:rPr>
              <a:t> צהובה וכנראה גם יפסיקו עם שעועית ירוקה. המוצר לא אסתטי, השעועית הופכת לאפורה בשימור.</a:t>
            </a:r>
          </a:p>
          <a:p>
            <a:pPr marL="457200" indent="-457200">
              <a:spcAft>
                <a:spcPts val="1200"/>
              </a:spcAft>
              <a:buFontTx/>
              <a:buAutoNum type="arabicPeriod"/>
            </a:pPr>
            <a:r>
              <a:rPr lang="he-IL" sz="2400" dirty="0">
                <a:solidFill>
                  <a:srgbClr val="000000"/>
                </a:solidFill>
                <a:latin typeface="ArialMT"/>
              </a:rPr>
              <a:t>שימורי </a:t>
            </a:r>
            <a:r>
              <a:rPr lang="he-IL" sz="2400" b="1" dirty="0">
                <a:solidFill>
                  <a:srgbClr val="000000"/>
                </a:solidFill>
                <a:latin typeface="ArialMT"/>
              </a:rPr>
              <a:t>אפונה</a:t>
            </a:r>
            <a:r>
              <a:rPr lang="he-IL" sz="2400" dirty="0">
                <a:solidFill>
                  <a:srgbClr val="000000"/>
                </a:solidFill>
                <a:latin typeface="ArialMT"/>
              </a:rPr>
              <a:t> הם מוצר קטן אך יציב.</a:t>
            </a:r>
          </a:p>
          <a:p>
            <a:pPr marL="457200" indent="-457200">
              <a:spcAft>
                <a:spcPts val="1200"/>
              </a:spcAft>
              <a:buFontTx/>
              <a:buAutoNum type="arabicPeriod"/>
            </a:pPr>
            <a:r>
              <a:rPr lang="he-IL" sz="2400" dirty="0">
                <a:solidFill>
                  <a:srgbClr val="000000"/>
                </a:solidFill>
                <a:latin typeface="ArialMT"/>
              </a:rPr>
              <a:t>ה</a:t>
            </a:r>
            <a:r>
              <a:rPr lang="he-IL" sz="2400" b="1" dirty="0">
                <a:solidFill>
                  <a:srgbClr val="000000"/>
                </a:solidFill>
                <a:latin typeface="ArialMT"/>
              </a:rPr>
              <a:t>חומוס</a:t>
            </a:r>
            <a:r>
              <a:rPr lang="he-IL" sz="2400" dirty="0">
                <a:solidFill>
                  <a:srgbClr val="000000"/>
                </a:solidFill>
                <a:latin typeface="ArialMT"/>
              </a:rPr>
              <a:t> שמגדלים בארץ יקר, אבל לעת עתה זן החומוס שמשמש לממרח לא גדל בחו"ל. כמויות החומוס הנצרכות בישראל גדולות מאוד.</a:t>
            </a:r>
          </a:p>
          <a:p>
            <a:pPr marL="457200" indent="-457200">
              <a:spcAft>
                <a:spcPts val="1200"/>
              </a:spcAft>
              <a:buFontTx/>
              <a:buAutoNum type="arabicPeriod"/>
            </a:pPr>
            <a:r>
              <a:rPr lang="he-IL" sz="2400" dirty="0">
                <a:solidFill>
                  <a:srgbClr val="000000"/>
                </a:solidFill>
                <a:latin typeface="ArialMT"/>
              </a:rPr>
              <a:t>יש </a:t>
            </a:r>
            <a:r>
              <a:rPr lang="he-IL" sz="2400" b="1" dirty="0">
                <a:solidFill>
                  <a:srgbClr val="000000"/>
                </a:solidFill>
                <a:latin typeface="ArialMT"/>
              </a:rPr>
              <a:t>גידול בצריכת קטניות </a:t>
            </a:r>
            <a:r>
              <a:rPr lang="he-IL" sz="2400" dirty="0">
                <a:solidFill>
                  <a:srgbClr val="000000"/>
                </a:solidFill>
                <a:latin typeface="ArialMT"/>
              </a:rPr>
              <a:t>כחלק מטרנד תחליפים למוצרי בע"ח. </a:t>
            </a:r>
          </a:p>
          <a:p>
            <a:pPr marL="457200" indent="-457200">
              <a:spcAft>
                <a:spcPts val="1200"/>
              </a:spcAft>
              <a:buFontTx/>
              <a:buAutoNum type="arabicPeriod"/>
            </a:pPr>
            <a:r>
              <a:rPr lang="he-IL" sz="2400" b="1" dirty="0">
                <a:solidFill>
                  <a:srgbClr val="000000"/>
                </a:solidFill>
                <a:latin typeface="ArialMT"/>
              </a:rPr>
              <a:t>הקטניות </a:t>
            </a:r>
            <a:r>
              <a:rPr lang="he-IL" sz="2400" b="1" dirty="0" err="1">
                <a:solidFill>
                  <a:srgbClr val="000000"/>
                </a:solidFill>
                <a:latin typeface="ArialMT"/>
              </a:rPr>
              <a:t>בתעשיה</a:t>
            </a:r>
            <a:r>
              <a:rPr lang="he-IL" sz="2400" b="1" dirty="0">
                <a:solidFill>
                  <a:srgbClr val="000000"/>
                </a:solidFill>
                <a:latin typeface="ArialMT"/>
              </a:rPr>
              <a:t> הן מיבוא. </a:t>
            </a:r>
            <a:r>
              <a:rPr lang="he-IL" sz="2400" dirty="0">
                <a:solidFill>
                  <a:srgbClr val="000000"/>
                </a:solidFill>
                <a:latin typeface="ArialMT"/>
              </a:rPr>
              <a:t>חסר בארץ ידע בגידול קטניות.</a:t>
            </a:r>
            <a:endParaRPr lang="he-IL" sz="2400" b="1" dirty="0">
              <a:solidFill>
                <a:srgbClr val="000000"/>
              </a:solidFill>
              <a:latin typeface="ArialMT"/>
            </a:endParaRPr>
          </a:p>
          <a:p>
            <a:pPr marL="457200" indent="-457200">
              <a:spcAft>
                <a:spcPts val="1200"/>
              </a:spcAft>
              <a:buFontTx/>
              <a:buAutoNum type="arabicPeriod"/>
            </a:pPr>
            <a:r>
              <a:rPr lang="he-IL" sz="2400" dirty="0">
                <a:solidFill>
                  <a:srgbClr val="000000"/>
                </a:solidFill>
                <a:latin typeface="ArialMT"/>
              </a:rPr>
              <a:t>תעשיות המזון ישמחו לקנות מחקלאים ישראלים </a:t>
            </a:r>
            <a:r>
              <a:rPr lang="he-IL" sz="2400" b="1" dirty="0">
                <a:solidFill>
                  <a:srgbClr val="000000"/>
                </a:solidFill>
                <a:latin typeface="ArialMT"/>
              </a:rPr>
              <a:t>שעועית לבנה, שעועית אדומה, פול</a:t>
            </a:r>
            <a:r>
              <a:rPr lang="he-IL" sz="2400" dirty="0">
                <a:solidFill>
                  <a:srgbClr val="000000"/>
                </a:solidFill>
                <a:latin typeface="ArialMT"/>
              </a:rPr>
              <a:t>, כל מוצר בכמות קטנה יחסית, וכאן לחקלאות המקומית יש יתרון בגמישות, לא צריך </a:t>
            </a:r>
            <a:r>
              <a:rPr lang="he-IL" sz="2400" dirty="0" err="1">
                <a:solidFill>
                  <a:srgbClr val="000000"/>
                </a:solidFill>
                <a:latin typeface="ArialMT"/>
              </a:rPr>
              <a:t>ליבא</a:t>
            </a:r>
            <a:r>
              <a:rPr lang="he-IL" sz="2400" dirty="0">
                <a:solidFill>
                  <a:srgbClr val="000000"/>
                </a:solidFill>
                <a:latin typeface="ArialMT"/>
              </a:rPr>
              <a:t> מכולה. </a:t>
            </a:r>
          </a:p>
          <a:p>
            <a:pPr marL="457200" indent="-457200">
              <a:spcAft>
                <a:spcPts val="1200"/>
              </a:spcAft>
              <a:buFontTx/>
              <a:buAutoNum type="arabicPeriod"/>
            </a:pPr>
            <a:r>
              <a:rPr lang="he-IL" sz="2400" dirty="0">
                <a:solidFill>
                  <a:srgbClr val="000000"/>
                </a:solidFill>
                <a:latin typeface="ArialMT"/>
              </a:rPr>
              <a:t>מוצע לבדוק איך </a:t>
            </a:r>
            <a:r>
              <a:rPr lang="he-IL" sz="2400" b="1" dirty="0">
                <a:solidFill>
                  <a:srgbClr val="000000"/>
                </a:solidFill>
                <a:latin typeface="ArialMT"/>
              </a:rPr>
              <a:t>להגדיל את יבול החומוס</a:t>
            </a:r>
            <a:r>
              <a:rPr lang="he-IL" sz="2400" dirty="0">
                <a:solidFill>
                  <a:srgbClr val="000000"/>
                </a:solidFill>
                <a:latin typeface="ArialMT"/>
              </a:rPr>
              <a:t>, כדי שיהיה במחיר תחרותי ליבוא, ואיך לגדל בישראל קטניות אחרות שכיום מייבאים (בעיקר מארגנטינה)</a:t>
            </a:r>
          </a:p>
        </p:txBody>
      </p:sp>
    </p:spTree>
    <p:extLst>
      <p:ext uri="{BB962C8B-B14F-4D97-AF65-F5344CB8AC3E}">
        <p14:creationId xmlns:p14="http://schemas.microsoft.com/office/powerpoint/2010/main" val="1324376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מוצרים לתעשיית המזון המסורתית – היתרונות בגידול בישראל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98009" y="982309"/>
            <a:ext cx="11325139" cy="1354217"/>
          </a:xfrm>
          <a:prstGeom prst="rect">
            <a:avLst/>
          </a:prstGeom>
          <a:noFill/>
        </p:spPr>
        <p:txBody>
          <a:bodyPr wrap="square" rtlCol="1">
            <a:spAutoFit/>
          </a:bodyPr>
          <a:lstStyle/>
          <a:p>
            <a:pPr marL="457200" indent="-457200">
              <a:spcAft>
                <a:spcPts val="1200"/>
              </a:spcAft>
              <a:buAutoNum type="arabicPeriod"/>
            </a:pPr>
            <a:r>
              <a:rPr lang="he-IL" sz="2400" b="0" i="0" dirty="0">
                <a:solidFill>
                  <a:srgbClr val="000000"/>
                </a:solidFill>
                <a:effectLst/>
                <a:latin typeface="ArialMT"/>
              </a:rPr>
              <a:t>כשרות – ירקות עלים (כרובית, ברוקולי ועוד)</a:t>
            </a:r>
          </a:p>
          <a:p>
            <a:pPr marL="457200" indent="-457200">
              <a:spcAft>
                <a:spcPts val="1200"/>
              </a:spcAft>
              <a:buAutoNum type="arabicPeriod"/>
            </a:pPr>
            <a:r>
              <a:rPr lang="he-IL" sz="2400" dirty="0">
                <a:solidFill>
                  <a:srgbClr val="000000"/>
                </a:solidFill>
                <a:latin typeface="ArialMT"/>
              </a:rPr>
              <a:t>במוצרים קטנים יחסית, אם המחיר בישראל דומה לחו"ל, עדיף לקנות בארץ כי אז יש גמישות לרכוש כמויות קטנות (ביבוא צריך להביא מכולות מלאות).</a:t>
            </a:r>
            <a:endParaRPr lang="he-IL" sz="2400" b="0" i="0" dirty="0">
              <a:solidFill>
                <a:srgbClr val="000000"/>
              </a:solidFill>
              <a:effectLst/>
              <a:latin typeface="ArialMT"/>
            </a:endParaRPr>
          </a:p>
        </p:txBody>
      </p:sp>
    </p:spTree>
    <p:extLst>
      <p:ext uri="{BB962C8B-B14F-4D97-AF65-F5344CB8AC3E}">
        <p14:creationId xmlns:p14="http://schemas.microsoft.com/office/powerpoint/2010/main" val="622934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מוצרים נוספים בעלי פוטנציאל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984885"/>
          </a:xfrm>
          <a:prstGeom prst="rect">
            <a:avLst/>
          </a:prstGeom>
          <a:noFill/>
        </p:spPr>
        <p:txBody>
          <a:bodyPr wrap="square" rtlCol="1">
            <a:spAutoFit/>
          </a:bodyPr>
          <a:lstStyle/>
          <a:p>
            <a:pPr>
              <a:spcAft>
                <a:spcPts val="1200"/>
              </a:spcAft>
            </a:pPr>
            <a:r>
              <a:rPr lang="he-IL" sz="2400" dirty="0">
                <a:solidFill>
                  <a:srgbClr val="000000"/>
                </a:solidFill>
                <a:latin typeface="ArialMT"/>
              </a:rPr>
              <a:t>תעשיות המזון מייבאות קטניות, בעיקר מארגנטינה וטורקיה</a:t>
            </a:r>
          </a:p>
          <a:p>
            <a:pPr>
              <a:spcAft>
                <a:spcPts val="1200"/>
              </a:spcAft>
            </a:pPr>
            <a:r>
              <a:rPr lang="he-IL" sz="2400" b="0" i="0" dirty="0">
                <a:solidFill>
                  <a:srgbClr val="000000"/>
                </a:solidFill>
                <a:effectLst/>
                <a:latin typeface="ArialMT"/>
              </a:rPr>
              <a:t>מה מהן אפשר לגדל בישראל?</a:t>
            </a:r>
          </a:p>
        </p:txBody>
      </p:sp>
      <p:graphicFrame>
        <p:nvGraphicFramePr>
          <p:cNvPr id="6" name="טבלה 5">
            <a:extLst>
              <a:ext uri="{FF2B5EF4-FFF2-40B4-BE49-F238E27FC236}">
                <a16:creationId xmlns:a16="http://schemas.microsoft.com/office/drawing/2014/main" id="{466C3846-CD29-B78D-C1B6-E96EA0AEE135}"/>
              </a:ext>
            </a:extLst>
          </p:cNvPr>
          <p:cNvGraphicFramePr>
            <a:graphicFrameLocks noGrp="1"/>
          </p:cNvGraphicFramePr>
          <p:nvPr>
            <p:extLst>
              <p:ext uri="{D42A27DB-BD31-4B8C-83A1-F6EECF244321}">
                <p14:modId xmlns:p14="http://schemas.microsoft.com/office/powerpoint/2010/main" val="3604273230"/>
              </p:ext>
            </p:extLst>
          </p:nvPr>
        </p:nvGraphicFramePr>
        <p:xfrm>
          <a:off x="2549031" y="2119542"/>
          <a:ext cx="7614651" cy="2397760"/>
        </p:xfrm>
        <a:graphic>
          <a:graphicData uri="http://schemas.openxmlformats.org/drawingml/2006/table">
            <a:tbl>
              <a:tblPr rtl="1">
                <a:tableStyleId>{5C22544A-7EE6-4342-B048-85BDC9FD1C3A}</a:tableStyleId>
              </a:tblPr>
              <a:tblGrid>
                <a:gridCol w="1805834">
                  <a:extLst>
                    <a:ext uri="{9D8B030D-6E8A-4147-A177-3AD203B41FA5}">
                      <a16:colId xmlns:a16="http://schemas.microsoft.com/office/drawing/2014/main" val="3312348633"/>
                    </a:ext>
                  </a:extLst>
                </a:gridCol>
                <a:gridCol w="1805834">
                  <a:extLst>
                    <a:ext uri="{9D8B030D-6E8A-4147-A177-3AD203B41FA5}">
                      <a16:colId xmlns:a16="http://schemas.microsoft.com/office/drawing/2014/main" val="675013206"/>
                    </a:ext>
                  </a:extLst>
                </a:gridCol>
                <a:gridCol w="1806983">
                  <a:extLst>
                    <a:ext uri="{9D8B030D-6E8A-4147-A177-3AD203B41FA5}">
                      <a16:colId xmlns:a16="http://schemas.microsoft.com/office/drawing/2014/main" val="2678011078"/>
                    </a:ext>
                  </a:extLst>
                </a:gridCol>
                <a:gridCol w="2196000">
                  <a:extLst>
                    <a:ext uri="{9D8B030D-6E8A-4147-A177-3AD203B41FA5}">
                      <a16:colId xmlns:a16="http://schemas.microsoft.com/office/drawing/2014/main" val="400069847"/>
                    </a:ext>
                  </a:extLst>
                </a:gridCol>
              </a:tblGrid>
              <a:tr h="177800">
                <a:tc>
                  <a:txBody>
                    <a:bodyPr/>
                    <a:lstStyle/>
                    <a:p>
                      <a:pPr algn="r" rtl="0" fontAlgn="b">
                        <a:spcAft>
                          <a:spcPts val="1200"/>
                        </a:spcAft>
                      </a:pPr>
                      <a:r>
                        <a:rPr lang="he-IL" sz="1600" b="0" i="0" u="none" strike="noStrike" dirty="0">
                          <a:solidFill>
                            <a:srgbClr val="000000"/>
                          </a:solidFill>
                          <a:effectLst/>
                          <a:latin typeface="Arial" panose="020B0604020202020204" pitchFamily="34" charset="0"/>
                        </a:rPr>
                        <a:t>מוצר</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יצור בישראל </a:t>
                      </a:r>
                    </a:p>
                    <a:p>
                      <a:pPr algn="r" rtl="1" fontAlgn="b">
                        <a:spcAft>
                          <a:spcPts val="1200"/>
                        </a:spcAft>
                      </a:pPr>
                      <a:r>
                        <a:rPr lang="he-IL" sz="1600" b="0" i="0" u="none" strike="noStrike" dirty="0">
                          <a:solidFill>
                            <a:srgbClr val="000000"/>
                          </a:solidFill>
                          <a:effectLst/>
                          <a:latin typeface="Arial" panose="020B0604020202020204" pitchFamily="34" charset="0"/>
                        </a:rPr>
                        <a:t>טון, 2021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יבוא לישראל</a:t>
                      </a:r>
                    </a:p>
                    <a:p>
                      <a:pPr algn="r" rtl="1" fontAlgn="b">
                        <a:spcAft>
                          <a:spcPts val="1200"/>
                        </a:spcAft>
                      </a:pPr>
                      <a:r>
                        <a:rPr lang="he-IL" sz="1600" b="0" i="0" u="none" strike="noStrike" dirty="0">
                          <a:solidFill>
                            <a:srgbClr val="000000"/>
                          </a:solidFill>
                          <a:effectLst/>
                          <a:latin typeface="Arial" panose="020B0604020202020204" pitchFamily="34" charset="0"/>
                        </a:rPr>
                        <a:t>טון, שנת 2021 </a:t>
                      </a:r>
                      <a:endParaRPr lang="he-IL"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1" eaLnBrk="1" fontAlgn="b" latinLnBrk="0" hangingPunct="1">
                        <a:spcAft>
                          <a:spcPts val="1200"/>
                        </a:spcAft>
                      </a:pPr>
                      <a:r>
                        <a:rPr lang="he-IL" sz="1600" b="0" i="0" u="none" strike="noStrike" kern="1200" dirty="0">
                          <a:solidFill>
                            <a:srgbClr val="000000"/>
                          </a:solidFill>
                          <a:effectLst/>
                          <a:latin typeface="Arial" panose="020B0604020202020204" pitchFamily="34" charset="0"/>
                          <a:ea typeface="+mn-ea"/>
                          <a:cs typeface="+mn-cs"/>
                        </a:rPr>
                        <a:t>מקור</a:t>
                      </a:r>
                      <a:endParaRPr lang="en-US" sz="1600" b="0" i="0" u="none" strike="noStrike" kern="1200" dirty="0">
                        <a:solidFill>
                          <a:srgbClr val="000000"/>
                        </a:solidFill>
                        <a:effectLst/>
                        <a:latin typeface="Arial" panose="020B0604020202020204" pitchFamily="34" charset="0"/>
                        <a:ea typeface="+mn-ea"/>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84861117"/>
                  </a:ext>
                </a:extLst>
              </a:tr>
              <a:tr h="177800">
                <a:tc>
                  <a:txBody>
                    <a:bodyPr/>
                    <a:lstStyle/>
                    <a:p>
                      <a:pPr algn="r" rtl="1" fontAlgn="b">
                        <a:spcAft>
                          <a:spcPts val="1200"/>
                        </a:spcAft>
                      </a:pPr>
                      <a:r>
                        <a:rPr lang="he-IL" sz="1600" u="none" strike="noStrike" dirty="0">
                          <a:effectLst/>
                        </a:rPr>
                        <a:t>חומוס</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5,400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en-US" sz="1600" b="0" i="0" u="none" strike="noStrike" dirty="0">
                          <a:solidFill>
                            <a:srgbClr val="000000"/>
                          </a:solidFill>
                          <a:effectLst/>
                          <a:latin typeface="Arial" panose="020B0604020202020204" pitchFamily="34" charset="0"/>
                        </a:rPr>
                        <a:t>17,268</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b="0" i="0" u="none" strike="noStrike" dirty="0" err="1">
                          <a:solidFill>
                            <a:srgbClr val="000000"/>
                          </a:solidFill>
                          <a:effectLst/>
                          <a:latin typeface="Arial" panose="020B0604020202020204" pitchFamily="34" charset="0"/>
                        </a:rPr>
                        <a:t>למ"ס</a:t>
                      </a:r>
                      <a:r>
                        <a:rPr lang="he-IL" sz="1600" b="0" i="0" u="none" strike="noStrike" dirty="0">
                          <a:solidFill>
                            <a:srgbClr val="000000"/>
                          </a:solidFill>
                          <a:effectLst/>
                          <a:latin typeface="Arial" panose="020B0604020202020204" pitchFamily="34" charset="0"/>
                        </a:rPr>
                        <a:t>, מאזן אספקת המזון</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09769058"/>
                  </a:ext>
                </a:extLst>
              </a:tr>
              <a:tr h="177800">
                <a:tc>
                  <a:txBody>
                    <a:bodyPr/>
                    <a:lstStyle/>
                    <a:p>
                      <a:pPr algn="r" rtl="1" fontAlgn="b">
                        <a:spcAft>
                          <a:spcPts val="1200"/>
                        </a:spcAft>
                      </a:pPr>
                      <a:r>
                        <a:rPr lang="he-IL" sz="1600" u="none" strike="noStrike" dirty="0">
                          <a:effectLst/>
                        </a:rPr>
                        <a:t>שעועית</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18,384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20,224</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למ"ס, מאזן אספקת המזון</a:t>
                      </a:r>
                      <a:endPar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324531"/>
                  </a:ext>
                </a:extLst>
              </a:tr>
              <a:tr h="177800">
                <a:tc>
                  <a:txBody>
                    <a:bodyPr/>
                    <a:lstStyle/>
                    <a:p>
                      <a:pPr algn="r" rtl="1" fontAlgn="b">
                        <a:spcAft>
                          <a:spcPts val="1200"/>
                        </a:spcAft>
                      </a:pPr>
                      <a:r>
                        <a:rPr lang="he-IL" sz="1600" u="none" strike="noStrike" dirty="0">
                          <a:effectLst/>
                        </a:rPr>
                        <a:t>עדשים</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6,520</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למ"ס, מאזן אספקת המזון</a:t>
                      </a:r>
                      <a:endPar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7789958"/>
                  </a:ext>
                </a:extLst>
              </a:tr>
              <a:tr h="177800">
                <a:tc>
                  <a:txBody>
                    <a:bodyPr/>
                    <a:lstStyle/>
                    <a:p>
                      <a:pPr algn="r" rtl="1" fontAlgn="b">
                        <a:spcAft>
                          <a:spcPts val="1200"/>
                        </a:spcAft>
                      </a:pPr>
                      <a:r>
                        <a:rPr lang="he-IL" sz="1600" u="none" strike="noStrike" dirty="0">
                          <a:effectLst/>
                        </a:rPr>
                        <a:t>אפונה</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19,818 (אפונה </a:t>
                      </a:r>
                      <a:r>
                        <a:rPr lang="he-IL" sz="1600" b="0" i="0" u="none" strike="noStrike" dirty="0" err="1">
                          <a:solidFill>
                            <a:srgbClr val="000000"/>
                          </a:solidFill>
                          <a:effectLst/>
                          <a:latin typeface="Arial" panose="020B0604020202020204" pitchFamily="34" charset="0"/>
                        </a:rPr>
                        <a:t>טריה</a:t>
                      </a:r>
                      <a:r>
                        <a:rPr lang="he-IL" sz="1600" b="0" i="0" u="none" strike="noStrike" dirty="0">
                          <a:solidFill>
                            <a:srgbClr val="000000"/>
                          </a:solidFill>
                          <a:effectLst/>
                          <a:latin typeface="Arial" panose="020B0604020202020204" pitchFamily="34" charset="0"/>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u="none" strike="noStrike" dirty="0">
                          <a:effectLst/>
                        </a:rPr>
                        <a:t> 6,212 (אפונה יבשה)</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למ"ס, מאזן אספקת המזון</a:t>
                      </a:r>
                      <a:endPar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1456892"/>
                  </a:ext>
                </a:extLst>
              </a:tr>
              <a:tr h="177800">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פולים</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190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b="0" i="0" u="none" strike="noStrike" dirty="0">
                          <a:solidFill>
                            <a:srgbClr val="000000"/>
                          </a:solidFill>
                          <a:effectLst/>
                          <a:latin typeface="Arial" panose="020B0604020202020204" pitchFamily="34" charset="0"/>
                        </a:rPr>
                        <a:t>1,133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kumimoji="0" lang="he-IL"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למ"ס</a:t>
                      </a:r>
                      <a:r>
                        <a:rPr kumimoji="0" 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מאזן אספקת המזון</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5820964"/>
                  </a:ext>
                </a:extLst>
              </a:tr>
              <a:tr h="177800">
                <a:tc>
                  <a:txBody>
                    <a:bodyPr/>
                    <a:lstStyle/>
                    <a:p>
                      <a:pPr algn="r" rtl="1" fontAlgn="b">
                        <a:spcAft>
                          <a:spcPts val="1200"/>
                        </a:spcAft>
                      </a:pPr>
                      <a:r>
                        <a:rPr lang="he-IL" sz="1600" u="none" strike="noStrike" dirty="0">
                          <a:effectLst/>
                        </a:rPr>
                        <a:t>לוביה</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en-US" sz="1600" b="0" i="0" u="none" strike="noStrike" dirty="0">
                          <a:solidFill>
                            <a:srgbClr val="000000"/>
                          </a:solidFill>
                          <a:effectLst/>
                          <a:latin typeface="Arial" panose="020B0604020202020204" pitchFamily="34" charset="0"/>
                        </a:rPr>
                        <a:t>0</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191</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en-US" sz="1600" b="0" i="0" u="none" strike="noStrike" dirty="0">
                          <a:solidFill>
                            <a:srgbClr val="000000"/>
                          </a:solidFill>
                          <a:effectLst/>
                          <a:latin typeface="Arial" panose="020B0604020202020204" pitchFamily="34" charset="0"/>
                        </a:rPr>
                        <a:t>FAOSTST</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3858690"/>
                  </a:ext>
                </a:extLst>
              </a:tr>
              <a:tr h="177800">
                <a:tc>
                  <a:txBody>
                    <a:bodyPr/>
                    <a:lstStyle/>
                    <a:p>
                      <a:pPr algn="r" rtl="1" fontAlgn="b">
                        <a:spcAft>
                          <a:spcPts val="1200"/>
                        </a:spcAft>
                      </a:pPr>
                      <a:r>
                        <a:rPr lang="he-IL" sz="1600" u="none" strike="noStrike">
                          <a:effectLst/>
                        </a:rPr>
                        <a:t>קטניות אחרות</a:t>
                      </a:r>
                      <a:endParaRPr lang="he-IL" sz="1600" b="0" i="0" u="none" strike="noStrike">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1" fontAlgn="b">
                        <a:spcAft>
                          <a:spcPts val="1200"/>
                        </a:spcAft>
                      </a:pPr>
                      <a:r>
                        <a:rPr lang="he-IL" sz="1600" b="0" i="0" u="none" strike="noStrike" dirty="0">
                          <a:solidFill>
                            <a:srgbClr val="000000"/>
                          </a:solidFill>
                          <a:effectLst/>
                          <a:latin typeface="Arial" panose="020B0604020202020204" pitchFamily="34" charset="0"/>
                        </a:rPr>
                        <a:t>אין נתון</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spcAft>
                          <a:spcPts val="1200"/>
                        </a:spcAft>
                      </a:pPr>
                      <a:r>
                        <a:rPr lang="he-IL" sz="1600" u="none" strike="noStrike" dirty="0">
                          <a:effectLst/>
                        </a:rPr>
                        <a:t>162</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1200"/>
                        </a:spcAft>
                        <a:buClrTx/>
                        <a:buSzTx/>
                        <a:buFontTx/>
                        <a:buNone/>
                        <a:tabLst/>
                        <a:defRPr/>
                      </a:pPr>
                      <a:r>
                        <a:rPr lang="en-US" sz="1600" b="0" i="0" u="none" strike="noStrike" dirty="0">
                          <a:solidFill>
                            <a:srgbClr val="000000"/>
                          </a:solidFill>
                          <a:effectLst/>
                          <a:latin typeface="Arial" panose="020B0604020202020204" pitchFamily="34" charset="0"/>
                        </a:rPr>
                        <a:t>FAOSTST</a:t>
                      </a:r>
                      <a:endParaRPr lang="he-IL"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73064679"/>
                  </a:ext>
                </a:extLst>
              </a:tr>
            </a:tbl>
          </a:graphicData>
        </a:graphic>
      </p:graphicFrame>
    </p:spTree>
    <p:extLst>
      <p:ext uri="{BB962C8B-B14F-4D97-AF65-F5344CB8AC3E}">
        <p14:creationId xmlns:p14="http://schemas.microsoft.com/office/powerpoint/2010/main" val="3393347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00635" y="157018"/>
            <a:ext cx="11074129" cy="523220"/>
          </a:xfrm>
          <a:prstGeom prst="rect">
            <a:avLst/>
          </a:prstGeom>
          <a:noFill/>
        </p:spPr>
        <p:txBody>
          <a:bodyPr wrap="square" rtlCol="1">
            <a:spAutoFit/>
          </a:bodyPr>
          <a:lstStyle/>
          <a:p>
            <a:r>
              <a:rPr lang="he-IL" sz="2800" b="1" dirty="0"/>
              <a:t>מוצרים נוספים בעלי פוטנציאל</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349624" y="844808"/>
            <a:ext cx="11325139" cy="2246769"/>
          </a:xfrm>
          <a:prstGeom prst="rect">
            <a:avLst/>
          </a:prstGeom>
          <a:noFill/>
        </p:spPr>
        <p:txBody>
          <a:bodyPr wrap="square" rtlCol="1">
            <a:spAutoFit/>
          </a:bodyPr>
          <a:lstStyle/>
          <a:p>
            <a:pPr>
              <a:spcAft>
                <a:spcPts val="1200"/>
              </a:spcAft>
            </a:pPr>
            <a:r>
              <a:rPr lang="he-IL" sz="2400" b="0" i="0" dirty="0">
                <a:solidFill>
                  <a:srgbClr val="000000"/>
                </a:solidFill>
                <a:effectLst/>
                <a:latin typeface="ArialMT"/>
              </a:rPr>
              <a:t>- דגנים בעיבוד מיוחד, למשל פריקה: חיטה ירוקה שעברה ייבוש ועישון. </a:t>
            </a:r>
            <a:r>
              <a:rPr lang="he-IL" sz="2400" dirty="0">
                <a:solidFill>
                  <a:srgbClr val="000000"/>
                </a:solidFill>
                <a:latin typeface="ArialMT"/>
              </a:rPr>
              <a:t>יש ביקוש גדל בעולם, נחשב למוצר </a:t>
            </a:r>
            <a:r>
              <a:rPr lang="he-IL" sz="2400" dirty="0" err="1">
                <a:solidFill>
                  <a:srgbClr val="000000"/>
                </a:solidFill>
                <a:latin typeface="ArialMT"/>
              </a:rPr>
              <a:t>פרימיום</a:t>
            </a:r>
            <a:r>
              <a:rPr lang="he-IL" sz="2400" dirty="0">
                <a:solidFill>
                  <a:srgbClr val="000000"/>
                </a:solidFill>
                <a:latin typeface="ArialMT"/>
              </a:rPr>
              <a:t> שמשווק בחנויות מובחרות (לא בסופר).</a:t>
            </a:r>
          </a:p>
          <a:p>
            <a:pPr>
              <a:spcAft>
                <a:spcPts val="1200"/>
              </a:spcAft>
            </a:pPr>
            <a:r>
              <a:rPr lang="he-IL" sz="2400" b="0" i="0" dirty="0">
                <a:solidFill>
                  <a:srgbClr val="000000"/>
                </a:solidFill>
                <a:effectLst/>
                <a:latin typeface="ArialMT"/>
              </a:rPr>
              <a:t>- זני חיטה לקמחים מיוחדים. לבדיקה מול טחנות קמח גדולות (</a:t>
            </a:r>
            <a:r>
              <a:rPr lang="he-IL" sz="2400" b="0" i="0" dirty="0" err="1">
                <a:solidFill>
                  <a:srgbClr val="000000"/>
                </a:solidFill>
                <a:effectLst/>
                <a:latin typeface="ArialMT"/>
              </a:rPr>
              <a:t>שטיבל</a:t>
            </a:r>
            <a:r>
              <a:rPr lang="he-IL" sz="2400" b="0" i="0" dirty="0">
                <a:solidFill>
                  <a:srgbClr val="000000"/>
                </a:solidFill>
                <a:effectLst/>
                <a:latin typeface="ArialMT"/>
              </a:rPr>
              <a:t>) או מאפיות </a:t>
            </a:r>
            <a:r>
              <a:rPr lang="he-IL" sz="2400" dirty="0">
                <a:solidFill>
                  <a:srgbClr val="000000"/>
                </a:solidFill>
                <a:latin typeface="ArialMT"/>
              </a:rPr>
              <a:t>גדולות</a:t>
            </a:r>
          </a:p>
          <a:p>
            <a:pPr>
              <a:spcAft>
                <a:spcPts val="1200"/>
              </a:spcAft>
            </a:pPr>
            <a:r>
              <a:rPr lang="he-IL" sz="2400" b="0" i="0" dirty="0">
                <a:solidFill>
                  <a:srgbClr val="000000"/>
                </a:solidFill>
                <a:effectLst/>
                <a:latin typeface="ArialMT"/>
              </a:rPr>
              <a:t>- פופקורן – חטיף פופולרי מאוד במדינות המזרח התיכון השכנות (ירדן, מצרים, רש"פ). לבחינת הגדלת הייצור ליצוא</a:t>
            </a:r>
          </a:p>
        </p:txBody>
      </p:sp>
    </p:spTree>
    <p:extLst>
      <p:ext uri="{BB962C8B-B14F-4D97-AF65-F5344CB8AC3E}">
        <p14:creationId xmlns:p14="http://schemas.microsoft.com/office/powerpoint/2010/main" val="3056606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830997"/>
          </a:xfrm>
          <a:prstGeom prst="rect">
            <a:avLst/>
          </a:prstGeom>
          <a:noFill/>
        </p:spPr>
        <p:txBody>
          <a:bodyPr wrap="square" rtlCol="1">
            <a:spAutoFit/>
          </a:bodyPr>
          <a:lstStyle/>
          <a:p>
            <a:pPr algn="ctr" rtl="1">
              <a:lnSpc>
                <a:spcPct val="100000"/>
              </a:lnSpc>
              <a:spcAft>
                <a:spcPts val="1200"/>
              </a:spcAft>
            </a:pPr>
            <a:r>
              <a:rPr lang="he-IL" sz="4800" b="1" dirty="0">
                <a:solidFill>
                  <a:schemeClr val="tx1"/>
                </a:solidFill>
                <a:effectLst/>
              </a:rPr>
              <a:t>תובנות</a:t>
            </a:r>
            <a:r>
              <a:rPr lang="he-IL" sz="4800" b="1">
                <a:solidFill>
                  <a:schemeClr val="tx1"/>
                </a:solidFill>
                <a:effectLst/>
              </a:rPr>
              <a:t>, המלצות </a:t>
            </a:r>
            <a:r>
              <a:rPr lang="he-IL" sz="4800" b="1" dirty="0">
                <a:solidFill>
                  <a:schemeClr val="tx1"/>
                </a:solidFill>
                <a:effectLst/>
              </a:rPr>
              <a:t>וסיכום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787445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תובנות והמלצות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39753" y="843583"/>
            <a:ext cx="10999151" cy="5663089"/>
          </a:xfrm>
          <a:prstGeom prst="rect">
            <a:avLst/>
          </a:prstGeom>
          <a:solidFill>
            <a:schemeClr val="bg1"/>
          </a:solidFill>
        </p:spPr>
        <p:txBody>
          <a:bodyPr wrap="square" rtlCol="1">
            <a:spAutoFit/>
          </a:bodyPr>
          <a:lstStyle/>
          <a:p>
            <a:pPr marL="457200" indent="-457200">
              <a:spcAft>
                <a:spcPts val="1200"/>
              </a:spcAft>
              <a:buAutoNum type="arabicPeriod"/>
            </a:pPr>
            <a:r>
              <a:rPr lang="he-IL" sz="2400" dirty="0"/>
              <a:t>"בשר מתורבת" לא יהיה מסחרי בטווח הקרוב, ל"חלב מותסס" עדיין יש קשיים טכנולוגיים. שני סוגי הטכנולוגיות לא צפויים לייצר מהפיכה בעשור הקרוב.</a:t>
            </a:r>
          </a:p>
          <a:p>
            <a:pPr marL="457200" indent="-457200">
              <a:spcAft>
                <a:spcPts val="1200"/>
              </a:spcAft>
              <a:buAutoNum type="arabicPeriod"/>
            </a:pPr>
            <a:r>
              <a:rPr lang="he-IL" sz="2400" b="1" dirty="0"/>
              <a:t>עיקר הפוטנציאל הינו גידול חומרי גלם צמחיים לתחליפי חלב מבוססי צמחים</a:t>
            </a:r>
            <a:r>
              <a:rPr lang="he-IL" sz="2400" dirty="0"/>
              <a:t>, ובמידה נמוכה יותר לתחליפי בשר.</a:t>
            </a:r>
          </a:p>
          <a:p>
            <a:pPr marL="457200" indent="-457200">
              <a:spcAft>
                <a:spcPts val="1200"/>
              </a:spcAft>
              <a:buAutoNum type="arabicPeriod"/>
            </a:pPr>
            <a:r>
              <a:rPr lang="he-IL" sz="2400" dirty="0"/>
              <a:t>תעשיות המזון המתוחכמות צורכות חומרי גלם חקלאיים </a:t>
            </a:r>
            <a:r>
              <a:rPr lang="he-IL" sz="2400" b="1" dirty="0"/>
              <a:t>בכמות קטנה </a:t>
            </a:r>
            <a:r>
              <a:rPr lang="he-IL" sz="2400" dirty="0"/>
              <a:t>יחסית (חלקם אמנם במחיר גבוה). אין כאן פתרון לשטחים הנרחבים של העמקים.</a:t>
            </a:r>
          </a:p>
          <a:p>
            <a:pPr marL="457200" indent="-457200">
              <a:spcAft>
                <a:spcPts val="1200"/>
              </a:spcAft>
              <a:buAutoNum type="arabicPeriod"/>
            </a:pPr>
            <a:r>
              <a:rPr lang="he-IL" sz="2400" dirty="0"/>
              <a:t>האתגר המרכזי הינו </a:t>
            </a:r>
            <a:r>
              <a:rPr lang="he-IL" sz="2400" b="1" dirty="0"/>
              <a:t>הידע</a:t>
            </a:r>
            <a:r>
              <a:rPr lang="he-IL" sz="2400" dirty="0"/>
              <a:t> במיצוי החומרים הפונקציונליים מתוך חומרי הגלם, ו</a:t>
            </a:r>
            <a:r>
              <a:rPr lang="he-IL" sz="2400" b="1" dirty="0"/>
              <a:t>המפעלים</a:t>
            </a:r>
            <a:r>
              <a:rPr lang="he-IL" sz="2400" dirty="0"/>
              <a:t> הנדרשים לכך. </a:t>
            </a:r>
          </a:p>
          <a:p>
            <a:pPr marL="457200" indent="-457200">
              <a:spcAft>
                <a:spcPts val="1200"/>
              </a:spcAft>
              <a:buAutoNum type="arabicPeriod"/>
            </a:pPr>
            <a:r>
              <a:rPr lang="he-IL" sz="2400" b="0" dirty="0">
                <a:solidFill>
                  <a:schemeClr val="tx1"/>
                </a:solidFill>
                <a:effectLst/>
              </a:rPr>
              <a:t>תעשיות המזון המתוחכמות ידרשו מהחקלאים </a:t>
            </a:r>
            <a:r>
              <a:rPr lang="he-IL" sz="2400" b="1" dirty="0">
                <a:solidFill>
                  <a:schemeClr val="tx1"/>
                </a:solidFill>
                <a:effectLst/>
              </a:rPr>
              <a:t>מוצר בסטנדרט גבוה ואחיד</a:t>
            </a:r>
            <a:r>
              <a:rPr lang="he-IL" sz="2400" b="0" dirty="0">
                <a:solidFill>
                  <a:schemeClr val="tx1"/>
                </a:solidFill>
                <a:effectLst/>
              </a:rPr>
              <a:t>, קשה להשיג זאת.</a:t>
            </a:r>
          </a:p>
          <a:p>
            <a:pPr marL="457200" indent="-457200">
              <a:spcAft>
                <a:spcPts val="1200"/>
              </a:spcAft>
              <a:buAutoNum type="arabicPeriod"/>
            </a:pPr>
            <a:r>
              <a:rPr lang="he-IL" sz="2400" b="1" dirty="0"/>
              <a:t>גידול קטניות </a:t>
            </a:r>
            <a:r>
              <a:rPr lang="he-IL" sz="2400" dirty="0"/>
              <a:t>הינו בעל פוטנציאל גבוה, הביקוש למוצר גדל כמוצר בפני עצמו וגם כתשומה לתחליפי בשר וחלב. יש לקטניות גם תרומה לטיוב הקרקע כחלק ממחזור זרעים. יתכן שבאמצעות מו"פ ניתן יהיה לשפר את תחרותיות הייצור המקומי מול היבוא.</a:t>
            </a:r>
            <a:endParaRPr lang="he-IL" sz="2400" b="0" dirty="0">
              <a:solidFill>
                <a:schemeClr val="tx1"/>
              </a:solidFill>
              <a:effectLst/>
            </a:endParaRPr>
          </a:p>
        </p:txBody>
      </p:sp>
    </p:spTree>
    <p:extLst>
      <p:ext uri="{BB962C8B-B14F-4D97-AF65-F5344CB8AC3E}">
        <p14:creationId xmlns:p14="http://schemas.microsoft.com/office/powerpoint/2010/main" val="38648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6871855" y="157018"/>
            <a:ext cx="4802909" cy="523220"/>
          </a:xfrm>
          <a:prstGeom prst="rect">
            <a:avLst/>
          </a:prstGeom>
          <a:noFill/>
        </p:spPr>
        <p:txBody>
          <a:bodyPr wrap="square" rtlCol="1">
            <a:spAutoFit/>
          </a:bodyPr>
          <a:lstStyle/>
          <a:p>
            <a:r>
              <a:rPr lang="he-IL" sz="2800" b="1" dirty="0"/>
              <a:t>תובנות והמלצות</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654425" y="982309"/>
            <a:ext cx="10631054" cy="3508653"/>
          </a:xfrm>
          <a:prstGeom prst="rect">
            <a:avLst/>
          </a:prstGeom>
          <a:noFill/>
        </p:spPr>
        <p:txBody>
          <a:bodyPr wrap="square" rtlCol="1">
            <a:spAutoFit/>
          </a:bodyPr>
          <a:lstStyle/>
          <a:p>
            <a:pPr marL="342900" indent="-342900">
              <a:spcAft>
                <a:spcPts val="1200"/>
              </a:spcAft>
              <a:buFont typeface="Arial" panose="020B0604020202020204" pitchFamily="34" charset="0"/>
              <a:buChar char="•"/>
            </a:pPr>
            <a:r>
              <a:rPr lang="he-IL" sz="2400" dirty="0"/>
              <a:t>לבדוק גידול שיבולת שועל, כחומר גלם לתעשיית תחליפי חלב</a:t>
            </a:r>
          </a:p>
          <a:p>
            <a:pPr marL="342900" indent="-342900">
              <a:spcAft>
                <a:spcPts val="1200"/>
              </a:spcAft>
              <a:buFont typeface="Arial" panose="020B0604020202020204" pitchFamily="34" charset="0"/>
              <a:buChar char="•"/>
            </a:pPr>
            <a:r>
              <a:rPr lang="he-IL" sz="2400" dirty="0"/>
              <a:t>לטפח קשרים עם חברות פיתוח לתחליפי בשר וחלב, העוסקות בפיתוח חומר הגלם, להקים אתרי ניסוי במשקים ולנסות לצמוח יחד</a:t>
            </a:r>
          </a:p>
          <a:p>
            <a:pPr marL="342900" indent="-342900">
              <a:spcAft>
                <a:spcPts val="1200"/>
              </a:spcAft>
              <a:buFont typeface="Arial" panose="020B0604020202020204" pitchFamily="34" charset="0"/>
              <a:buChar char="•"/>
            </a:pPr>
            <a:r>
              <a:rPr lang="he-IL" sz="2400" dirty="0"/>
              <a:t>לבחון הקמת חממות לגידול טרי כל השנה של ירקות שכיום מוכרים </a:t>
            </a:r>
            <a:r>
              <a:rPr lang="he-IL" sz="2400" dirty="0" err="1"/>
              <a:t>לתעשיה</a:t>
            </a:r>
            <a:r>
              <a:rPr lang="he-IL" sz="2400" dirty="0"/>
              <a:t> (ברוקולי, כרובית) </a:t>
            </a:r>
          </a:p>
          <a:p>
            <a:pPr marL="342900" indent="-342900">
              <a:spcAft>
                <a:spcPts val="1200"/>
              </a:spcAft>
              <a:buFont typeface="Arial" panose="020B0604020202020204" pitchFamily="34" charset="0"/>
              <a:buChar char="•"/>
            </a:pPr>
            <a:r>
              <a:rPr lang="he-IL" sz="2400" b="0" dirty="0">
                <a:solidFill>
                  <a:schemeClr val="tx1"/>
                </a:solidFill>
                <a:effectLst/>
              </a:rPr>
              <a:t>אין סיבה להספיד את ענפי גידול בעלי החיים, או לצפות ירידה משמעותית בביקוש לבשר, חלב או למספוא. מוצרי חלבון מהצומח לא צפויים להחליף (ודאי לא באופן מלא) חלב ובשר מהחי.</a:t>
            </a:r>
          </a:p>
        </p:txBody>
      </p:sp>
    </p:spTree>
    <p:extLst>
      <p:ext uri="{BB962C8B-B14F-4D97-AF65-F5344CB8AC3E}">
        <p14:creationId xmlns:p14="http://schemas.microsoft.com/office/powerpoint/2010/main" val="1071532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757083" y="157018"/>
            <a:ext cx="9917682" cy="523220"/>
          </a:xfrm>
          <a:prstGeom prst="rect">
            <a:avLst/>
          </a:prstGeom>
          <a:noFill/>
        </p:spPr>
        <p:txBody>
          <a:bodyPr wrap="square" rtlCol="1">
            <a:spAutoFit/>
          </a:bodyPr>
          <a:lstStyle/>
          <a:p>
            <a:r>
              <a:rPr lang="he-IL" sz="2800" b="1" dirty="0"/>
              <a:t>רשימת גידולים מוצעים לקידום – מסקנות פרק נוכחי וקודם</a:t>
            </a:r>
          </a:p>
        </p:txBody>
      </p:sp>
      <p:graphicFrame>
        <p:nvGraphicFramePr>
          <p:cNvPr id="5" name="טבלה 5">
            <a:extLst>
              <a:ext uri="{FF2B5EF4-FFF2-40B4-BE49-F238E27FC236}">
                <a16:creationId xmlns:a16="http://schemas.microsoft.com/office/drawing/2014/main" id="{256FD394-7F10-6FC6-78C8-02ACD4C05C27}"/>
              </a:ext>
            </a:extLst>
          </p:cNvPr>
          <p:cNvGraphicFramePr>
            <a:graphicFrameLocks noGrp="1"/>
          </p:cNvGraphicFramePr>
          <p:nvPr>
            <p:extLst>
              <p:ext uri="{D42A27DB-BD31-4B8C-83A1-F6EECF244321}">
                <p14:modId xmlns:p14="http://schemas.microsoft.com/office/powerpoint/2010/main" val="98251566"/>
              </p:ext>
            </p:extLst>
          </p:nvPr>
        </p:nvGraphicFramePr>
        <p:xfrm>
          <a:off x="2862634" y="1095622"/>
          <a:ext cx="7015788" cy="4820920"/>
        </p:xfrm>
        <a:graphic>
          <a:graphicData uri="http://schemas.openxmlformats.org/drawingml/2006/table">
            <a:tbl>
              <a:tblPr rtl="1" firstRow="1" bandRow="1">
                <a:tableStyleId>{93296810-A885-4BE3-A3E7-6D5BEEA58F35}</a:tableStyleId>
              </a:tblPr>
              <a:tblGrid>
                <a:gridCol w="1615788">
                  <a:extLst>
                    <a:ext uri="{9D8B030D-6E8A-4147-A177-3AD203B41FA5}">
                      <a16:colId xmlns:a16="http://schemas.microsoft.com/office/drawing/2014/main" val="287972243"/>
                    </a:ext>
                  </a:extLst>
                </a:gridCol>
                <a:gridCol w="2268000">
                  <a:extLst>
                    <a:ext uri="{9D8B030D-6E8A-4147-A177-3AD203B41FA5}">
                      <a16:colId xmlns:a16="http://schemas.microsoft.com/office/drawing/2014/main" val="485709238"/>
                    </a:ext>
                  </a:extLst>
                </a:gridCol>
                <a:gridCol w="3132000">
                  <a:extLst>
                    <a:ext uri="{9D8B030D-6E8A-4147-A177-3AD203B41FA5}">
                      <a16:colId xmlns:a16="http://schemas.microsoft.com/office/drawing/2014/main" val="580278196"/>
                    </a:ext>
                  </a:extLst>
                </a:gridCol>
              </a:tblGrid>
              <a:tr h="370840">
                <a:tc>
                  <a:txBody>
                    <a:bodyPr/>
                    <a:lstStyle/>
                    <a:p>
                      <a:pPr rtl="1"/>
                      <a:r>
                        <a:rPr lang="he-IL" dirty="0"/>
                        <a:t>קטגוריה</a:t>
                      </a:r>
                    </a:p>
                  </a:txBody>
                  <a:tcPr/>
                </a:tc>
                <a:tc>
                  <a:txBody>
                    <a:bodyPr/>
                    <a:lstStyle/>
                    <a:p>
                      <a:pPr rtl="1"/>
                      <a:r>
                        <a:rPr lang="he-IL" dirty="0"/>
                        <a:t>גידול</a:t>
                      </a:r>
                    </a:p>
                  </a:txBody>
                  <a:tcPr/>
                </a:tc>
                <a:tc>
                  <a:txBody>
                    <a:bodyPr/>
                    <a:lstStyle/>
                    <a:p>
                      <a:pPr rtl="1"/>
                      <a:r>
                        <a:rPr lang="he-IL" dirty="0"/>
                        <a:t>שימוש</a:t>
                      </a:r>
                    </a:p>
                  </a:txBody>
                  <a:tcPr/>
                </a:tc>
                <a:extLst>
                  <a:ext uri="{0D108BD9-81ED-4DB2-BD59-A6C34878D82A}">
                    <a16:rowId xmlns:a16="http://schemas.microsoft.com/office/drawing/2014/main" val="3076655273"/>
                  </a:ext>
                </a:extLst>
              </a:tr>
              <a:tr h="370840">
                <a:tc rowSpan="4">
                  <a:txBody>
                    <a:bodyPr/>
                    <a:lstStyle/>
                    <a:p>
                      <a:pPr rtl="1"/>
                      <a:r>
                        <a:rPr lang="he-IL" sz="1800" kern="1200" dirty="0">
                          <a:solidFill>
                            <a:schemeClr val="dk1"/>
                          </a:solidFill>
                          <a:latin typeface="+mn-lt"/>
                          <a:ea typeface="+mn-ea"/>
                          <a:cs typeface="+mn-cs"/>
                        </a:rPr>
                        <a:t>שומשום וקטניות</a:t>
                      </a:r>
                    </a:p>
                  </a:txBody>
                  <a:tcPr/>
                </a:tc>
                <a:tc>
                  <a:txBody>
                    <a:bodyPr/>
                    <a:lstStyle/>
                    <a:p>
                      <a:pPr rtl="1"/>
                      <a:r>
                        <a:rPr lang="he-IL" dirty="0"/>
                        <a:t>שומשום</a:t>
                      </a:r>
                    </a:p>
                  </a:txBody>
                  <a:tcPr/>
                </a:tc>
                <a:tc>
                  <a:txBody>
                    <a:bodyPr/>
                    <a:lstStyle/>
                    <a:p>
                      <a:pPr rtl="1"/>
                      <a:r>
                        <a:rPr lang="he-IL" dirty="0"/>
                        <a:t>מאכל אדם</a:t>
                      </a:r>
                    </a:p>
                  </a:txBody>
                  <a:tcPr/>
                </a:tc>
                <a:extLst>
                  <a:ext uri="{0D108BD9-81ED-4DB2-BD59-A6C34878D82A}">
                    <a16:rowId xmlns:a16="http://schemas.microsoft.com/office/drawing/2014/main" val="3354658253"/>
                  </a:ext>
                </a:extLst>
              </a:tr>
              <a:tr h="370840">
                <a:tc vMerge="1">
                  <a:txBody>
                    <a:bodyPr/>
                    <a:lstStyle/>
                    <a:p>
                      <a:pPr rtl="1"/>
                      <a:endParaRPr lang="he-IL" dirty="0"/>
                    </a:p>
                  </a:txBody>
                  <a:tcPr/>
                </a:tc>
                <a:tc>
                  <a:txBody>
                    <a:bodyPr/>
                    <a:lstStyle/>
                    <a:p>
                      <a:pPr rtl="1"/>
                      <a:r>
                        <a:rPr lang="he-IL" dirty="0"/>
                        <a:t>סויה</a:t>
                      </a:r>
                    </a:p>
                  </a:txBody>
                  <a:tcPr/>
                </a:tc>
                <a:tc>
                  <a:txBody>
                    <a:bodyPr/>
                    <a:lstStyle/>
                    <a:p>
                      <a:pPr rtl="1"/>
                      <a:r>
                        <a:rPr lang="he-IL" dirty="0"/>
                        <a:t>מספוא, שמן, תחליפי חלב </a:t>
                      </a:r>
                    </a:p>
                  </a:txBody>
                  <a:tcPr/>
                </a:tc>
                <a:extLst>
                  <a:ext uri="{0D108BD9-81ED-4DB2-BD59-A6C34878D82A}">
                    <a16:rowId xmlns:a16="http://schemas.microsoft.com/office/drawing/2014/main" val="2081260942"/>
                  </a:ext>
                </a:extLst>
              </a:tr>
              <a:tr h="370840">
                <a:tc vMerge="1">
                  <a:txBody>
                    <a:bodyPr/>
                    <a:lstStyle/>
                    <a:p>
                      <a:pPr rtl="1"/>
                      <a:endParaRPr lang="he-IL" dirty="0"/>
                    </a:p>
                  </a:txBody>
                  <a:tcPr/>
                </a:tc>
                <a:tc>
                  <a:txBody>
                    <a:bodyPr/>
                    <a:lstStyle/>
                    <a:p>
                      <a:pPr rtl="1"/>
                      <a:r>
                        <a:rPr lang="he-IL" dirty="0"/>
                        <a:t>חומוס</a:t>
                      </a:r>
                    </a:p>
                  </a:txBody>
                  <a:tcPr/>
                </a:tc>
                <a:tc>
                  <a:txBody>
                    <a:bodyPr/>
                    <a:lstStyle/>
                    <a:p>
                      <a:pPr rtl="1"/>
                      <a:r>
                        <a:rPr lang="he-IL" dirty="0"/>
                        <a:t>מאכל אדם, תחליפי חלב ובשר</a:t>
                      </a:r>
                    </a:p>
                  </a:txBody>
                  <a:tcPr/>
                </a:tc>
                <a:extLst>
                  <a:ext uri="{0D108BD9-81ED-4DB2-BD59-A6C34878D82A}">
                    <a16:rowId xmlns:a16="http://schemas.microsoft.com/office/drawing/2014/main" val="359143696"/>
                  </a:ext>
                </a:extLst>
              </a:tr>
              <a:tr h="370840">
                <a:tc vMerge="1">
                  <a:txBody>
                    <a:bodyPr/>
                    <a:lstStyle/>
                    <a:p>
                      <a:pPr rtl="1"/>
                      <a:endParaRPr lang="he-IL" dirty="0"/>
                    </a:p>
                  </a:txBody>
                  <a:tcPr/>
                </a:tc>
                <a:tc>
                  <a:txBody>
                    <a:bodyPr/>
                    <a:lstStyle/>
                    <a:p>
                      <a:pPr rtl="1"/>
                      <a:r>
                        <a:rPr lang="he-IL" dirty="0"/>
                        <a:t>קטניות אחרות לסוגיהן</a:t>
                      </a:r>
                    </a:p>
                  </a:txBody>
                  <a:tcPr/>
                </a:tc>
                <a:tc>
                  <a:txBody>
                    <a:bodyPr/>
                    <a:lstStyle/>
                    <a:p>
                      <a:pPr rtl="1"/>
                      <a:r>
                        <a:rPr lang="he-IL" dirty="0"/>
                        <a:t>מאכל אדם, תחליפי חלב ובשר</a:t>
                      </a:r>
                    </a:p>
                  </a:txBody>
                  <a:tcPr/>
                </a:tc>
                <a:extLst>
                  <a:ext uri="{0D108BD9-81ED-4DB2-BD59-A6C34878D82A}">
                    <a16:rowId xmlns:a16="http://schemas.microsoft.com/office/drawing/2014/main" val="2982475517"/>
                  </a:ext>
                </a:extLst>
              </a:tr>
              <a:tr h="370840">
                <a:tc rowSpan="6">
                  <a:txBody>
                    <a:bodyPr/>
                    <a:lstStyle/>
                    <a:p>
                      <a:pPr marL="0" algn="r" defTabSz="914400" rtl="1" eaLnBrk="1" latinLnBrk="0" hangingPunct="1"/>
                      <a:r>
                        <a:rPr lang="he-IL" sz="1800" kern="1200" dirty="0">
                          <a:solidFill>
                            <a:schemeClr val="dk1"/>
                          </a:solidFill>
                          <a:latin typeface="+mn-lt"/>
                          <a:ea typeface="+mn-ea"/>
                          <a:cs typeface="+mn-cs"/>
                        </a:rPr>
                        <a:t>דגניים</a:t>
                      </a:r>
                    </a:p>
                  </a:txBody>
                  <a:tcPr/>
                </a:tc>
                <a:tc>
                  <a:txBody>
                    <a:bodyPr/>
                    <a:lstStyle/>
                    <a:p>
                      <a:pPr rtl="1"/>
                      <a:r>
                        <a:rPr lang="he-IL" dirty="0"/>
                        <a:t>חיטת </a:t>
                      </a:r>
                      <a:r>
                        <a:rPr lang="he-IL" dirty="0" err="1"/>
                        <a:t>דורום</a:t>
                      </a:r>
                      <a:endParaRPr lang="he-IL" sz="1200" dirty="0"/>
                    </a:p>
                  </a:txBody>
                  <a:tcPr/>
                </a:tc>
                <a:tc>
                  <a:txBody>
                    <a:bodyPr/>
                    <a:lstStyle/>
                    <a:p>
                      <a:pPr rtl="1"/>
                      <a:r>
                        <a:rPr lang="he-IL" dirty="0"/>
                        <a:t>מאכל אדם ומספוא</a:t>
                      </a:r>
                    </a:p>
                  </a:txBody>
                  <a:tcPr/>
                </a:tc>
                <a:extLst>
                  <a:ext uri="{0D108BD9-81ED-4DB2-BD59-A6C34878D82A}">
                    <a16:rowId xmlns:a16="http://schemas.microsoft.com/office/drawing/2014/main" val="1489982800"/>
                  </a:ext>
                </a:extLst>
              </a:tr>
              <a:tr h="370840">
                <a:tc vMerge="1">
                  <a:txBody>
                    <a:bodyPr/>
                    <a:lstStyle/>
                    <a:p>
                      <a:pPr rtl="1"/>
                      <a:endParaRPr lang="he-IL" dirty="0"/>
                    </a:p>
                  </a:txBody>
                  <a:tcPr/>
                </a:tc>
                <a:tc>
                  <a:txBody>
                    <a:bodyPr/>
                    <a:lstStyle/>
                    <a:p>
                      <a:pPr rtl="1"/>
                      <a:r>
                        <a:rPr lang="he-IL" dirty="0"/>
                        <a:t>זני חיטת לחם מיוחדים</a:t>
                      </a:r>
                    </a:p>
                  </a:txBody>
                  <a:tcPr/>
                </a:tc>
                <a:tc>
                  <a:txBody>
                    <a:bodyPr/>
                    <a:lstStyle/>
                    <a:p>
                      <a:pPr rtl="1"/>
                      <a:r>
                        <a:rPr lang="he-IL" dirty="0"/>
                        <a:t>קמח מאכל אדם</a:t>
                      </a:r>
                    </a:p>
                  </a:txBody>
                  <a:tcPr/>
                </a:tc>
                <a:extLst>
                  <a:ext uri="{0D108BD9-81ED-4DB2-BD59-A6C34878D82A}">
                    <a16:rowId xmlns:a16="http://schemas.microsoft.com/office/drawing/2014/main" val="3089514452"/>
                  </a:ext>
                </a:extLst>
              </a:tr>
              <a:tr h="370840">
                <a:tc vMerge="1">
                  <a:txBody>
                    <a:bodyPr/>
                    <a:lstStyle/>
                    <a:p>
                      <a:pPr rtl="1"/>
                      <a:endParaRPr lang="he-IL" dirty="0"/>
                    </a:p>
                  </a:txBody>
                  <a:tcPr/>
                </a:tc>
                <a:tc>
                  <a:txBody>
                    <a:bodyPr/>
                    <a:lstStyle/>
                    <a:p>
                      <a:pPr rtl="1"/>
                      <a:r>
                        <a:rPr lang="he-IL" dirty="0"/>
                        <a:t>חיטה לפריקה</a:t>
                      </a:r>
                    </a:p>
                  </a:txBody>
                  <a:tcPr/>
                </a:tc>
                <a:tc>
                  <a:txBody>
                    <a:bodyPr/>
                    <a:lstStyle/>
                    <a:p>
                      <a:pPr rtl="1"/>
                      <a:r>
                        <a:rPr lang="he-IL" dirty="0"/>
                        <a:t>מאכל אדם</a:t>
                      </a:r>
                    </a:p>
                  </a:txBody>
                  <a:tcPr/>
                </a:tc>
                <a:extLst>
                  <a:ext uri="{0D108BD9-81ED-4DB2-BD59-A6C34878D82A}">
                    <a16:rowId xmlns:a16="http://schemas.microsoft.com/office/drawing/2014/main" val="3473767119"/>
                  </a:ext>
                </a:extLst>
              </a:tr>
              <a:tr h="370840">
                <a:tc vMerge="1">
                  <a:txBody>
                    <a:bodyPr/>
                    <a:lstStyle/>
                    <a:p>
                      <a:pPr rtl="1"/>
                      <a:endParaRPr lang="he-IL" dirty="0"/>
                    </a:p>
                  </a:txBody>
                  <a:tcPr/>
                </a:tc>
                <a:tc>
                  <a:txBody>
                    <a:bodyPr/>
                    <a:lstStyle/>
                    <a:p>
                      <a:pPr rtl="1"/>
                      <a:r>
                        <a:rPr lang="he-IL" dirty="0"/>
                        <a:t>תירס לפופקורן</a:t>
                      </a:r>
                    </a:p>
                  </a:txBody>
                  <a:tcPr/>
                </a:tc>
                <a:tc>
                  <a:txBody>
                    <a:bodyPr/>
                    <a:lstStyle/>
                    <a:p>
                      <a:pPr rtl="1"/>
                      <a:r>
                        <a:rPr lang="he-IL" dirty="0"/>
                        <a:t>מאכל אדם ליצוא</a:t>
                      </a:r>
                    </a:p>
                  </a:txBody>
                  <a:tcPr/>
                </a:tc>
                <a:extLst>
                  <a:ext uri="{0D108BD9-81ED-4DB2-BD59-A6C34878D82A}">
                    <a16:rowId xmlns:a16="http://schemas.microsoft.com/office/drawing/2014/main" val="3968594895"/>
                  </a:ext>
                </a:extLst>
              </a:tr>
              <a:tr h="370840">
                <a:tc vMerge="1">
                  <a:txBody>
                    <a:bodyPr/>
                    <a:lstStyle/>
                    <a:p>
                      <a:pPr rtl="1"/>
                      <a:endParaRPr lang="he-IL" dirty="0"/>
                    </a:p>
                  </a:txBody>
                  <a:tcPr/>
                </a:tc>
                <a:tc>
                  <a:txBody>
                    <a:bodyPr/>
                    <a:lstStyle/>
                    <a:p>
                      <a:pPr rtl="1"/>
                      <a:r>
                        <a:rPr lang="he-IL" dirty="0"/>
                        <a:t>שעורה</a:t>
                      </a:r>
                    </a:p>
                  </a:txBody>
                  <a:tcPr/>
                </a:tc>
                <a:tc>
                  <a:txBody>
                    <a:bodyPr/>
                    <a:lstStyle/>
                    <a:p>
                      <a:pPr rtl="1"/>
                      <a:r>
                        <a:rPr lang="he-IL" dirty="0"/>
                        <a:t>מספוא</a:t>
                      </a:r>
                    </a:p>
                  </a:txBody>
                  <a:tcPr/>
                </a:tc>
                <a:extLst>
                  <a:ext uri="{0D108BD9-81ED-4DB2-BD59-A6C34878D82A}">
                    <a16:rowId xmlns:a16="http://schemas.microsoft.com/office/drawing/2014/main" val="3321901388"/>
                  </a:ext>
                </a:extLst>
              </a:tr>
              <a:tr h="370840">
                <a:tc vMerge="1">
                  <a:txBody>
                    <a:bodyPr/>
                    <a:lstStyle/>
                    <a:p>
                      <a:pPr rtl="1"/>
                      <a:endParaRPr lang="he-IL" dirty="0"/>
                    </a:p>
                  </a:txBody>
                  <a:tcPr/>
                </a:tc>
                <a:tc>
                  <a:txBody>
                    <a:bodyPr/>
                    <a:lstStyle/>
                    <a:p>
                      <a:pPr rtl="1"/>
                      <a:r>
                        <a:rPr lang="he-IL" dirty="0"/>
                        <a:t>שיבולת שועל</a:t>
                      </a:r>
                    </a:p>
                  </a:txBody>
                  <a:tcPr/>
                </a:tc>
                <a:tc>
                  <a:txBody>
                    <a:bodyPr/>
                    <a:lstStyle/>
                    <a:p>
                      <a:pPr rtl="1"/>
                      <a:r>
                        <a:rPr lang="he-IL" dirty="0"/>
                        <a:t>מספוא, גרעינים לחליפי חלב</a:t>
                      </a:r>
                    </a:p>
                  </a:txBody>
                  <a:tcPr/>
                </a:tc>
                <a:extLst>
                  <a:ext uri="{0D108BD9-81ED-4DB2-BD59-A6C34878D82A}">
                    <a16:rowId xmlns:a16="http://schemas.microsoft.com/office/drawing/2014/main" val="2787046934"/>
                  </a:ext>
                </a:extLst>
              </a:tr>
              <a:tr h="370840">
                <a:tc rowSpan="2">
                  <a:txBody>
                    <a:bodyPr/>
                    <a:lstStyle/>
                    <a:p>
                      <a:pPr rtl="1"/>
                      <a:r>
                        <a:rPr lang="he-IL" dirty="0"/>
                        <a:t>גידולים חדשים</a:t>
                      </a:r>
                    </a:p>
                  </a:txBody>
                  <a:tcPr/>
                </a:tc>
                <a:tc>
                  <a:txBody>
                    <a:bodyPr/>
                    <a:lstStyle/>
                    <a:p>
                      <a:pPr rtl="1"/>
                      <a:r>
                        <a:rPr lang="he-IL" dirty="0" err="1"/>
                        <a:t>קינואה</a:t>
                      </a:r>
                      <a:endParaRPr lang="he-IL" dirty="0"/>
                    </a:p>
                  </a:txBody>
                  <a:tcPr/>
                </a:tc>
                <a:tc>
                  <a:txBody>
                    <a:bodyPr/>
                    <a:lstStyle/>
                    <a:p>
                      <a:pPr rtl="1"/>
                      <a:r>
                        <a:rPr lang="he-IL" dirty="0"/>
                        <a:t>מאכל אדם ומספוא</a:t>
                      </a:r>
                    </a:p>
                  </a:txBody>
                  <a:tcPr/>
                </a:tc>
                <a:extLst>
                  <a:ext uri="{0D108BD9-81ED-4DB2-BD59-A6C34878D82A}">
                    <a16:rowId xmlns:a16="http://schemas.microsoft.com/office/drawing/2014/main" val="1032595567"/>
                  </a:ext>
                </a:extLst>
              </a:tr>
              <a:tr h="370840">
                <a:tc vMerge="1">
                  <a:txBody>
                    <a:bodyPr/>
                    <a:lstStyle/>
                    <a:p>
                      <a:pPr rtl="1"/>
                      <a:endParaRPr lang="he-IL" dirty="0"/>
                    </a:p>
                  </a:txBody>
                  <a:tcPr/>
                </a:tc>
                <a:tc>
                  <a:txBody>
                    <a:bodyPr/>
                    <a:lstStyle/>
                    <a:p>
                      <a:pPr rtl="1"/>
                      <a:r>
                        <a:rPr lang="he-IL" dirty="0"/>
                        <a:t>טף</a:t>
                      </a:r>
                    </a:p>
                  </a:txBody>
                  <a:tcPr/>
                </a:tc>
                <a:tc>
                  <a:txBody>
                    <a:bodyPr/>
                    <a:lstStyle/>
                    <a:p>
                      <a:pPr rtl="1"/>
                      <a:r>
                        <a:rPr lang="he-IL" dirty="0"/>
                        <a:t>מספוא ומאכל אדם</a:t>
                      </a:r>
                    </a:p>
                  </a:txBody>
                  <a:tcPr/>
                </a:tc>
                <a:extLst>
                  <a:ext uri="{0D108BD9-81ED-4DB2-BD59-A6C34878D82A}">
                    <a16:rowId xmlns:a16="http://schemas.microsoft.com/office/drawing/2014/main" val="2036712422"/>
                  </a:ext>
                </a:extLst>
              </a:tr>
            </a:tbl>
          </a:graphicData>
        </a:graphic>
      </p:graphicFrame>
    </p:spTree>
    <p:extLst>
      <p:ext uri="{BB962C8B-B14F-4D97-AF65-F5344CB8AC3E}">
        <p14:creationId xmlns:p14="http://schemas.microsoft.com/office/powerpoint/2010/main" val="3954955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1757083" y="157018"/>
            <a:ext cx="9917682" cy="523220"/>
          </a:xfrm>
          <a:prstGeom prst="rect">
            <a:avLst/>
          </a:prstGeom>
          <a:noFill/>
        </p:spPr>
        <p:txBody>
          <a:bodyPr wrap="square" rtlCol="1">
            <a:spAutoFit/>
          </a:bodyPr>
          <a:lstStyle/>
          <a:p>
            <a:r>
              <a:rPr lang="he-IL" sz="2800" b="1" dirty="0"/>
              <a:t>רשימת גידולים מוצעים לקידום – בדיקת יבולים ושטחים</a:t>
            </a:r>
          </a:p>
        </p:txBody>
      </p:sp>
      <p:graphicFrame>
        <p:nvGraphicFramePr>
          <p:cNvPr id="2" name="טבלה 1">
            <a:extLst>
              <a:ext uri="{FF2B5EF4-FFF2-40B4-BE49-F238E27FC236}">
                <a16:creationId xmlns:a16="http://schemas.microsoft.com/office/drawing/2014/main" id="{D71F6C80-649F-7D20-C8A5-EE3B9A84B75C}"/>
              </a:ext>
            </a:extLst>
          </p:cNvPr>
          <p:cNvGraphicFramePr>
            <a:graphicFrameLocks noGrp="1"/>
          </p:cNvGraphicFramePr>
          <p:nvPr>
            <p:extLst>
              <p:ext uri="{D42A27DB-BD31-4B8C-83A1-F6EECF244321}">
                <p14:modId xmlns:p14="http://schemas.microsoft.com/office/powerpoint/2010/main" val="1578482147"/>
              </p:ext>
            </p:extLst>
          </p:nvPr>
        </p:nvGraphicFramePr>
        <p:xfrm>
          <a:off x="1562903" y="1399998"/>
          <a:ext cx="9650500" cy="3333750"/>
        </p:xfrm>
        <a:graphic>
          <a:graphicData uri="http://schemas.openxmlformats.org/drawingml/2006/table">
            <a:tbl>
              <a:tblPr rtl="1"/>
              <a:tblGrid>
                <a:gridCol w="990600">
                  <a:extLst>
                    <a:ext uri="{9D8B030D-6E8A-4147-A177-3AD203B41FA5}">
                      <a16:colId xmlns:a16="http://schemas.microsoft.com/office/drawing/2014/main" val="3396565025"/>
                    </a:ext>
                  </a:extLst>
                </a:gridCol>
                <a:gridCol w="927100">
                  <a:extLst>
                    <a:ext uri="{9D8B030D-6E8A-4147-A177-3AD203B41FA5}">
                      <a16:colId xmlns:a16="http://schemas.microsoft.com/office/drawing/2014/main" val="1526122503"/>
                    </a:ext>
                  </a:extLst>
                </a:gridCol>
                <a:gridCol w="914400">
                  <a:extLst>
                    <a:ext uri="{9D8B030D-6E8A-4147-A177-3AD203B41FA5}">
                      <a16:colId xmlns:a16="http://schemas.microsoft.com/office/drawing/2014/main" val="579338157"/>
                    </a:ext>
                  </a:extLst>
                </a:gridCol>
                <a:gridCol w="914400">
                  <a:extLst>
                    <a:ext uri="{9D8B030D-6E8A-4147-A177-3AD203B41FA5}">
                      <a16:colId xmlns:a16="http://schemas.microsoft.com/office/drawing/2014/main" val="3007054160"/>
                    </a:ext>
                  </a:extLst>
                </a:gridCol>
                <a:gridCol w="1224000">
                  <a:extLst>
                    <a:ext uri="{9D8B030D-6E8A-4147-A177-3AD203B41FA5}">
                      <a16:colId xmlns:a16="http://schemas.microsoft.com/office/drawing/2014/main" val="89004983"/>
                    </a:ext>
                  </a:extLst>
                </a:gridCol>
                <a:gridCol w="1404000">
                  <a:extLst>
                    <a:ext uri="{9D8B030D-6E8A-4147-A177-3AD203B41FA5}">
                      <a16:colId xmlns:a16="http://schemas.microsoft.com/office/drawing/2014/main" val="3192829420"/>
                    </a:ext>
                  </a:extLst>
                </a:gridCol>
                <a:gridCol w="1476000">
                  <a:extLst>
                    <a:ext uri="{9D8B030D-6E8A-4147-A177-3AD203B41FA5}">
                      <a16:colId xmlns:a16="http://schemas.microsoft.com/office/drawing/2014/main" val="2673164866"/>
                    </a:ext>
                  </a:extLst>
                </a:gridCol>
                <a:gridCol w="1800000">
                  <a:extLst>
                    <a:ext uri="{9D8B030D-6E8A-4147-A177-3AD203B41FA5}">
                      <a16:colId xmlns:a16="http://schemas.microsoft.com/office/drawing/2014/main" val="2602615120"/>
                    </a:ext>
                  </a:extLst>
                </a:gridCol>
              </a:tblGrid>
              <a:tr h="558800">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גידול</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יצור בישראל 2020, טון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יבוא לישראל 2020, טון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סה"כ צריכה בישראל, טון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יבול בישראל </a:t>
                      </a:r>
                      <a:r>
                        <a:rPr lang="he-IL" sz="1400" b="0" i="0" u="none" strike="noStrike" dirty="0" err="1">
                          <a:solidFill>
                            <a:srgbClr val="FFFFFF"/>
                          </a:solidFill>
                          <a:effectLst/>
                          <a:latin typeface="Arial" panose="020B0604020202020204" pitchFamily="34" charset="0"/>
                        </a:rPr>
                        <a:t>קג</a:t>
                      </a:r>
                      <a:r>
                        <a:rPr lang="he-IL" sz="1400" b="0" i="0" u="none" strike="noStrike" dirty="0">
                          <a:solidFill>
                            <a:srgbClr val="FFFFFF"/>
                          </a:solidFill>
                          <a:effectLst/>
                          <a:latin typeface="Arial" panose="020B0604020202020204" pitchFamily="34" charset="0"/>
                        </a:rPr>
                        <a:t>/ דונם (נתוני </a:t>
                      </a:r>
                      <a:r>
                        <a:rPr lang="en-US" sz="1400" b="0" i="0" u="none" strike="noStrike" dirty="0">
                          <a:solidFill>
                            <a:srgbClr val="FFFFFF"/>
                          </a:solidFill>
                          <a:effectLst/>
                          <a:latin typeface="Arial" panose="020B0604020202020204" pitchFamily="34" charset="0"/>
                        </a:rPr>
                        <a:t>FAO</a:t>
                      </a:r>
                      <a:r>
                        <a:rPr lang="he-IL" sz="1400" b="0" i="0" u="none" strike="noStrike" dirty="0">
                          <a:solidFill>
                            <a:srgbClr val="FFFFFF"/>
                          </a:solidFill>
                          <a:effectLst/>
                          <a:latin typeface="Arial" panose="020B0604020202020204" pitchFamily="34" charset="0"/>
                        </a:rPr>
                        <a:t>)</a:t>
                      </a:r>
                      <a:endParaRPr lang="en-US" sz="1400" b="0" i="0" u="none" strike="noStrike" dirty="0">
                        <a:solidFill>
                          <a:srgbClr val="FFFFFF"/>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יבול במדינה עם יבול מיטבי </a:t>
                      </a:r>
                      <a:r>
                        <a:rPr lang="he-IL" sz="1400" b="0" i="0" u="none" strike="noStrike" dirty="0" err="1">
                          <a:solidFill>
                            <a:srgbClr val="FFFFFF"/>
                          </a:solidFill>
                          <a:effectLst/>
                          <a:latin typeface="Arial" panose="020B0604020202020204" pitchFamily="34" charset="0"/>
                        </a:rPr>
                        <a:t>קג</a:t>
                      </a:r>
                      <a:r>
                        <a:rPr lang="he-IL" sz="1400" b="0" i="0" u="none" strike="noStrike" dirty="0">
                          <a:solidFill>
                            <a:srgbClr val="FFFFFF"/>
                          </a:solidFill>
                          <a:effectLst/>
                          <a:latin typeface="Arial" panose="020B0604020202020204" pitchFamily="34" charset="0"/>
                        </a:rPr>
                        <a:t>/ דונם (נתוני </a:t>
                      </a:r>
                      <a:r>
                        <a:rPr lang="en-US" sz="1400" b="0" i="0" u="none" strike="noStrike" dirty="0">
                          <a:solidFill>
                            <a:srgbClr val="FFFFFF"/>
                          </a:solidFill>
                          <a:effectLst/>
                          <a:latin typeface="Arial" panose="020B0604020202020204" pitchFamily="34" charset="0"/>
                        </a:rPr>
                        <a:t>FAO</a:t>
                      </a:r>
                      <a:r>
                        <a:rPr lang="he-IL" sz="1400" b="0" i="0" u="none" strike="noStrike" dirty="0">
                          <a:solidFill>
                            <a:srgbClr val="FFFFFF"/>
                          </a:solidFill>
                          <a:effectLst/>
                          <a:latin typeface="Arial" panose="020B0604020202020204" pitchFamily="34" charset="0"/>
                        </a:rPr>
                        <a:t>)</a:t>
                      </a:r>
                      <a:endParaRPr lang="en-US" sz="1400" b="0" i="0" u="none" strike="noStrike" dirty="0">
                        <a:solidFill>
                          <a:srgbClr val="FFFFFF"/>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שטח נדרש לגידול כל הצריכה הישראלית, דונם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fontAlgn="b">
                        <a:lnSpc>
                          <a:spcPct val="150000"/>
                        </a:lnSpc>
                        <a:spcBef>
                          <a:spcPts val="1200"/>
                        </a:spcBef>
                      </a:pPr>
                      <a:r>
                        <a:rPr lang="he-IL" sz="1400" b="0" i="0" u="none" strike="noStrike" dirty="0">
                          <a:solidFill>
                            <a:srgbClr val="FFFFFF"/>
                          </a:solidFill>
                          <a:effectLst/>
                          <a:latin typeface="Arial" panose="020B0604020202020204" pitchFamily="34" charset="0"/>
                        </a:rPr>
                        <a:t>שטח נדרש לגידול הכמות המיובאת לישראל, דונם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444481738"/>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שעורה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15,480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485,909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501,389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626,736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607,386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55059411"/>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סויה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258,416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258,416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 אין נתון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646,040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646,040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97741743"/>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שומשום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65,048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325,240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325,000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43914440"/>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שעועית יבשה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18,384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20,224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38,608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 אין נתון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700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55,154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28,891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78798862"/>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אפונה</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19,818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6,212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26,030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1500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17,353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4,141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80490844"/>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חומוס</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5,488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17,268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22,756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360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42,141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31,978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43566290"/>
                  </a:ext>
                </a:extLst>
              </a:tr>
              <a:tr h="177800">
                <a:tc>
                  <a:txBody>
                    <a:bodyPr/>
                    <a:lstStyle/>
                    <a:p>
                      <a:pPr algn="r" rtl="1" fontAlgn="b">
                        <a:lnSpc>
                          <a:spcPct val="200000"/>
                        </a:lnSpc>
                        <a:spcBef>
                          <a:spcPts val="1200"/>
                        </a:spcBef>
                      </a:pPr>
                      <a:r>
                        <a:rPr lang="he-IL" sz="1400" b="0" i="0" u="none" strike="noStrike">
                          <a:solidFill>
                            <a:srgbClr val="000000"/>
                          </a:solidFill>
                          <a:effectLst/>
                          <a:latin typeface="Arial" panose="020B0604020202020204" pitchFamily="34" charset="0"/>
                        </a:rPr>
                        <a:t>עדשים יבשים</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6,520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6,545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אין נתון</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a:solidFill>
                            <a:srgbClr val="000000"/>
                          </a:solidFill>
                          <a:effectLst/>
                          <a:latin typeface="Arial" panose="020B0604020202020204" pitchFamily="34" charset="0"/>
                        </a:rPr>
                        <a:t>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14,875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b">
                        <a:lnSpc>
                          <a:spcPct val="200000"/>
                        </a:lnSpc>
                        <a:spcBef>
                          <a:spcPts val="1200"/>
                        </a:spcBef>
                      </a:pPr>
                      <a:r>
                        <a:rPr lang="he-IL" sz="1400" b="0" i="0" u="none" strike="noStrike" dirty="0">
                          <a:solidFill>
                            <a:srgbClr val="000000"/>
                          </a:solidFill>
                          <a:effectLst/>
                          <a:latin typeface="Arial" panose="020B0604020202020204" pitchFamily="34" charset="0"/>
                        </a:rPr>
                        <a:t>14,818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30467466"/>
                  </a:ext>
                </a:extLst>
              </a:tr>
            </a:tbl>
          </a:graphicData>
        </a:graphic>
      </p:graphicFrame>
      <p:sp>
        <p:nvSpPr>
          <p:cNvPr id="5" name="תיבת טקסט 4">
            <a:extLst>
              <a:ext uri="{FF2B5EF4-FFF2-40B4-BE49-F238E27FC236}">
                <a16:creationId xmlns:a16="http://schemas.microsoft.com/office/drawing/2014/main" id="{28097706-C396-229C-DBD1-5FB55288BA60}"/>
              </a:ext>
            </a:extLst>
          </p:cNvPr>
          <p:cNvSpPr txBox="1"/>
          <p:nvPr/>
        </p:nvSpPr>
        <p:spPr>
          <a:xfrm>
            <a:off x="5280212" y="5177593"/>
            <a:ext cx="5916706" cy="369332"/>
          </a:xfrm>
          <a:prstGeom prst="rect">
            <a:avLst/>
          </a:prstGeom>
          <a:noFill/>
        </p:spPr>
        <p:txBody>
          <a:bodyPr wrap="square" rtlCol="1">
            <a:spAutoFit/>
          </a:bodyPr>
          <a:lstStyle/>
          <a:p>
            <a:r>
              <a:rPr lang="he-IL" dirty="0"/>
              <a:t>מקור: נתוני </a:t>
            </a:r>
            <a:r>
              <a:rPr lang="en-US" dirty="0"/>
              <a:t>FAO</a:t>
            </a:r>
            <a:endParaRPr lang="he-IL" dirty="0"/>
          </a:p>
        </p:txBody>
      </p:sp>
    </p:spTree>
    <p:extLst>
      <p:ext uri="{BB962C8B-B14F-4D97-AF65-F5344CB8AC3E}">
        <p14:creationId xmlns:p14="http://schemas.microsoft.com/office/powerpoint/2010/main" val="265971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723549"/>
          </a:xfrm>
          <a:prstGeom prst="rect">
            <a:avLst/>
          </a:prstGeom>
          <a:noFill/>
        </p:spPr>
        <p:txBody>
          <a:bodyPr wrap="square" rtlCol="1">
            <a:spAutoFit/>
          </a:bodyPr>
          <a:lstStyle/>
          <a:p>
            <a:pPr algn="ctr" rtl="1">
              <a:lnSpc>
                <a:spcPct val="100000"/>
              </a:lnSpc>
              <a:spcAft>
                <a:spcPts val="1200"/>
              </a:spcAft>
            </a:pPr>
            <a:r>
              <a:rPr lang="he-IL" sz="4800" b="1" dirty="0"/>
              <a:t>מגמות בביקוש למזון:</a:t>
            </a:r>
          </a:p>
          <a:p>
            <a:pPr algn="ctr" rtl="1">
              <a:lnSpc>
                <a:spcPct val="100000"/>
              </a:lnSpc>
              <a:spcAft>
                <a:spcPts val="1200"/>
              </a:spcAft>
            </a:pPr>
            <a:r>
              <a:rPr lang="he-IL" sz="4800" b="1" dirty="0">
                <a:solidFill>
                  <a:schemeClr val="tx1"/>
                </a:solidFill>
                <a:effectLst/>
              </a:rPr>
              <a:t>בדגש על תחליפי בשר וחלב</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64762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362363" y="2385291"/>
            <a:ext cx="9467273" cy="1446550"/>
          </a:xfrm>
          <a:prstGeom prst="rect">
            <a:avLst/>
          </a:prstGeom>
          <a:noFill/>
        </p:spPr>
        <p:txBody>
          <a:bodyPr wrap="square" rtlCol="1">
            <a:spAutoFit/>
          </a:bodyPr>
          <a:lstStyle/>
          <a:p>
            <a:pPr algn="ctr"/>
            <a:r>
              <a:rPr lang="he-IL" sz="4800" b="1" dirty="0"/>
              <a:t>נספחים</a:t>
            </a:r>
          </a:p>
          <a:p>
            <a:pPr algn="ctr"/>
            <a:endParaRPr lang="he-IL" sz="4000" b="1" dirty="0"/>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1910895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286327" y="157018"/>
            <a:ext cx="11388438" cy="523220"/>
          </a:xfrm>
          <a:prstGeom prst="rect">
            <a:avLst/>
          </a:prstGeom>
          <a:noFill/>
        </p:spPr>
        <p:txBody>
          <a:bodyPr wrap="square" rtlCol="1">
            <a:spAutoFit/>
          </a:bodyPr>
          <a:lstStyle/>
          <a:p>
            <a:r>
              <a:rPr lang="he-IL" sz="2800" b="1" dirty="0"/>
              <a:t>אנשים שרואיינו במסגרת פרק </a:t>
            </a:r>
            <a:r>
              <a:rPr lang="he-IL" sz="2800" b="1" dirty="0" err="1"/>
              <a:t>הביקושים</a:t>
            </a:r>
            <a:r>
              <a:rPr lang="he-IL" sz="2800" b="1" dirty="0"/>
              <a:t> למזון ותחליפי בשר וחלב</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1416423" y="1182255"/>
            <a:ext cx="9886985" cy="3077766"/>
          </a:xfrm>
          <a:prstGeom prst="rect">
            <a:avLst/>
          </a:prstGeom>
          <a:noFill/>
        </p:spPr>
        <p:txBody>
          <a:bodyPr wrap="square" rtlCol="1">
            <a:spAutoFit/>
          </a:bodyPr>
          <a:lstStyle/>
          <a:p>
            <a:pPr>
              <a:spcAft>
                <a:spcPts val="1200"/>
              </a:spcAft>
            </a:pPr>
            <a:r>
              <a:rPr lang="he-IL" sz="2400" b="0" dirty="0">
                <a:solidFill>
                  <a:schemeClr val="tx1"/>
                </a:solidFill>
                <a:effectLst/>
              </a:rPr>
              <a:t>תנובה: פנינה </a:t>
            </a:r>
            <a:r>
              <a:rPr lang="he-IL" sz="2400" b="0" dirty="0" err="1">
                <a:solidFill>
                  <a:schemeClr val="tx1"/>
                </a:solidFill>
                <a:effectLst/>
              </a:rPr>
              <a:t>סברדלוף</a:t>
            </a:r>
            <a:r>
              <a:rPr lang="he-IL" sz="2400" b="0" dirty="0">
                <a:solidFill>
                  <a:schemeClr val="tx1"/>
                </a:solidFill>
                <a:effectLst/>
              </a:rPr>
              <a:t>, נוגה שוורץ-משולם, אפרי </a:t>
            </a:r>
            <a:r>
              <a:rPr lang="he-IL" sz="2400" b="0" dirty="0" err="1">
                <a:solidFill>
                  <a:schemeClr val="tx1"/>
                </a:solidFill>
                <a:effectLst/>
              </a:rPr>
              <a:t>רייקין</a:t>
            </a:r>
            <a:r>
              <a:rPr lang="he-IL" sz="2400" dirty="0"/>
              <a:t> 19.9.2023</a:t>
            </a:r>
            <a:endParaRPr lang="he-IL" sz="2400" b="0" dirty="0">
              <a:solidFill>
                <a:schemeClr val="tx1"/>
              </a:solidFill>
              <a:effectLst/>
            </a:endParaRPr>
          </a:p>
          <a:p>
            <a:pPr>
              <a:spcAft>
                <a:spcPts val="1200"/>
              </a:spcAft>
            </a:pPr>
            <a:r>
              <a:rPr lang="he-IL" sz="2400" dirty="0" err="1"/>
              <a:t>סנפרוסט</a:t>
            </a:r>
            <a:r>
              <a:rPr lang="he-IL" sz="2400" dirty="0"/>
              <a:t>: לירון קוטר, יעקב חנן, חגי, קובי, 17.10.2023</a:t>
            </a:r>
          </a:p>
          <a:p>
            <a:pPr>
              <a:spcAft>
                <a:spcPts val="1200"/>
              </a:spcAft>
            </a:pPr>
            <a:r>
              <a:rPr lang="he-IL" sz="2400" b="0" dirty="0" err="1">
                <a:solidFill>
                  <a:schemeClr val="tx1"/>
                </a:solidFill>
                <a:effectLst/>
              </a:rPr>
              <a:t>זנלכל</a:t>
            </a:r>
            <a:r>
              <a:rPr lang="he-IL" sz="2400" b="0" dirty="0">
                <a:solidFill>
                  <a:schemeClr val="tx1"/>
                </a:solidFill>
                <a:effectLst/>
              </a:rPr>
              <a:t>: יוחאי ליפשיץ, 15.10.2023</a:t>
            </a:r>
          </a:p>
          <a:p>
            <a:pPr>
              <a:spcAft>
                <a:spcPts val="1200"/>
              </a:spcAft>
            </a:pPr>
            <a:r>
              <a:rPr lang="he-IL" sz="2400" dirty="0"/>
              <a:t>יוחנן גרבר, מומחה לקולינריה ותחליפי בשר וחלב, מכללת תל חי, 9.10.2023</a:t>
            </a:r>
          </a:p>
          <a:p>
            <a:pPr>
              <a:spcAft>
                <a:spcPts val="1200"/>
              </a:spcAft>
            </a:pPr>
            <a:r>
              <a:rPr lang="he-IL" sz="2400" b="0" dirty="0">
                <a:solidFill>
                  <a:schemeClr val="tx1"/>
                </a:solidFill>
                <a:effectLst/>
              </a:rPr>
              <a:t>תמיר פורת, לשעבר בכיר בטבעול, 21.9.2023</a:t>
            </a:r>
          </a:p>
          <a:p>
            <a:pPr>
              <a:spcAft>
                <a:spcPts val="1200"/>
              </a:spcAft>
            </a:pPr>
            <a:r>
              <a:rPr lang="en-US" sz="2400" b="0" dirty="0" err="1">
                <a:solidFill>
                  <a:schemeClr val="tx1"/>
                </a:solidFill>
                <a:effectLst/>
              </a:rPr>
              <a:t>Vgarden</a:t>
            </a:r>
            <a:r>
              <a:rPr lang="he-IL" sz="2400" b="0" dirty="0">
                <a:solidFill>
                  <a:schemeClr val="tx1"/>
                </a:solidFill>
                <a:effectLst/>
              </a:rPr>
              <a:t>: מפגש עם הנהלת החברה </a:t>
            </a:r>
            <a:r>
              <a:rPr lang="he-IL" sz="2400" b="0">
                <a:solidFill>
                  <a:schemeClr val="tx1"/>
                </a:solidFill>
                <a:effectLst/>
              </a:rPr>
              <a:t>וסיור במפעל בגן שמואל, 6.11.2023</a:t>
            </a:r>
            <a:endParaRPr lang="he-IL" sz="2400" b="0" dirty="0">
              <a:solidFill>
                <a:schemeClr val="tx1"/>
              </a:solidFill>
              <a:effectLst/>
            </a:endParaRPr>
          </a:p>
        </p:txBody>
      </p:sp>
    </p:spTree>
    <p:extLst>
      <p:ext uri="{BB962C8B-B14F-4D97-AF65-F5344CB8AC3E}">
        <p14:creationId xmlns:p14="http://schemas.microsoft.com/office/powerpoint/2010/main" val="119752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CAE75D2-394C-3EE5-207A-6EA0285FA5D6}"/>
              </a:ext>
            </a:extLst>
          </p:cNvPr>
          <p:cNvSpPr txBox="1"/>
          <p:nvPr/>
        </p:nvSpPr>
        <p:spPr>
          <a:xfrm>
            <a:off x="1903440" y="2004291"/>
            <a:ext cx="8469613" cy="1723549"/>
          </a:xfrm>
          <a:prstGeom prst="rect">
            <a:avLst/>
          </a:prstGeom>
          <a:noFill/>
        </p:spPr>
        <p:txBody>
          <a:bodyPr wrap="square" rtlCol="1">
            <a:spAutoFit/>
          </a:bodyPr>
          <a:lstStyle/>
          <a:p>
            <a:pPr algn="ctr" rtl="1">
              <a:lnSpc>
                <a:spcPct val="100000"/>
              </a:lnSpc>
              <a:spcAft>
                <a:spcPts val="1200"/>
              </a:spcAft>
            </a:pPr>
            <a:r>
              <a:rPr lang="he-IL" sz="4800" b="1" dirty="0"/>
              <a:t>מגמות בעולם:</a:t>
            </a:r>
          </a:p>
          <a:p>
            <a:pPr algn="ctr" rtl="1">
              <a:lnSpc>
                <a:spcPct val="100000"/>
              </a:lnSpc>
              <a:spcAft>
                <a:spcPts val="1200"/>
              </a:spcAft>
            </a:pPr>
            <a:r>
              <a:rPr lang="he-IL" sz="4800" b="1" dirty="0">
                <a:solidFill>
                  <a:schemeClr val="tx1"/>
                </a:solidFill>
                <a:effectLst/>
              </a:rPr>
              <a:t>תחזיות צריכה למוצרים חקלאיים</a:t>
            </a:r>
          </a:p>
        </p:txBody>
      </p:sp>
      <p:pic>
        <p:nvPicPr>
          <p:cNvPr id="1026" name="Picture 2" descr="כל התמונות">
            <a:extLst>
              <a:ext uri="{FF2B5EF4-FFF2-40B4-BE49-F238E27FC236}">
                <a16:creationId xmlns:a16="http://schemas.microsoft.com/office/drawing/2014/main" id="{E81675B2-573B-A6A5-C6E9-277EEF2A0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545" y="147205"/>
            <a:ext cx="91497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לוגו מועצה אזורית עמק יזרעאל">
            <a:extLst>
              <a:ext uri="{FF2B5EF4-FFF2-40B4-BE49-F238E27FC236}">
                <a16:creationId xmlns:a16="http://schemas.microsoft.com/office/drawing/2014/main" id="{32536FD1-3A54-CB76-46F1-9030262B5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83" y="168564"/>
            <a:ext cx="636626" cy="904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גו">
            <a:extLst>
              <a:ext uri="{FF2B5EF4-FFF2-40B4-BE49-F238E27FC236}">
                <a16:creationId xmlns:a16="http://schemas.microsoft.com/office/drawing/2014/main" id="{5FF4ACB7-D047-DBD8-DEC5-BCB9D27C1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59603"/>
            <a:ext cx="1316865" cy="13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9BBA66AB-FD91-AD04-A07A-C476BFF6FA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2006" y="181846"/>
            <a:ext cx="877455" cy="908792"/>
          </a:xfrm>
          <a:prstGeom prst="rect">
            <a:avLst/>
          </a:prstGeom>
        </p:spPr>
      </p:pic>
      <p:grpSp>
        <p:nvGrpSpPr>
          <p:cNvPr id="6" name="קבוצה 5">
            <a:extLst>
              <a:ext uri="{FF2B5EF4-FFF2-40B4-BE49-F238E27FC236}">
                <a16:creationId xmlns:a16="http://schemas.microsoft.com/office/drawing/2014/main" id="{FF29E555-B4A2-62AD-7050-DB0960770F4C}"/>
              </a:ext>
            </a:extLst>
          </p:cNvPr>
          <p:cNvGrpSpPr/>
          <p:nvPr/>
        </p:nvGrpSpPr>
        <p:grpSpPr>
          <a:xfrm>
            <a:off x="121819" y="6180891"/>
            <a:ext cx="2938039" cy="677109"/>
            <a:chOff x="6522619" y="6150015"/>
            <a:chExt cx="2938039" cy="677109"/>
          </a:xfrm>
        </p:grpSpPr>
        <p:pic>
          <p:nvPicPr>
            <p:cNvPr id="7" name="תמונה 6">
              <a:extLst>
                <a:ext uri="{FF2B5EF4-FFF2-40B4-BE49-F238E27FC236}">
                  <a16:creationId xmlns:a16="http://schemas.microsoft.com/office/drawing/2014/main" id="{BE4399C7-5985-7A1C-C745-411917DA31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8" name="תיבת טקסט 7">
              <a:extLst>
                <a:ext uri="{FF2B5EF4-FFF2-40B4-BE49-F238E27FC236}">
                  <a16:creationId xmlns:a16="http://schemas.microsoft.com/office/drawing/2014/main" id="{0A6A5D31-2E0F-4F61-5ECE-AE08CD6028A9}"/>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346005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למכלול המוצרים החקלאיים: תחזית ה-</a:t>
            </a:r>
            <a:r>
              <a:rPr lang="en-US" sz="2800" b="1" dirty="0"/>
              <a:t>FAO</a:t>
            </a:r>
            <a:endParaRPr lang="he-IL" sz="2800" b="1" dirty="0"/>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286327" y="919372"/>
            <a:ext cx="11565861" cy="830997"/>
          </a:xfrm>
          <a:prstGeom prst="rect">
            <a:avLst/>
          </a:prstGeom>
          <a:noFill/>
        </p:spPr>
        <p:txBody>
          <a:bodyPr wrap="square" rtlCol="1">
            <a:spAutoFit/>
          </a:bodyPr>
          <a:lstStyle/>
          <a:p>
            <a:pPr>
              <a:spcAft>
                <a:spcPts val="1200"/>
              </a:spcAft>
            </a:pPr>
            <a:r>
              <a:rPr lang="he-IL" sz="2400" dirty="0">
                <a:solidFill>
                  <a:srgbClr val="000000"/>
                </a:solidFill>
                <a:latin typeface="ArialMT"/>
              </a:rPr>
              <a:t>צפויה התמתנות בעליה בביקוש למזון, הגידול בביקוש יהיה תואם לגידול </a:t>
            </a:r>
            <a:r>
              <a:rPr lang="he-IL" sz="2400" dirty="0" err="1">
                <a:solidFill>
                  <a:srgbClr val="000000"/>
                </a:solidFill>
                <a:latin typeface="ArialMT"/>
              </a:rPr>
              <a:t>באוכלוסיה</a:t>
            </a:r>
            <a:r>
              <a:rPr lang="he-IL" sz="2400" dirty="0">
                <a:solidFill>
                  <a:srgbClr val="000000"/>
                </a:solidFill>
                <a:latin typeface="ArialMT"/>
              </a:rPr>
              <a:t> (כ1% בשנה), ללא גידול בצריכה לנפש. </a:t>
            </a:r>
            <a:r>
              <a:rPr lang="he-IL" sz="2400" b="0" i="0" dirty="0">
                <a:solidFill>
                  <a:srgbClr val="000000"/>
                </a:solidFill>
                <a:effectLst/>
                <a:latin typeface="ArialMT"/>
              </a:rPr>
              <a:t>המוצר היחיד בו צפוי גידול בצריכה לנפש הוא </a:t>
            </a:r>
            <a:r>
              <a:rPr lang="he-IL" sz="2400" b="1" i="0" dirty="0">
                <a:solidFill>
                  <a:srgbClr val="000000"/>
                </a:solidFill>
                <a:effectLst/>
                <a:latin typeface="ArialMT"/>
              </a:rPr>
              <a:t>חלב</a:t>
            </a:r>
            <a:r>
              <a:rPr lang="he-IL" sz="2400" b="0" i="0" dirty="0">
                <a:solidFill>
                  <a:srgbClr val="000000"/>
                </a:solidFill>
                <a:effectLst/>
                <a:latin typeface="ArialMT"/>
              </a:rPr>
              <a:t>.</a:t>
            </a: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8444753" y="6143545"/>
            <a:ext cx="3758301" cy="707886"/>
          </a:xfrm>
          <a:prstGeom prst="rect">
            <a:avLst/>
          </a:prstGeom>
          <a:noFill/>
        </p:spPr>
        <p:txBody>
          <a:bodyPr wrap="square" rtlCol="1">
            <a:spAutoFit/>
          </a:bodyPr>
          <a:lstStyle/>
          <a:p>
            <a:pPr algn="r"/>
            <a:r>
              <a:rPr lang="he-IL" sz="1000" dirty="0"/>
              <a:t>מקור:</a:t>
            </a:r>
            <a:r>
              <a:rPr lang="en-US" sz="1000" dirty="0"/>
              <a:t>OECD-FAO Agricultural Outlook 2022-2031 </a:t>
            </a:r>
            <a:r>
              <a:rPr lang="en-US" sz="1000" dirty="0">
                <a:hlinkClick r:id="rId3"/>
              </a:rPr>
              <a:t>https://www.oecd-ilibrary.org/docserver/f1b0b29c-en.pdf?expires=1697028558&amp;id=id&amp;accname=guest&amp;checksum=47F4E437B804AE8132863F4A7CA5A89B</a:t>
            </a:r>
            <a:r>
              <a:rPr lang="en-US" sz="1000" dirty="0"/>
              <a:t> </a:t>
            </a:r>
            <a:endParaRPr lang="he-IL" sz="1000" dirty="0"/>
          </a:p>
        </p:txBody>
      </p:sp>
      <p:pic>
        <p:nvPicPr>
          <p:cNvPr id="11" name="תמונה 10">
            <a:extLst>
              <a:ext uri="{FF2B5EF4-FFF2-40B4-BE49-F238E27FC236}">
                <a16:creationId xmlns:a16="http://schemas.microsoft.com/office/drawing/2014/main" id="{1331B56F-AAD3-57F8-AEE3-F6977DE61F7A}"/>
              </a:ext>
            </a:extLst>
          </p:cNvPr>
          <p:cNvPicPr>
            <a:picLocks noChangeAspect="1"/>
          </p:cNvPicPr>
          <p:nvPr/>
        </p:nvPicPr>
        <p:blipFill rotWithShape="1">
          <a:blip r:embed="rId4"/>
          <a:srcRect t="76903" r="732"/>
          <a:stretch/>
        </p:blipFill>
        <p:spPr>
          <a:xfrm>
            <a:off x="2679136" y="6071267"/>
            <a:ext cx="5809673" cy="786733"/>
          </a:xfrm>
          <a:prstGeom prst="rect">
            <a:avLst/>
          </a:prstGeom>
        </p:spPr>
      </p:pic>
      <p:pic>
        <p:nvPicPr>
          <p:cNvPr id="12" name="תמונה 11">
            <a:extLst>
              <a:ext uri="{FF2B5EF4-FFF2-40B4-BE49-F238E27FC236}">
                <a16:creationId xmlns:a16="http://schemas.microsoft.com/office/drawing/2014/main" id="{0B214F1B-A245-E31B-7622-35DA435FE2B2}"/>
              </a:ext>
            </a:extLst>
          </p:cNvPr>
          <p:cNvPicPr>
            <a:picLocks noChangeAspect="1"/>
          </p:cNvPicPr>
          <p:nvPr/>
        </p:nvPicPr>
        <p:blipFill rotWithShape="1">
          <a:blip r:embed="rId4"/>
          <a:srcRect l="3087" b="25633"/>
          <a:stretch/>
        </p:blipFill>
        <p:spPr>
          <a:xfrm>
            <a:off x="541631" y="2014287"/>
            <a:ext cx="9248515" cy="4130530"/>
          </a:xfrm>
          <a:prstGeom prst="rect">
            <a:avLst/>
          </a:prstGeom>
        </p:spPr>
      </p:pic>
      <p:sp>
        <p:nvSpPr>
          <p:cNvPr id="13" name="אליפסה 12">
            <a:extLst>
              <a:ext uri="{FF2B5EF4-FFF2-40B4-BE49-F238E27FC236}">
                <a16:creationId xmlns:a16="http://schemas.microsoft.com/office/drawing/2014/main" id="{354C1FBD-1D51-7BFA-82EB-BC205BC22F6E}"/>
              </a:ext>
            </a:extLst>
          </p:cNvPr>
          <p:cNvSpPr/>
          <p:nvPr/>
        </p:nvSpPr>
        <p:spPr>
          <a:xfrm>
            <a:off x="5969660" y="3635189"/>
            <a:ext cx="637953" cy="1338786"/>
          </a:xfrm>
          <a:prstGeom prst="ellipse">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B2EAC4EE-59AD-7034-F59A-276CD3E29E40}"/>
              </a:ext>
            </a:extLst>
          </p:cNvPr>
          <p:cNvCxnSpPr/>
          <p:nvPr/>
        </p:nvCxnSpPr>
        <p:spPr>
          <a:xfrm>
            <a:off x="753035" y="4249271"/>
            <a:ext cx="927847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תיבת טקסט 13">
            <a:extLst>
              <a:ext uri="{FF2B5EF4-FFF2-40B4-BE49-F238E27FC236}">
                <a16:creationId xmlns:a16="http://schemas.microsoft.com/office/drawing/2014/main" id="{58B78C07-5524-D005-E114-3C1EBDFF14ED}"/>
              </a:ext>
            </a:extLst>
          </p:cNvPr>
          <p:cNvSpPr txBox="1"/>
          <p:nvPr/>
        </p:nvSpPr>
        <p:spPr>
          <a:xfrm>
            <a:off x="10031505" y="3639671"/>
            <a:ext cx="1533508" cy="1169551"/>
          </a:xfrm>
          <a:prstGeom prst="rect">
            <a:avLst/>
          </a:prstGeom>
          <a:noFill/>
          <a:ln w="28575">
            <a:solidFill>
              <a:srgbClr val="FF0000"/>
            </a:solidFill>
            <a:prstDash val="dash"/>
          </a:ln>
        </p:spPr>
        <p:txBody>
          <a:bodyPr wrap="square" rtlCol="1">
            <a:spAutoFit/>
          </a:bodyPr>
          <a:lstStyle/>
          <a:p>
            <a:r>
              <a:rPr lang="he-IL" sz="1400" dirty="0"/>
              <a:t>שיעור גידול </a:t>
            </a:r>
            <a:r>
              <a:rPr lang="he-IL" sz="1400" dirty="0" err="1"/>
              <a:t>האוכלוסיה</a:t>
            </a:r>
            <a:r>
              <a:rPr lang="he-IL" sz="1400" dirty="0"/>
              <a:t> העולמי. (שיעור גידול </a:t>
            </a:r>
            <a:r>
              <a:rPr lang="he-IL" sz="1400" dirty="0" err="1"/>
              <a:t>האוכלוסיה</a:t>
            </a:r>
            <a:r>
              <a:rPr lang="he-IL" sz="1400" dirty="0"/>
              <a:t> בישראל הוא כפול)</a:t>
            </a:r>
          </a:p>
        </p:txBody>
      </p:sp>
    </p:spTree>
    <p:extLst>
      <p:ext uri="{BB962C8B-B14F-4D97-AF65-F5344CB8AC3E}">
        <p14:creationId xmlns:p14="http://schemas.microsoft.com/office/powerpoint/2010/main" val="246943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קבוצה 6">
            <a:extLst>
              <a:ext uri="{FF2B5EF4-FFF2-40B4-BE49-F238E27FC236}">
                <a16:creationId xmlns:a16="http://schemas.microsoft.com/office/drawing/2014/main" id="{58FB8CB9-8C49-CA8F-6F5D-D7D47CCA1E05}"/>
              </a:ext>
            </a:extLst>
          </p:cNvPr>
          <p:cNvGrpSpPr/>
          <p:nvPr/>
        </p:nvGrpSpPr>
        <p:grpSpPr>
          <a:xfrm>
            <a:off x="121819" y="6180891"/>
            <a:ext cx="2938039" cy="677109"/>
            <a:chOff x="6522619" y="6150015"/>
            <a:chExt cx="2938039" cy="677109"/>
          </a:xfrm>
        </p:grpSpPr>
        <p:pic>
          <p:nvPicPr>
            <p:cNvPr id="8" name="תמונה 7">
              <a:extLst>
                <a:ext uri="{FF2B5EF4-FFF2-40B4-BE49-F238E27FC236}">
                  <a16:creationId xmlns:a16="http://schemas.microsoft.com/office/drawing/2014/main" id="{E88178B0-7D1D-979B-A09C-F1F8E97F2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6200000">
              <a:off x="8706595" y="6059528"/>
              <a:ext cx="663575" cy="844550"/>
            </a:xfrm>
            <a:prstGeom prst="rect">
              <a:avLst/>
            </a:prstGeom>
          </p:spPr>
        </p:pic>
        <p:sp>
          <p:nvSpPr>
            <p:cNvPr id="9" name="תיבת טקסט 8">
              <a:extLst>
                <a:ext uri="{FF2B5EF4-FFF2-40B4-BE49-F238E27FC236}">
                  <a16:creationId xmlns:a16="http://schemas.microsoft.com/office/drawing/2014/main" id="{08495B3E-07BF-FEAE-6ACA-2EA0F708A593}"/>
                </a:ext>
              </a:extLst>
            </p:cNvPr>
            <p:cNvSpPr txBox="1"/>
            <p:nvPr/>
          </p:nvSpPr>
          <p:spPr>
            <a:xfrm>
              <a:off x="6522619" y="6150016"/>
              <a:ext cx="2093488" cy="677108"/>
            </a:xfrm>
            <a:prstGeom prst="rect">
              <a:avLst/>
            </a:prstGeom>
            <a:noFill/>
          </p:spPr>
          <p:txBody>
            <a:bodyPr wrap="square" rtlCol="1">
              <a:spAutoFit/>
            </a:bodyPr>
            <a:lstStyle/>
            <a:p>
              <a:r>
                <a:rPr lang="he-IL" sz="1400" b="1" dirty="0">
                  <a:solidFill>
                    <a:schemeClr val="tx1">
                      <a:lumMod val="65000"/>
                      <a:lumOff val="35000"/>
                    </a:schemeClr>
                  </a:solidFill>
                  <a:latin typeface="Gisha" panose="020B0502040204020203" pitchFamily="34" charset="-79"/>
                  <a:cs typeface="Gisha" panose="020B0502040204020203" pitchFamily="34" charset="-79"/>
                </a:rPr>
                <a:t>דר' לירון </a:t>
              </a:r>
              <a:r>
                <a:rPr lang="he-IL" sz="1400" b="1" dirty="0" err="1">
                  <a:solidFill>
                    <a:schemeClr val="tx1">
                      <a:lumMod val="65000"/>
                      <a:lumOff val="35000"/>
                    </a:schemeClr>
                  </a:solidFill>
                  <a:latin typeface="Gisha" panose="020B0502040204020203" pitchFamily="34" charset="-79"/>
                  <a:cs typeface="Gisha" panose="020B0502040204020203" pitchFamily="34" charset="-79"/>
                </a:rPr>
                <a:t>אמדור</a:t>
              </a:r>
              <a:endParaRPr lang="he-IL" sz="1400" b="1" dirty="0">
                <a:solidFill>
                  <a:schemeClr val="tx1">
                    <a:lumMod val="65000"/>
                    <a:lumOff val="35000"/>
                  </a:schemeClr>
                </a:solidFill>
                <a:latin typeface="Gisha" panose="020B0502040204020203" pitchFamily="34" charset="-79"/>
                <a:cs typeface="Gisha" panose="020B0502040204020203" pitchFamily="34" charset="-79"/>
              </a:endParaRPr>
            </a:p>
            <a:p>
              <a:r>
                <a:rPr lang="he-IL" sz="1200" dirty="0">
                  <a:solidFill>
                    <a:schemeClr val="tx1">
                      <a:lumMod val="65000"/>
                      <a:lumOff val="35000"/>
                    </a:schemeClr>
                  </a:solidFill>
                  <a:latin typeface="Gisha" panose="020B0502040204020203" pitchFamily="34" charset="-79"/>
                  <a:cs typeface="Gisha" panose="020B0502040204020203" pitchFamily="34" charset="-79"/>
                </a:rPr>
                <a:t>תכנון-חקלאות-כלכלה-סביבה</a:t>
              </a:r>
            </a:p>
            <a:p>
              <a:r>
                <a:rPr lang="en-US" sz="1200" dirty="0">
                  <a:solidFill>
                    <a:schemeClr val="tx1">
                      <a:lumMod val="65000"/>
                      <a:lumOff val="35000"/>
                    </a:schemeClr>
                  </a:solidFill>
                  <a:latin typeface="Gisha" panose="020B0502040204020203" pitchFamily="34" charset="-79"/>
                  <a:cs typeface="Gisha" panose="020B0502040204020203" pitchFamily="34" charset="-79"/>
                </a:rPr>
                <a:t>amdurliron@gmail.com</a:t>
              </a:r>
              <a:endParaRPr lang="he-IL" sz="1200" dirty="0">
                <a:solidFill>
                  <a:schemeClr val="tx1">
                    <a:lumMod val="65000"/>
                    <a:lumOff val="35000"/>
                  </a:schemeClr>
                </a:solidFill>
                <a:latin typeface="Gisha" panose="020B0502040204020203" pitchFamily="34" charset="-79"/>
                <a:cs typeface="Gisha" panose="020B0502040204020203" pitchFamily="34" charset="-79"/>
              </a:endParaRPr>
            </a:p>
          </p:txBody>
        </p:sp>
      </p:grpSp>
      <p:cxnSp>
        <p:nvCxnSpPr>
          <p:cNvPr id="3" name="מחבר ישר 2">
            <a:extLst>
              <a:ext uri="{FF2B5EF4-FFF2-40B4-BE49-F238E27FC236}">
                <a16:creationId xmlns:a16="http://schemas.microsoft.com/office/drawing/2014/main" id="{6BBB5434-6E8F-2622-379A-4C6A461D2A81}"/>
              </a:ext>
            </a:extLst>
          </p:cNvPr>
          <p:cNvCxnSpPr/>
          <p:nvPr/>
        </p:nvCxnSpPr>
        <p:spPr>
          <a:xfrm>
            <a:off x="286327" y="831273"/>
            <a:ext cx="11480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תיבת טקסט 3">
            <a:extLst>
              <a:ext uri="{FF2B5EF4-FFF2-40B4-BE49-F238E27FC236}">
                <a16:creationId xmlns:a16="http://schemas.microsoft.com/office/drawing/2014/main" id="{8945A36A-44D1-56BE-64C6-C46B022971F1}"/>
              </a:ext>
            </a:extLst>
          </p:cNvPr>
          <p:cNvSpPr txBox="1"/>
          <p:nvPr/>
        </p:nvSpPr>
        <p:spPr>
          <a:xfrm>
            <a:off x="4034119" y="157018"/>
            <a:ext cx="7640646" cy="523220"/>
          </a:xfrm>
          <a:prstGeom prst="rect">
            <a:avLst/>
          </a:prstGeom>
          <a:noFill/>
        </p:spPr>
        <p:txBody>
          <a:bodyPr wrap="square" rtlCol="1">
            <a:spAutoFit/>
          </a:bodyPr>
          <a:lstStyle/>
          <a:p>
            <a:r>
              <a:rPr lang="he-IL" sz="2800" b="1" dirty="0"/>
              <a:t>הביקוש לחלב: תחזית ה</a:t>
            </a:r>
            <a:r>
              <a:rPr lang="en-US" sz="2800" b="1" dirty="0"/>
              <a:t>FAO</a:t>
            </a:r>
            <a:r>
              <a:rPr lang="he-IL" sz="2800" b="1" dirty="0"/>
              <a:t> והאיחוד האירופי</a:t>
            </a:r>
          </a:p>
        </p:txBody>
      </p:sp>
      <p:sp>
        <p:nvSpPr>
          <p:cNvPr id="2" name="תיבת טקסט 1">
            <a:extLst>
              <a:ext uri="{FF2B5EF4-FFF2-40B4-BE49-F238E27FC236}">
                <a16:creationId xmlns:a16="http://schemas.microsoft.com/office/drawing/2014/main" id="{CD553F23-5EFB-6DB8-AAF2-DFCD020354B1}"/>
              </a:ext>
            </a:extLst>
          </p:cNvPr>
          <p:cNvSpPr txBox="1"/>
          <p:nvPr/>
        </p:nvSpPr>
        <p:spPr>
          <a:xfrm>
            <a:off x="5217458" y="960159"/>
            <a:ext cx="6637569" cy="5447645"/>
          </a:xfrm>
          <a:prstGeom prst="rect">
            <a:avLst/>
          </a:prstGeom>
          <a:noFill/>
        </p:spPr>
        <p:txBody>
          <a:bodyPr wrap="square" rtlCol="1">
            <a:spAutoFit/>
          </a:bodyPr>
          <a:lstStyle/>
          <a:p>
            <a:pPr>
              <a:spcAft>
                <a:spcPts val="1200"/>
              </a:spcAft>
            </a:pPr>
            <a:r>
              <a:rPr lang="he-IL" sz="2400" dirty="0">
                <a:solidFill>
                  <a:srgbClr val="000000"/>
                </a:solidFill>
                <a:latin typeface="ArialMT"/>
              </a:rPr>
              <a:t>תחזית ה</a:t>
            </a:r>
            <a:r>
              <a:rPr lang="en-US" sz="2400" dirty="0">
                <a:solidFill>
                  <a:srgbClr val="000000"/>
                </a:solidFill>
                <a:latin typeface="ArialMT"/>
              </a:rPr>
              <a:t>FAO</a:t>
            </a:r>
            <a:r>
              <a:rPr lang="he-IL" sz="2400" dirty="0">
                <a:solidFill>
                  <a:srgbClr val="000000"/>
                </a:solidFill>
                <a:latin typeface="ArialMT"/>
              </a:rPr>
              <a:t>:</a:t>
            </a:r>
          </a:p>
          <a:p>
            <a:pPr marL="342900" indent="-342900">
              <a:spcAft>
                <a:spcPts val="1200"/>
              </a:spcAft>
              <a:buFont typeface="Wingdings" panose="05000000000000000000" pitchFamily="2" charset="2"/>
              <a:buChar char="ü"/>
            </a:pPr>
            <a:r>
              <a:rPr lang="he-IL" sz="2400" dirty="0">
                <a:solidFill>
                  <a:srgbClr val="000000"/>
                </a:solidFill>
                <a:latin typeface="ArialMT"/>
              </a:rPr>
              <a:t>במדינות עשירות צפויה עליה קלה של 0.4% בשנה בצריכת חלב ומוצריו לנפש.</a:t>
            </a:r>
          </a:p>
          <a:p>
            <a:pPr marL="342900" indent="-342900">
              <a:spcAft>
                <a:spcPts val="1200"/>
              </a:spcAft>
              <a:buFont typeface="Wingdings" panose="05000000000000000000" pitchFamily="2" charset="2"/>
              <a:buChar char="ü"/>
            </a:pPr>
            <a:r>
              <a:rPr lang="he-IL" sz="2400" dirty="0">
                <a:solidFill>
                  <a:srgbClr val="000000"/>
                </a:solidFill>
                <a:latin typeface="ArialMT"/>
              </a:rPr>
              <a:t>המגמה באירופה וארה"ב היא עליה בביקוש </a:t>
            </a:r>
            <a:r>
              <a:rPr lang="he-IL" sz="2400" b="1" dirty="0">
                <a:solidFill>
                  <a:srgbClr val="000000"/>
                </a:solidFill>
                <a:latin typeface="ArialMT"/>
              </a:rPr>
              <a:t>לחלב עתיר שומן</a:t>
            </a:r>
            <a:r>
              <a:rPr lang="he-IL" sz="2400" dirty="0">
                <a:solidFill>
                  <a:srgbClr val="000000"/>
                </a:solidFill>
                <a:latin typeface="ArialMT"/>
              </a:rPr>
              <a:t>, למשל חלב ניגר או שמנת מלאים.</a:t>
            </a:r>
          </a:p>
          <a:p>
            <a:pPr marL="342900" indent="-342900">
              <a:spcAft>
                <a:spcPts val="1200"/>
              </a:spcAft>
              <a:buFont typeface="Wingdings" panose="05000000000000000000" pitchFamily="2" charset="2"/>
              <a:buChar char="ü"/>
            </a:pPr>
            <a:r>
              <a:rPr lang="he-IL" sz="2400" dirty="0">
                <a:solidFill>
                  <a:srgbClr val="000000"/>
                </a:solidFill>
                <a:latin typeface="ArialMT"/>
              </a:rPr>
              <a:t>צפויה עליה בצריכת </a:t>
            </a:r>
            <a:r>
              <a:rPr lang="he-IL" sz="2400" b="1" dirty="0">
                <a:solidFill>
                  <a:srgbClr val="000000"/>
                </a:solidFill>
                <a:latin typeface="ArialMT"/>
              </a:rPr>
              <a:t>גבינה</a:t>
            </a:r>
            <a:r>
              <a:rPr lang="he-IL" sz="2400" dirty="0">
                <a:solidFill>
                  <a:srgbClr val="000000"/>
                </a:solidFill>
                <a:latin typeface="ArialMT"/>
              </a:rPr>
              <a:t>.</a:t>
            </a:r>
          </a:p>
          <a:p>
            <a:pPr>
              <a:spcAft>
                <a:spcPts val="1200"/>
              </a:spcAft>
            </a:pPr>
            <a:r>
              <a:rPr lang="he-IL" sz="2400" dirty="0">
                <a:solidFill>
                  <a:srgbClr val="000000"/>
                </a:solidFill>
                <a:latin typeface="ArialMT"/>
              </a:rPr>
              <a:t>תחזית האיחוד האירופי:</a:t>
            </a:r>
          </a:p>
          <a:p>
            <a:pPr marL="342900" indent="-342900">
              <a:spcAft>
                <a:spcPts val="1200"/>
              </a:spcAft>
              <a:buFont typeface="Wingdings" panose="05000000000000000000" pitchFamily="2" charset="2"/>
              <a:buChar char="ü"/>
            </a:pPr>
            <a:r>
              <a:rPr lang="he-IL" sz="2400" dirty="0">
                <a:solidFill>
                  <a:srgbClr val="000000"/>
                </a:solidFill>
                <a:latin typeface="ArialMT"/>
              </a:rPr>
              <a:t>עליה בביקוש </a:t>
            </a:r>
            <a:r>
              <a:rPr lang="he-IL" sz="2400" b="1" dirty="0">
                <a:solidFill>
                  <a:srgbClr val="000000"/>
                </a:solidFill>
                <a:latin typeface="ArialMT"/>
              </a:rPr>
              <a:t>לחלב אורגני </a:t>
            </a:r>
            <a:r>
              <a:rPr lang="he-IL" sz="2400" dirty="0">
                <a:solidFill>
                  <a:srgbClr val="000000"/>
                </a:solidFill>
                <a:latin typeface="ArialMT"/>
              </a:rPr>
              <a:t>(3.5% מהשוק היום,  8% ב2031).</a:t>
            </a:r>
          </a:p>
          <a:p>
            <a:pPr marL="342900" indent="-342900">
              <a:spcAft>
                <a:spcPts val="1200"/>
              </a:spcAft>
              <a:buFont typeface="Wingdings" panose="05000000000000000000" pitchFamily="2" charset="2"/>
              <a:buChar char="ü"/>
            </a:pPr>
            <a:r>
              <a:rPr lang="he-IL" sz="2400" b="0" i="0" dirty="0">
                <a:solidFill>
                  <a:srgbClr val="000000"/>
                </a:solidFill>
                <a:effectLst/>
                <a:latin typeface="ArialMT"/>
              </a:rPr>
              <a:t>הביקוש הכולל למוצרי חלב </a:t>
            </a:r>
            <a:r>
              <a:rPr lang="he-IL" sz="2400" dirty="0">
                <a:solidFill>
                  <a:srgbClr val="000000"/>
                </a:solidFill>
                <a:latin typeface="ArialMT"/>
              </a:rPr>
              <a:t>לנפש לא </a:t>
            </a:r>
            <a:r>
              <a:rPr lang="he-IL" sz="2400" b="0" i="0" dirty="0">
                <a:solidFill>
                  <a:srgbClr val="000000"/>
                </a:solidFill>
                <a:effectLst/>
                <a:latin typeface="ArialMT"/>
              </a:rPr>
              <a:t>צפוי להשתנות, אבל צפוי שינוי בסוג המוצרים:</a:t>
            </a:r>
            <a:r>
              <a:rPr lang="he-IL" sz="2400" dirty="0">
                <a:solidFill>
                  <a:srgbClr val="000000"/>
                </a:solidFill>
                <a:latin typeface="ArialMT"/>
              </a:rPr>
              <a:t> </a:t>
            </a:r>
            <a:r>
              <a:rPr lang="he-IL" sz="2400" b="1" dirty="0">
                <a:solidFill>
                  <a:srgbClr val="000000"/>
                </a:solidFill>
                <a:latin typeface="ArialMT"/>
              </a:rPr>
              <a:t>הביקוש לחלב ניגר ויוגורט צפוי לרדת, והביקוש לגבינה – לעלות</a:t>
            </a:r>
            <a:r>
              <a:rPr lang="he-IL" sz="2400" dirty="0">
                <a:solidFill>
                  <a:srgbClr val="000000"/>
                </a:solidFill>
                <a:latin typeface="ArialMT"/>
              </a:rPr>
              <a:t>.</a:t>
            </a:r>
            <a:endParaRPr lang="he-IL" sz="2400" b="0" i="0" dirty="0">
              <a:solidFill>
                <a:srgbClr val="000000"/>
              </a:solidFill>
              <a:effectLst/>
              <a:latin typeface="ArialMT"/>
            </a:endParaRPr>
          </a:p>
        </p:txBody>
      </p:sp>
      <p:sp>
        <p:nvSpPr>
          <p:cNvPr id="5" name="תיבת טקסט 4">
            <a:extLst>
              <a:ext uri="{FF2B5EF4-FFF2-40B4-BE49-F238E27FC236}">
                <a16:creationId xmlns:a16="http://schemas.microsoft.com/office/drawing/2014/main" id="{323AB235-8801-9D85-F212-ADFF99C943E7}"/>
              </a:ext>
            </a:extLst>
          </p:cNvPr>
          <p:cNvSpPr txBox="1"/>
          <p:nvPr/>
        </p:nvSpPr>
        <p:spPr>
          <a:xfrm>
            <a:off x="-15036" y="4889093"/>
            <a:ext cx="3460376" cy="553998"/>
          </a:xfrm>
          <a:prstGeom prst="rect">
            <a:avLst/>
          </a:prstGeom>
          <a:noFill/>
        </p:spPr>
        <p:txBody>
          <a:bodyPr wrap="square" rtlCol="1">
            <a:spAutoFit/>
          </a:bodyPr>
          <a:lstStyle/>
          <a:p>
            <a:pPr algn="r"/>
            <a:r>
              <a:rPr lang="he-IL" sz="1000" dirty="0"/>
              <a:t>מקור:</a:t>
            </a:r>
            <a:r>
              <a:rPr lang="en-US" sz="1000" dirty="0"/>
              <a:t>EU Agricultural Outlook 2021-2031. Dec. 2021 </a:t>
            </a:r>
            <a:r>
              <a:rPr lang="he-IL" sz="1000" dirty="0"/>
              <a:t> </a:t>
            </a:r>
            <a:r>
              <a:rPr lang="en-US" sz="1000" dirty="0"/>
              <a:t>https://agriculture.ec.europa.eu/system/files/2023-01/agricultural-outlook-2021-report_en_0.pdf</a:t>
            </a:r>
            <a:endParaRPr lang="he-IL" sz="1000" dirty="0"/>
          </a:p>
        </p:txBody>
      </p:sp>
      <p:pic>
        <p:nvPicPr>
          <p:cNvPr id="10" name="תמונה 9">
            <a:extLst>
              <a:ext uri="{FF2B5EF4-FFF2-40B4-BE49-F238E27FC236}">
                <a16:creationId xmlns:a16="http://schemas.microsoft.com/office/drawing/2014/main" id="{10030D21-9FD9-D8E3-6F26-3C5EBAC0A4AF}"/>
              </a:ext>
            </a:extLst>
          </p:cNvPr>
          <p:cNvPicPr>
            <a:picLocks noChangeAspect="1"/>
          </p:cNvPicPr>
          <p:nvPr/>
        </p:nvPicPr>
        <p:blipFill>
          <a:blip r:embed="rId3"/>
          <a:stretch>
            <a:fillRect/>
          </a:stretch>
        </p:blipFill>
        <p:spPr>
          <a:xfrm>
            <a:off x="414659" y="888888"/>
            <a:ext cx="4851649" cy="3803845"/>
          </a:xfrm>
          <a:prstGeom prst="rect">
            <a:avLst/>
          </a:prstGeom>
        </p:spPr>
      </p:pic>
      <p:sp>
        <p:nvSpPr>
          <p:cNvPr id="6" name="תיבת טקסט 5">
            <a:extLst>
              <a:ext uri="{FF2B5EF4-FFF2-40B4-BE49-F238E27FC236}">
                <a16:creationId xmlns:a16="http://schemas.microsoft.com/office/drawing/2014/main" id="{3FFB8517-DA03-436A-0B5A-50647578AFFD}"/>
              </a:ext>
            </a:extLst>
          </p:cNvPr>
          <p:cNvSpPr txBox="1"/>
          <p:nvPr/>
        </p:nvSpPr>
        <p:spPr>
          <a:xfrm>
            <a:off x="121819" y="5471806"/>
            <a:ext cx="3323521" cy="707886"/>
          </a:xfrm>
          <a:prstGeom prst="rect">
            <a:avLst/>
          </a:prstGeom>
          <a:noFill/>
        </p:spPr>
        <p:txBody>
          <a:bodyPr wrap="square" rtlCol="1">
            <a:spAutoFit/>
          </a:bodyPr>
          <a:lstStyle/>
          <a:p>
            <a:pPr algn="r"/>
            <a:r>
              <a:rPr lang="he-IL" sz="1000" dirty="0"/>
              <a:t>מקור:</a:t>
            </a:r>
            <a:r>
              <a:rPr lang="en-US" sz="1000" dirty="0"/>
              <a:t>OECD-FAO Agricultural Outlook 2022-2031 </a:t>
            </a:r>
            <a:r>
              <a:rPr lang="en-US" sz="1000" dirty="0">
                <a:hlinkClick r:id="rId4"/>
              </a:rPr>
              <a:t>https://www.oecd-ilibrary.org/docserver/f1b0b29c-en.pdf?expires=1697028558&amp;id=id&amp;accname=guest&amp;checksum=47F4E437B804AE8132863F4A7CA5A89B</a:t>
            </a:r>
            <a:r>
              <a:rPr lang="en-US" sz="1000" dirty="0"/>
              <a:t> </a:t>
            </a:r>
            <a:endParaRPr lang="he-IL" sz="1000" dirty="0"/>
          </a:p>
        </p:txBody>
      </p:sp>
    </p:spTree>
    <p:extLst>
      <p:ext uri="{BB962C8B-B14F-4D97-AF65-F5344CB8AC3E}">
        <p14:creationId xmlns:p14="http://schemas.microsoft.com/office/powerpoint/2010/main" val="171793980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4326</TotalTime>
  <Words>5490</Words>
  <Application>Microsoft Office PowerPoint</Application>
  <PresentationFormat>מסך רחב</PresentationFormat>
  <Paragraphs>664</Paragraphs>
  <Slides>61</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61</vt:i4>
      </vt:variant>
    </vt:vector>
  </HeadingPairs>
  <TitlesOfParts>
    <vt:vector size="70" baseType="lpstr">
      <vt:lpstr>Arial</vt:lpstr>
      <vt:lpstr>ArialMT</vt:lpstr>
      <vt:lpstr>Calibri</vt:lpstr>
      <vt:lpstr>Calibri Light</vt:lpstr>
      <vt:lpstr>Gisha</vt:lpstr>
      <vt:lpstr>Tahoma</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Liron Amdur</dc:creator>
  <cp:lastModifiedBy>עדי נצר</cp:lastModifiedBy>
  <cp:revision>622</cp:revision>
  <dcterms:created xsi:type="dcterms:W3CDTF">2023-03-26T13:48:11Z</dcterms:created>
  <dcterms:modified xsi:type="dcterms:W3CDTF">2024-01-02T11:11:52Z</dcterms:modified>
</cp:coreProperties>
</file>