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0" r:id="rId4"/>
    <p:sldId id="487" r:id="rId5"/>
    <p:sldId id="275" r:id="rId6"/>
    <p:sldId id="488" r:id="rId7"/>
    <p:sldId id="602" r:id="rId8"/>
    <p:sldId id="485" r:id="rId9"/>
    <p:sldId id="482" r:id="rId10"/>
    <p:sldId id="489" r:id="rId11"/>
    <p:sldId id="277" r:id="rId12"/>
    <p:sldId id="565" r:id="rId13"/>
    <p:sldId id="289" r:id="rId14"/>
    <p:sldId id="291" r:id="rId15"/>
    <p:sldId id="461" r:id="rId16"/>
    <p:sldId id="609" r:id="rId17"/>
    <p:sldId id="570" r:id="rId18"/>
    <p:sldId id="587" r:id="rId19"/>
    <p:sldId id="617" r:id="rId20"/>
    <p:sldId id="618" r:id="rId21"/>
    <p:sldId id="593" r:id="rId22"/>
    <p:sldId id="505" r:id="rId23"/>
    <p:sldId id="611" r:id="rId24"/>
    <p:sldId id="536" r:id="rId25"/>
    <p:sldId id="551" r:id="rId26"/>
    <p:sldId id="596" r:id="rId27"/>
    <p:sldId id="597" r:id="rId28"/>
    <p:sldId id="598" r:id="rId29"/>
    <p:sldId id="568" r:id="rId30"/>
    <p:sldId id="599" r:id="rId31"/>
    <p:sldId id="616" r:id="rId32"/>
    <p:sldId id="594" r:id="rId33"/>
    <p:sldId id="619" r:id="rId34"/>
    <p:sldId id="612" r:id="rId35"/>
    <p:sldId id="613" r:id="rId36"/>
    <p:sldId id="614" r:id="rId37"/>
    <p:sldId id="620" r:id="rId38"/>
    <p:sldId id="615" r:id="rId39"/>
  </p:sldIdLst>
  <p:sldSz cx="12192000" cy="6858000"/>
  <p:notesSz cx="7315200" cy="96012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E"/>
    <a:srgbClr val="80FF40"/>
    <a:srgbClr val="40ECBF"/>
    <a:srgbClr val="FFF0C3"/>
    <a:srgbClr val="FFFF40"/>
    <a:srgbClr val="3DEEC0"/>
    <a:srgbClr val="8AA57C"/>
    <a:srgbClr val="92D050"/>
    <a:srgbClr val="FF00FF"/>
    <a:srgbClr val="CF7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6;&#1502;&#1511;%20&#1497;&#1494;&#1512;&#1506;&#1488;&#1500;%2012.4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2;&#1490;&#1497;&#1491;&#1493;%2012.4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1&#1499;&#1500;&#1500;&#1497;\&#1513;&#1499;&#1489;&#1493;&#1514;%20&#1495;&#1511;&#1500;&#1488;&#1493;&#1514;\&#1490;&#1497;&#1500;&#1497;&#1493;&#1503;%20&#1504;&#1514;&#1493;&#1504;&#1497;&#1501;%20&#1502;&#1500;&#1488;%20&#1492;&#1495;&#1511;&#1500;&#1488;&#1493;&#1514;%20&#1489;&#1497;&#1513;&#1512;&#1488;&#1500;%20&#1497;&#1504;&#1493;&#1488;&#1512;%202021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499;&#1493;&#1500;&#1500;&#1504;&#1497;&#1493;&#1514;%20&#1500;&#1502;&#1493;&#1506;&#1510;&#1493;&#1514;%20&#1488;&#1494;&#1493;&#1512;&#1497;&#1493;&#1514;\&#1508;&#1512;&#1511;%20&#1495;&#1511;&#1500;&#1488;&#1497;%20&#1506;&#1502;&#1511;%20&#1492;&#1502;&#1506;&#1497;&#1497;&#1504;&#1493;&#1514;\&#1495;&#1511;&#1500;&#1488;&#1493;&#1514;\&#1514;&#1499;&#1504;&#1493;&#1503;\&#1505;&#1511;&#1512;%20&#1502;&#1510;&#1489;%20&#1511;&#1497;&#1497;&#1501;\&#1506;&#1497;&#1489;&#1493;&#1491;%20&#1504;&#1514;&#1493;&#1504;&#1497;&#1501;\&#1496;&#1489;&#1500;&#1514;_&#1490;&#1497;&#1491;&#1493;&#1500;&#1497;&#1501;_&#1495;&#1511;&#1500;&#1488;&#1497;&#1497;&#1501;_-_&#1506;&#1502;&#1511;_&#1492;&#1502;&#1506;&#1497;&#1497;&#1504;&#1493;&#1514;0611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6;&#1502;&#1511;%20&#1497;&#1494;&#1512;&#1506;&#1488;&#1500;%20&#1493;&#1502;&#1490;&#1497;&#1491;&#1493;%2014.6.23.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514;&#1499;&#1504;&#1497;&#1514;%20&#1488;&#1489;%20&#1500;&#1495;&#1511;&#1500;&#1488;&#1493;&#1514;%20&#1506;&#1502;&#1511;%20&#1497;&#1494;&#1512;&#1506;&#1488;&#1500;\&#1505;&#1511;&#1512;%20&#1502;&#1510;&#1489;%20&#1511;&#1497;&#1497;&#1501;\&#1502;&#1497;&#1508;&#1493;&#1497;\&#1506;&#1502;&#1511;%20&#1497;&#1494;&#1512;&#1506;&#1488;&#1500;%20&#1493;&#1502;&#1490;&#1497;&#1491;&#1493;%2014.6.23.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514;&#1499;&#1504;&#1497;&#1514;%20&#1488;&#1489;%20&#1500;&#1495;&#1511;&#1500;&#1488;&#1493;&#1514;%20&#1506;&#1502;&#1511;%20&#1497;&#1494;&#1512;&#1506;&#1488;&#1500;\&#1489;&#1497;&#1511;&#1493;&#1513;%20&#1500;&#1502;&#1494;&#1493;&#1503;\&#1514;&#1495;&#1500;&#1497;&#1508;&#1497;%20&#1489;&#1513;&#1512;%20&#1493;&#1495;&#1500;&#1489;\&#1510;&#1512;&#1497;&#1499;&#1514;%20&#1511;&#1496;&#1504;&#1497;&#1493;&#1514;%202005-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11;&#1489;&#1510;&#1497;&#1501;\&#1514;&#1499;&#1504;&#1497;&#1514;%20&#1488;&#1489;%20&#1500;&#1495;&#1511;&#1500;&#1488;&#1493;&#1514;%20&#1506;&#1502;&#1511;%20&#1497;&#1494;&#1512;&#1506;&#1488;&#1500;\&#1489;&#1497;&#1511;&#1493;&#1513;%20&#1500;&#1502;&#1494;&#1493;&#1503;\&#1514;&#1495;&#1500;&#1497;&#1508;&#1497;%20&#1489;&#1513;&#1512;%20&#1493;&#1495;&#1500;&#1489;\&#1510;&#1512;&#1497;&#1499;&#1514;%20&#1511;&#1496;&#1504;&#1497;&#1493;&#1514;%202005-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b="1" dirty="0">
                <a:solidFill>
                  <a:schemeClr val="tx1"/>
                </a:solidFill>
              </a:rPr>
              <a:t>ענפים חקלאיים במוא"ז עמק יזרעאל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F-4FBA-B08B-026E3DA836E9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DF-4FBA-B08B-026E3DA836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DF-4FBA-B08B-026E3DA836E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DF-4FBA-B08B-026E3DA836E9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DF-4FBA-B08B-026E3DA836E9}"/>
              </c:ext>
            </c:extLst>
          </c:dPt>
          <c:dLbls>
            <c:dLbl>
              <c:idx val="1"/>
              <c:layout>
                <c:manualLayout>
                  <c:x val="0.12762221777052576"/>
                  <c:y val="0.18552816582071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F-4FBA-B08B-026E3DA836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DF-4FBA-B08B-026E3DA836E9}"/>
                </c:ext>
              </c:extLst>
            </c:dLbl>
            <c:dLbl>
              <c:idx val="3"/>
              <c:layout>
                <c:manualLayout>
                  <c:x val="-0.12770222362238234"/>
                  <c:y val="3.4226858116528799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F-4FBA-B08B-026E3DA836E9}"/>
                </c:ext>
              </c:extLst>
            </c:dLbl>
            <c:dLbl>
              <c:idx val="4"/>
              <c:layout>
                <c:manualLayout>
                  <c:x val="0.33394962203538053"/>
                  <c:y val="7.93656166692792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DF-4FBA-B08B-026E3DA83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גרף!$Q$19:$Q$23</c:f>
              <c:strCache>
                <c:ptCount val="5"/>
                <c:pt idx="0">
                  <c:v>גד"ש וירקות בשטח פתוח</c:v>
                </c:pt>
                <c:pt idx="1">
                  <c:v>מטעים והדרים בשטח פתוח</c:v>
                </c:pt>
                <c:pt idx="2">
                  <c:v>מטעים והדרים בכיסוי</c:v>
                </c:pt>
                <c:pt idx="3">
                  <c:v>ירקות בכיסוי</c:v>
                </c:pt>
                <c:pt idx="4">
                  <c:v>צמחי נוי ופרחים בשטח פתוח ובכיסוי</c:v>
                </c:pt>
              </c:strCache>
            </c:strRef>
          </c:cat>
          <c:val>
            <c:numRef>
              <c:f>גרף!$R$19:$R$23</c:f>
              <c:numCache>
                <c:formatCode>#,##0</c:formatCode>
                <c:ptCount val="5"/>
                <c:pt idx="0">
                  <c:v>163472.19288099988</c:v>
                </c:pt>
                <c:pt idx="1">
                  <c:v>28849.571796999993</c:v>
                </c:pt>
                <c:pt idx="2">
                  <c:v>25.452824</c:v>
                </c:pt>
                <c:pt idx="3">
                  <c:v>1033.7655700000003</c:v>
                </c:pt>
                <c:pt idx="4">
                  <c:v>4404.3382619999993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DF-4FBA-B08B-026E3DA83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b="1" dirty="0">
                <a:solidFill>
                  <a:schemeClr val="tx1"/>
                </a:solidFill>
              </a:rPr>
              <a:t>ענפים חקלאיים במוא"ז מגידו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42-457B-AF47-21FD044E808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42-457B-AF47-21FD044E80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42-457B-AF47-21FD044E80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42-457B-AF47-21FD044E8088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42-457B-AF47-21FD044E8088}"/>
              </c:ext>
            </c:extLst>
          </c:dPt>
          <c:dLbls>
            <c:dLbl>
              <c:idx val="1"/>
              <c:layout>
                <c:manualLayout>
                  <c:x val="0.14948885971630393"/>
                  <c:y val="0.202763518338669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2-457B-AF47-21FD044E80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42-457B-AF47-21FD044E80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42-457B-AF47-21FD044E8088}"/>
                </c:ext>
              </c:extLst>
            </c:dLbl>
            <c:dLbl>
              <c:idx val="4"/>
              <c:layout>
                <c:manualLayout>
                  <c:x val="0.2439334943384546"/>
                  <c:y val="0.103294095601205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42-457B-AF47-21FD044E8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גרף!$Q$15:$Q$19</c:f>
              <c:strCache>
                <c:ptCount val="5"/>
                <c:pt idx="0">
                  <c:v>גד"ש וירקות בשטח פתוח</c:v>
                </c:pt>
                <c:pt idx="1">
                  <c:v>הדרים ומטעים בשטח פתוח</c:v>
                </c:pt>
                <c:pt idx="2">
                  <c:v>מטעים והדרים בכיסוי</c:v>
                </c:pt>
                <c:pt idx="3">
                  <c:v>ירקות בכיסוי</c:v>
                </c:pt>
                <c:pt idx="4">
                  <c:v>צמחי נוי ופרחים בשטח פתוח ובכיסוי</c:v>
                </c:pt>
              </c:strCache>
            </c:strRef>
          </c:cat>
          <c:val>
            <c:numRef>
              <c:f>גרף!$R$15:$R$19</c:f>
              <c:numCache>
                <c:formatCode>#,##0</c:formatCode>
                <c:ptCount val="5"/>
                <c:pt idx="0">
                  <c:v>72122.385197999989</c:v>
                </c:pt>
                <c:pt idx="1">
                  <c:v>19022.217788000002</c:v>
                </c:pt>
                <c:pt idx="2">
                  <c:v>44.295617</c:v>
                </c:pt>
                <c:pt idx="3">
                  <c:v>61.776286999999996</c:v>
                </c:pt>
                <c:pt idx="4">
                  <c:v>844.69392899999991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42-457B-AF47-21FD044E8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8-42A7-BAA1-8C54897447C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8-42A7-BAA1-8C54897447C0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8-42A7-BAA1-8C54897447C0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8-42A7-BAA1-8C54897447C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C8-42A7-BAA1-8C54897447C0}"/>
              </c:ext>
            </c:extLst>
          </c:dPt>
          <c:dPt>
            <c:idx val="5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C8-42A7-BAA1-8C54897447C0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C8-42A7-BAA1-8C54897447C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C8-42A7-BAA1-8C54897447C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C8-42A7-BAA1-8C54897447C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C8-42A7-BAA1-8C5489744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'גיליון נתונים מלא החקלאות בישרא'!$A$2:$A$9</c:f>
              <c:strCache>
                <c:ptCount val="8"/>
                <c:pt idx="0">
                  <c:v>גד"ש וירקות בשטח פתוח</c:v>
                </c:pt>
                <c:pt idx="1">
                  <c:v>הדרים</c:v>
                </c:pt>
                <c:pt idx="2">
                  <c:v>מטעים</c:v>
                </c:pt>
                <c:pt idx="3">
                  <c:v>מטעים בכיסוי</c:v>
                </c:pt>
                <c:pt idx="4">
                  <c:v>ירקות בכיסוי</c:v>
                </c:pt>
                <c:pt idx="5">
                  <c:v>פרחים</c:v>
                </c:pt>
                <c:pt idx="6">
                  <c:v>לא מעובד</c:v>
                </c:pt>
                <c:pt idx="7">
                  <c:v>שונות</c:v>
                </c:pt>
              </c:strCache>
            </c:strRef>
          </c:cat>
          <c:val>
            <c:numRef>
              <c:f>'גיליון נתונים מלא החקלאות בישרא'!$B$2:$B$9</c:f>
              <c:numCache>
                <c:formatCode>#,##0</c:formatCode>
                <c:ptCount val="8"/>
                <c:pt idx="0">
                  <c:v>2633930</c:v>
                </c:pt>
                <c:pt idx="1">
                  <c:v>209458</c:v>
                </c:pt>
                <c:pt idx="2">
                  <c:v>991076</c:v>
                </c:pt>
                <c:pt idx="3">
                  <c:v>61481</c:v>
                </c:pt>
                <c:pt idx="4">
                  <c:v>111510</c:v>
                </c:pt>
                <c:pt idx="5">
                  <c:v>62010</c:v>
                </c:pt>
                <c:pt idx="6">
                  <c:v>85772</c:v>
                </c:pt>
                <c:pt idx="7" formatCode="General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C8-42A7-BAA1-8C548974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400" b="1">
                <a:solidFill>
                  <a:schemeClr val="tx1"/>
                </a:solidFill>
              </a:rPr>
              <a:t>ענפים</a:t>
            </a:r>
            <a:r>
              <a:rPr lang="he-IL" sz="1400" b="1" baseline="0">
                <a:solidFill>
                  <a:schemeClr val="tx1"/>
                </a:solidFill>
              </a:rPr>
              <a:t> חקלאיים במוא"ז עמק המעיינות</a:t>
            </a:r>
            <a:endParaRPr lang="he-IL" sz="14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1-4C25-8466-583C985B640E}"/>
              </c:ext>
            </c:extLst>
          </c:dPt>
          <c:dPt>
            <c:idx val="1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21-4C25-8466-583C985B640E}"/>
              </c:ext>
            </c:extLst>
          </c:dPt>
          <c:dPt>
            <c:idx val="2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21-4C25-8466-583C985B640E}"/>
              </c:ext>
            </c:extLst>
          </c:dPt>
          <c:dPt>
            <c:idx val="3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21-4C25-8466-583C985B640E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21-4C25-8466-583C985B640E}"/>
              </c:ext>
            </c:extLst>
          </c:dPt>
          <c:dLbls>
            <c:dLbl>
              <c:idx val="0"/>
              <c:layout>
                <c:manualLayout>
                  <c:x val="-0.14374015748031496"/>
                  <c:y val="-0.23400481189851269"/>
                </c:manualLayout>
              </c:layout>
              <c:tx>
                <c:rich>
                  <a:bodyPr/>
                  <a:lstStyle/>
                  <a:p>
                    <a:r>
                      <a:rPr lang="he-IL" baseline="0" dirty="0"/>
                      <a:t>גד"ש </a:t>
                    </a:r>
                    <a:fld id="{D09FDF08-9179-4E70-9D83-30E5D4B42701}" type="PERCENTAGE">
                      <a:rPr lang="en-US" baseline="0"/>
                      <a:pPr/>
                      <a:t>[אחוז]</a:t>
                    </a:fld>
                    <a:endParaRPr lang="he-IL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21-4C25-8466-583C985B640E}"/>
                </c:ext>
              </c:extLst>
            </c:dLbl>
            <c:dLbl>
              <c:idx val="1"/>
              <c:layout>
                <c:manualLayout>
                  <c:x val="5.8183508311461067E-3"/>
                  <c:y val="5.2817512394284047E-2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הדרים</a:t>
                    </a:r>
                    <a:r>
                      <a:rPr lang="he-IL" baseline="0"/>
                      <a:t> </a:t>
                    </a:r>
                    <a:fld id="{5CA58290-27BE-43FE-A880-1A037622FDBE}" type="PERCENTAGE">
                      <a:rPr lang="en-US" baseline="0"/>
                      <a:pPr/>
                      <a:t>[אחוז]</a:t>
                    </a:fld>
                    <a:endParaRPr lang="he-IL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21-4C25-8466-583C985B64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he-IL"/>
                      <a:t>ירקות ופרחים בכיסוי </a:t>
                    </a:r>
                    <a:fld id="{06EB57FA-55F3-4DFA-8B1E-1040FF53E479}" type="PERCENTAGE">
                      <a:rPr lang="en-US" baseline="0"/>
                      <a:pPr/>
                      <a:t>[אחוז]</a:t>
                    </a:fld>
                    <a:endParaRPr lang="he-IL"/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21-4C25-8466-583C985B640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>
                        <a:solidFill>
                          <a:schemeClr val="bg1"/>
                        </a:solidFill>
                      </a:rPr>
                      <a:t>מטעים </a:t>
                    </a:r>
                    <a:fld id="{FEB63AE1-E2A2-49A0-9C7B-FE7E5ABD54A7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[אחוז]</a:t>
                    </a:fld>
                    <a:endParaRPr lang="he-IL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21-4C25-8466-583C985B64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he-IL"/>
                      <a:t>לא מעובד </a:t>
                    </a:r>
                    <a:fld id="{B87015C1-922C-4BF1-AD79-95A1B2F9E716}" type="PERCENTAGE">
                      <a:rPr lang="en-US" baseline="0"/>
                      <a:pPr/>
                      <a:t>[אחוז]</a:t>
                    </a:fld>
                    <a:endParaRPr lang="he-IL"/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21-4C25-8466-583C985B6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0"/>
            <c:showSerName val="1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1"/>
              <c:pt idx="0">
                <c:v>i6-m6</c:v>
              </c:pt>
            </c:strLit>
          </c:cat>
          <c:val>
            <c:numRef>
              <c:f>'רק ע המעיינות'!$I$33:$M$33</c:f>
              <c:numCache>
                <c:formatCode>#,##0</c:formatCode>
                <c:ptCount val="5"/>
                <c:pt idx="0">
                  <c:v>86572</c:v>
                </c:pt>
                <c:pt idx="1">
                  <c:v>4853</c:v>
                </c:pt>
                <c:pt idx="2">
                  <c:v>2572</c:v>
                </c:pt>
                <c:pt idx="3">
                  <c:v>21280</c:v>
                </c:pt>
                <c:pt idx="4">
                  <c:v>1730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21-4C25-8466-583C985B640E}"/>
            </c:ext>
          </c:extLst>
        </c:ser>
        <c:ser>
          <c:idx val="1"/>
          <c:order val="1"/>
          <c:tx>
            <c:v>i6-m6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721-4C25-8466-583C985B6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1"/>
              <c:pt idx="0">
                <c:v>i6-m6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D-5721-4C25-8466-583C985B64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מגידו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DEE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5-48F8-BCF1-A75EEA22D096}"/>
              </c:ext>
            </c:extLst>
          </c:dPt>
          <c:dPt>
            <c:idx val="1"/>
            <c:bubble3D val="0"/>
            <c:spPr>
              <a:solidFill>
                <a:srgbClr val="80FF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5-48F8-BCF1-A75EEA22D096}"/>
              </c:ext>
            </c:extLst>
          </c:dPt>
          <c:dPt>
            <c:idx val="2"/>
            <c:bubble3D val="0"/>
            <c:spPr>
              <a:solidFill>
                <a:srgbClr val="FFFF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5-48F8-BCF1-A75EEA22D096}"/>
              </c:ext>
            </c:extLst>
          </c:dPt>
          <c:dPt>
            <c:idx val="3"/>
            <c:bubble3D val="0"/>
            <c:spPr>
              <a:solidFill>
                <a:srgbClr val="FFF0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5-48F8-BCF1-A75EEA22D096}"/>
              </c:ext>
            </c:extLst>
          </c:dPt>
          <c:dLbls>
            <c:dLbl>
              <c:idx val="3"/>
              <c:layout>
                <c:manualLayout>
                  <c:x val="-0.12870397222612012"/>
                  <c:y val="-1.340636175796064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55-48F8-BCF1-A75EEA22D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'ניתוח ערכיות חדשה'!$C$2:$C$6</c:f>
              <c:strCache>
                <c:ptCount val="5"/>
                <c:pt idx="0">
                  <c:v>טובה מאד</c:v>
                </c:pt>
                <c:pt idx="1">
                  <c:v>טובה</c:v>
                </c:pt>
                <c:pt idx="2">
                  <c:v>בינונית</c:v>
                </c:pt>
                <c:pt idx="3">
                  <c:v>ירוד</c:v>
                </c:pt>
                <c:pt idx="4">
                  <c:v>לא רלוונטי</c:v>
                </c:pt>
              </c:strCache>
            </c:strRef>
          </c:cat>
          <c:val>
            <c:numRef>
              <c:f>'ניתוח ערכיות חדשה'!$E$2:$E$5</c:f>
              <c:numCache>
                <c:formatCode>#,##0</c:formatCode>
                <c:ptCount val="4"/>
                <c:pt idx="0">
                  <c:v>13985.689103822</c:v>
                </c:pt>
                <c:pt idx="1">
                  <c:v>44595.662302506033</c:v>
                </c:pt>
                <c:pt idx="2">
                  <c:v>22799.019043114997</c:v>
                </c:pt>
                <c:pt idx="3">
                  <c:v>517.4588017609999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5-48F8-BCF1-A75EEA22D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עמק יזרעאל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0E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3-486A-B880-0F35A1F808A0}"/>
              </c:ext>
            </c:extLst>
          </c:dPt>
          <c:dPt>
            <c:idx val="1"/>
            <c:bubble3D val="0"/>
            <c:spPr>
              <a:solidFill>
                <a:srgbClr val="80FF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3-486A-B880-0F35A1F808A0}"/>
              </c:ext>
            </c:extLst>
          </c:dPt>
          <c:dPt>
            <c:idx val="2"/>
            <c:bubble3D val="0"/>
            <c:spPr>
              <a:solidFill>
                <a:srgbClr val="FFFF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C3-486A-B880-0F35A1F808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C3-486A-B880-0F35A1F808A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3-486A-B880-0F35A1F80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'ניתוח ערכיות חדשה'!$C$9:$C$12</c:f>
              <c:strCache>
                <c:ptCount val="4"/>
                <c:pt idx="0">
                  <c:v>טובה מאד</c:v>
                </c:pt>
                <c:pt idx="1">
                  <c:v>טובה</c:v>
                </c:pt>
                <c:pt idx="2">
                  <c:v>בינונית</c:v>
                </c:pt>
                <c:pt idx="3">
                  <c:v>ירוד</c:v>
                </c:pt>
              </c:strCache>
            </c:strRef>
          </c:cat>
          <c:val>
            <c:numRef>
              <c:f>'ניתוח ערכיות חדשה'!$E$9:$E$12</c:f>
              <c:numCache>
                <c:formatCode>#,##0</c:formatCode>
                <c:ptCount val="4"/>
                <c:pt idx="0">
                  <c:v>34449.269350576978</c:v>
                </c:pt>
                <c:pt idx="1">
                  <c:v>118141.36738338499</c:v>
                </c:pt>
                <c:pt idx="2">
                  <c:v>25244.44769235198</c:v>
                </c:pt>
                <c:pt idx="3">
                  <c:v>13.600803682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C3-486A-B880-0F35A1F80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מגמות בצריכת קטניות בישראל 2005-2021, </a:t>
            </a:r>
          </a:p>
          <a:p>
            <a:pPr>
              <a:defRPr sz="1800"/>
            </a:pPr>
            <a:r>
              <a:rPr lang="he-IL" sz="1800"/>
              <a:t>ק"ג לנפש לשנה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ק"ג לנפש לשנה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Sheet1!$A$3:$A$11</c:f>
              <c:numCache>
                <c:formatCode>General</c:formatCode>
                <c:ptCount val="9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  <c:pt idx="8">
                  <c:v>2021</c:v>
                </c:pt>
              </c:numCache>
            </c:numRef>
          </c:cat>
          <c:val>
            <c:numRef>
              <c:f>Sheet1!$D$3:$D$11</c:f>
              <c:numCache>
                <c:formatCode>General</c:formatCode>
                <c:ptCount val="9"/>
                <c:pt idx="0">
                  <c:v>7.4</c:v>
                </c:pt>
                <c:pt idx="1">
                  <c:v>8.6999999999999993</c:v>
                </c:pt>
                <c:pt idx="2">
                  <c:v>7.4</c:v>
                </c:pt>
                <c:pt idx="3">
                  <c:v>6.5</c:v>
                </c:pt>
                <c:pt idx="4">
                  <c:v>5.2</c:v>
                </c:pt>
                <c:pt idx="5">
                  <c:v>6.9</c:v>
                </c:pt>
                <c:pt idx="6">
                  <c:v>10.5</c:v>
                </c:pt>
                <c:pt idx="7">
                  <c:v>8.9</c:v>
                </c:pt>
                <c:pt idx="8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C-4AE6-AF06-6F1E69EFC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806815"/>
        <c:axId val="1772817487"/>
      </c:barChart>
      <c:catAx>
        <c:axId val="1601806815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2817487"/>
        <c:crosses val="autoZero"/>
        <c:auto val="1"/>
        <c:lblAlgn val="ctr"/>
        <c:lblOffset val="100"/>
        <c:noMultiLvlLbl val="0"/>
      </c:catAx>
      <c:valAx>
        <c:axId val="177281748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60180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מגמות בצריכת קטניות בישראל 2005-2021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1016732880462856E-2"/>
          <c:y val="0.11971952723229511"/>
          <c:w val="0.82755712700926587"/>
          <c:h val="0.6046654097872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אספקה זמינה כולל לשימוש למספוא ותעשיה, טון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Sheet1!$A$3:$A$11</c:f>
              <c:numCache>
                <c:formatCode>General</c:formatCode>
                <c:ptCount val="9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  <c:pt idx="8">
                  <c:v>2021</c:v>
                </c:pt>
              </c:numCache>
            </c:numRef>
          </c:cat>
          <c:val>
            <c:numRef>
              <c:f>Sheet1!$B$3:$B$11</c:f>
              <c:numCache>
                <c:formatCode>#,##0</c:formatCode>
                <c:ptCount val="9"/>
                <c:pt idx="0">
                  <c:v>52805</c:v>
                </c:pt>
                <c:pt idx="1">
                  <c:v>64898</c:v>
                </c:pt>
                <c:pt idx="2">
                  <c:v>56727</c:v>
                </c:pt>
                <c:pt idx="3">
                  <c:v>56763</c:v>
                </c:pt>
                <c:pt idx="4">
                  <c:v>63921</c:v>
                </c:pt>
                <c:pt idx="5">
                  <c:v>69711</c:v>
                </c:pt>
                <c:pt idx="6">
                  <c:v>101704</c:v>
                </c:pt>
                <c:pt idx="7">
                  <c:v>90204</c:v>
                </c:pt>
                <c:pt idx="8">
                  <c:v>93725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A-4CFA-960D-A2DC978E531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אספקה למזון נטו, טון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Sheet1!$A$3:$A$11</c:f>
              <c:numCache>
                <c:formatCode>General</c:formatCode>
                <c:ptCount val="9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  <c:pt idx="7">
                  <c:v>2018</c:v>
                </c:pt>
                <c:pt idx="8">
                  <c:v>2021</c:v>
                </c:pt>
              </c:numCache>
            </c:numRef>
          </c:cat>
          <c:val>
            <c:numRef>
              <c:f>Sheet1!$C$3:$C$11</c:f>
              <c:numCache>
                <c:formatCode>#,##0</c:formatCode>
                <c:ptCount val="9"/>
                <c:pt idx="0">
                  <c:v>51244</c:v>
                </c:pt>
                <c:pt idx="1">
                  <c:v>63521</c:v>
                </c:pt>
                <c:pt idx="2">
                  <c:v>55560</c:v>
                </c:pt>
                <c:pt idx="3">
                  <c:v>49851</c:v>
                </c:pt>
                <c:pt idx="4">
                  <c:v>42969</c:v>
                </c:pt>
                <c:pt idx="5">
                  <c:v>57901</c:v>
                </c:pt>
                <c:pt idx="6">
                  <c:v>91224</c:v>
                </c:pt>
                <c:pt idx="7">
                  <c:v>78680</c:v>
                </c:pt>
                <c:pt idx="8">
                  <c:v>85168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8A-4CFA-960D-A2DC978E5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691871"/>
        <c:axId val="1775988447"/>
      </c:barChart>
      <c:catAx>
        <c:axId val="187069187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75988447"/>
        <c:crosses val="autoZero"/>
        <c:auto val="1"/>
        <c:lblAlgn val="ctr"/>
        <c:lblOffset val="100"/>
        <c:noMultiLvlLbl val="0"/>
      </c:catAx>
      <c:valAx>
        <c:axId val="177598844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7069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2191395985148365E-2"/>
          <c:y val="0.80165235060895379"/>
          <c:w val="0.93699434578082808"/>
          <c:h val="0.17689499017074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5DC31E25-DD58-45D3-94B4-C17392EF6BB0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ACDC5DC3-AA92-40E0-BBCC-90EA4CF979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57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66612" rtl="0">
              <a:defRPr/>
            </a:pPr>
            <a:fld id="{3B11FC8D-FEAC-3A4D-B17B-284E661AD230}" type="slidenum">
              <a:rPr lang="en-US">
                <a:solidFill>
                  <a:prstClr val="black"/>
                </a:solidFill>
                <a:latin typeface="Calibri"/>
              </a:rPr>
              <a:pPr algn="r" defTabSz="966612" rtl="0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68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B4703-7AB4-1191-761C-86AC275F6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4347CFE-264A-8A21-6FA7-046BD412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59D97B-63AD-9634-67A2-63C8591A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AB608E8-74BA-6638-DDBD-A6F19341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8F0772-88E8-6FD9-5E37-CE41779A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26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300A41-37FD-A31B-0A31-3D20DCFB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FD19FDE-0A94-34B2-A851-63C469521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0DA69F-69A5-1B85-6F1B-953C9C6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7D05C-ADC8-D859-7224-B1223FCB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F7C71F9-F4A7-B20A-5ADE-9443231F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11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554EF33-7E76-2032-6F43-8A4C77025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DB678A-D901-DB1E-0809-ED10393E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CB5DA93-30AE-64BE-D3C7-B2878981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B80618-4F5E-BE7B-3E12-88616EC1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39F18F-86EF-928A-E30D-2DF81598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56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08000" y="2348880"/>
            <a:ext cx="11376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71531" y="403200"/>
            <a:ext cx="9911269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8000" y="1412876"/>
            <a:ext cx="11376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29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016705-8360-D9C7-1298-CA70EDC4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3CC227-B8A9-F2B9-6B76-93588F08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19A714-473B-CFA7-5BCC-D43E1C9B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601E64-5257-71A4-2A21-3DD7D1E8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356D6E-997A-00F4-4B04-DF35167A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CD2A63-61B4-AF50-FDF2-F627FCBB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2E8A22-CCC4-58EC-2FAA-862BEE2B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FDB4E2-186D-8000-2182-893EC23B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CB7436-FB62-5BE1-C665-82D96497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6C89E42-E3FB-C50D-313B-1785E578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79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12DC07-412A-E1AF-14B9-F5183D53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0809FD-A72F-1A9B-60ED-B9A3A356F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C9498A-5030-D0D6-DC1E-5BEAC0E2A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BAC2FE3-293E-D9CB-43C8-2E1D257D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1ABDDBF-2E66-FC8F-04B9-A7FEC80C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7ECED6B-F040-D9DC-2F5F-D9937AC8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9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18A00D-AAD9-252F-6F83-8AD9C301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B8D2289-2675-6114-65F4-C9D04B701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BF0325C-61CE-AD6E-2FAC-D1006D30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E4A45E3-9267-E694-AA3F-858AF1A09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D8C851-A60A-5CCF-7245-24560A8B6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9C06796-69DC-21DA-CCD7-2498FFC7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124F832-FC7C-B43D-0A76-C12235F8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A7DC0EF-E83B-200F-DC61-F82E8EFB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2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9CDE14-831A-F2DD-CCE3-7FFA3965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F9327B9-61F7-4EE9-53B2-BBB23D73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264A0D2-86F1-906C-655E-AADA9AD9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8C7E967-FAA2-8F83-87CB-5007FD34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157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556630B-64EA-CDB1-30A3-23C419F5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2080568-16D2-3C93-9668-80F9255A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12B109F-8F1A-F681-FA13-A55530D2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0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88B390-C00A-CCC9-5749-2001C793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6247DA-55E6-AD4D-8F27-FDF42733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147AB8-EC5C-97D1-8888-140F7F91A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B377364-7461-8052-30BA-327E1A43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30913B0-35D9-3DFC-56A2-91FCC4DE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E4C6D7-9654-5C56-D134-5721D9F7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779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A7B728-1462-92B9-4BC7-5943237D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F1050AB-1555-23A9-422B-591194F89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987978C-1970-E25C-B404-AE8BAA217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4CF2835-B34F-BDB3-C9DB-7786DD6C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84F0395-D15C-E43F-9C27-2A1D31F9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6D1F0F8-8DB4-DEAC-DC3E-E0120A6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75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954A515-C398-615B-E0EE-5E7AEA05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B034D93-4DCE-DAE9-3BDA-5409A0D7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09030D3-BD71-A9C6-3881-4AA7E603C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366-6019-4AD7-8E74-6246E87E622F}" type="datetimeFigureOut">
              <a:rPr lang="he-IL" smtClean="0"/>
              <a:t>כ"א/טבת/תשפ"ד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704DAF-5D59-11A2-ED6C-926FE0AE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A05AAE-652D-348E-E69B-2BEFA2426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496A-1D33-456C-B785-4096308A21A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5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תכנית אב לחקלאות בעמקים</a:t>
            </a:r>
          </a:p>
          <a:p>
            <a:pPr algn="ctr"/>
            <a:endParaRPr lang="he-IL" sz="4000" b="1" dirty="0"/>
          </a:p>
          <a:p>
            <a:pPr algn="ctr"/>
            <a:r>
              <a:rPr lang="he-IL" sz="4000" b="1" dirty="0"/>
              <a:t>סיכום </a:t>
            </a:r>
            <a:r>
              <a:rPr lang="he-IL" sz="4000" b="1" dirty="0" err="1"/>
              <a:t>התכנית</a:t>
            </a:r>
            <a:endParaRPr lang="he-IL" sz="4000" b="1" dirty="0"/>
          </a:p>
          <a:p>
            <a:pPr algn="ctr"/>
            <a:r>
              <a:rPr lang="he-IL" sz="4000" b="1" dirty="0"/>
              <a:t>הצגה </a:t>
            </a:r>
            <a:r>
              <a:rPr lang="he-IL" sz="4000" b="1" dirty="0" err="1"/>
              <a:t>לועדת</a:t>
            </a:r>
            <a:r>
              <a:rPr lang="he-IL" sz="4000" b="1" dirty="0"/>
              <a:t> היגוי מסכמת</a:t>
            </a:r>
          </a:p>
          <a:p>
            <a:pPr algn="ctr"/>
            <a:endParaRPr lang="he-IL" sz="4000" b="1" dirty="0"/>
          </a:p>
          <a:p>
            <a:pPr algn="ctr"/>
            <a:r>
              <a:rPr lang="he-IL" sz="2800" dirty="0"/>
              <a:t>1 ינואר 2024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20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בחינת גידולים עתידיים על רקע    שינוי האקלים</a:t>
            </a:r>
          </a:p>
          <a:p>
            <a:pPr algn="ctr"/>
            <a:r>
              <a:rPr lang="he-IL" sz="4800" b="1" dirty="0"/>
              <a:t>ביקוש למזון וצרכי תעשיות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09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עולמיות: שינוי האקלים פוגע בחקלאות ובביטחון המזון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0FFB7D5-CF03-5CBD-BA1A-862B8546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905" y="1099131"/>
            <a:ext cx="7176655" cy="494815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52115F-FD2A-40ED-59DF-4AF850000D8C}"/>
              </a:ext>
            </a:extLst>
          </p:cNvPr>
          <p:cNvSpPr txBox="1"/>
          <p:nvPr/>
        </p:nvSpPr>
        <p:spPr>
          <a:xfrm>
            <a:off x="7546109" y="1099131"/>
            <a:ext cx="4221018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800" dirty="0"/>
              <a:t>שינוי האקלים מקטין את היבולים החקלאיים העולמיים</a:t>
            </a:r>
          </a:p>
          <a:p>
            <a:pPr>
              <a:spcBef>
                <a:spcPts val="1200"/>
              </a:spcBef>
            </a:pPr>
            <a:r>
              <a:rPr lang="he-IL" sz="2800" dirty="0"/>
              <a:t>צפוי קושי ביבוא מזון לישראל</a:t>
            </a:r>
          </a:p>
        </p:txBody>
      </p:sp>
    </p:spTree>
    <p:extLst>
      <p:ext uri="{BB962C8B-B14F-4D97-AF65-F5344CB8AC3E}">
        <p14:creationId xmlns:p14="http://schemas.microsoft.com/office/powerpoint/2010/main" val="42308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עולמיות : מחירי המזון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52115F-FD2A-40ED-59DF-4AF850000D8C}"/>
              </a:ext>
            </a:extLst>
          </p:cNvPr>
          <p:cNvSpPr txBox="1"/>
          <p:nvPr/>
        </p:nvSpPr>
        <p:spPr>
          <a:xfrm>
            <a:off x="286327" y="856418"/>
            <a:ext cx="10740261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800"/>
              </a:spcBef>
            </a:pPr>
            <a:r>
              <a:rPr lang="he-IL" sz="2400" dirty="0"/>
              <a:t>בשנים 2000-2023 עלה מדד מחירי המזון העולמי של ה</a:t>
            </a:r>
            <a:r>
              <a:rPr lang="en-US" sz="2400" dirty="0"/>
              <a:t>FAO</a:t>
            </a:r>
            <a:r>
              <a:rPr lang="he-IL" sz="2400" dirty="0"/>
              <a:t> ב 82%</a:t>
            </a:r>
          </a:p>
          <a:p>
            <a:pPr>
              <a:spcBef>
                <a:spcPts val="800"/>
              </a:spcBef>
            </a:pPr>
            <a:r>
              <a:rPr lang="he-IL" sz="2400" dirty="0"/>
              <a:t>עליה ממוצעת של 3.5% בשנה (במונחים ריאליים) </a:t>
            </a:r>
          </a:p>
          <a:p>
            <a:pPr>
              <a:spcBef>
                <a:spcPts val="800"/>
              </a:spcBef>
            </a:pPr>
            <a:r>
              <a:rPr lang="he-IL" sz="2400" dirty="0"/>
              <a:t>עליית המחירים העולמית צפויה להמשך, בגלל הירידה בהיצע שמביא שינוי האקלים</a:t>
            </a:r>
          </a:p>
          <a:p>
            <a:pPr>
              <a:spcBef>
                <a:spcPts val="800"/>
              </a:spcBef>
            </a:pPr>
            <a:r>
              <a:rPr lang="he-IL" sz="2400" dirty="0"/>
              <a:t>גידולים שהיום מייבאים – יתכן שכדאי יהיה לגדל בעתיד, בשל עליית המחירים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A5A0A3-0FDB-9F13-0882-38423E5C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994" y="2806776"/>
            <a:ext cx="8427112" cy="40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133E3F7A-CA26-2DF8-37C6-EFC558B15931}"/>
              </a:ext>
            </a:extLst>
          </p:cNvPr>
          <p:cNvCxnSpPr>
            <a:cxnSpLocks/>
          </p:cNvCxnSpPr>
          <p:nvPr/>
        </p:nvCxnSpPr>
        <p:spPr>
          <a:xfrm flipV="1">
            <a:off x="7526037" y="4329953"/>
            <a:ext cx="2819234" cy="1057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88D69CA3-8C88-5139-19B9-18F55B40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802" y="891865"/>
            <a:ext cx="6265762" cy="5314047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תחזית אקלים ל2050: טמפרטורות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947DE4C-FB71-8268-B240-8FFA5BBECD56}"/>
              </a:ext>
            </a:extLst>
          </p:cNvPr>
          <p:cNvSpPr txBox="1"/>
          <p:nvPr/>
        </p:nvSpPr>
        <p:spPr>
          <a:xfrm>
            <a:off x="358472" y="6492058"/>
            <a:ext cx="117117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לפי מודל </a:t>
            </a:r>
            <a:r>
              <a:rPr lang="en-US" sz="1600" dirty="0"/>
              <a:t>RCP4.5</a:t>
            </a:r>
            <a:r>
              <a:rPr lang="he-IL" sz="1600" dirty="0"/>
              <a:t> המתון יחסית, בהנחה שיעשו כל המאמצים למיתון שינוי האקלים.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E63E79F0-D1F3-F200-31B3-AE531660E6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0711"/>
            <a:ext cx="6096000" cy="5325201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E33CF7A-4338-0472-5F3E-9058452F8B95}"/>
              </a:ext>
            </a:extLst>
          </p:cNvPr>
          <p:cNvSpPr txBox="1"/>
          <p:nvPr/>
        </p:nvSpPr>
        <p:spPr>
          <a:xfrm>
            <a:off x="6151420" y="861839"/>
            <a:ext cx="467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השינוי במספר הימים עם טמפ' מעל 34 מעלות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359011F-20EC-E790-7866-B3F57473FB22}"/>
              </a:ext>
            </a:extLst>
          </p:cNvPr>
          <p:cNvSpPr txBox="1"/>
          <p:nvPr/>
        </p:nvSpPr>
        <p:spPr>
          <a:xfrm>
            <a:off x="121819" y="853324"/>
            <a:ext cx="467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השינוי במספר הימים עם טמפ' מתחת 7 מעלות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3E8ED8D-8F0A-9ADC-6AD2-80D90C335757}"/>
              </a:ext>
            </a:extLst>
          </p:cNvPr>
          <p:cNvSpPr txBox="1"/>
          <p:nvPr/>
        </p:nvSpPr>
        <p:spPr>
          <a:xfrm>
            <a:off x="10030692" y="5083226"/>
            <a:ext cx="20966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תוספת של 29.4 ימים בשנה עם טמפ' מעל 34 מעלות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93E7809-F675-E98C-E70E-1871179D5C15}"/>
              </a:ext>
            </a:extLst>
          </p:cNvPr>
          <p:cNvSpPr txBox="1"/>
          <p:nvPr/>
        </p:nvSpPr>
        <p:spPr>
          <a:xfrm>
            <a:off x="3796145" y="4987111"/>
            <a:ext cx="21658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ירידה של 16.2 ימים בשנה עם טמפ' מתחת 7 מעלות</a:t>
            </a:r>
          </a:p>
        </p:txBody>
      </p:sp>
    </p:spTree>
    <p:extLst>
      <p:ext uri="{BB962C8B-B14F-4D97-AF65-F5344CB8AC3E}">
        <p14:creationId xmlns:p14="http://schemas.microsoft.com/office/powerpoint/2010/main" val="286653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822036" y="157018"/>
            <a:ext cx="10852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תחזית אקלים ל2050: משקעים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6EA69D2-55EE-4659-4F68-82CE12BD7DB6}"/>
              </a:ext>
            </a:extLst>
          </p:cNvPr>
          <p:cNvSpPr txBox="1"/>
          <p:nvPr/>
        </p:nvSpPr>
        <p:spPr>
          <a:xfrm>
            <a:off x="240145" y="6505913"/>
            <a:ext cx="117117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לפי מודל </a:t>
            </a:r>
            <a:r>
              <a:rPr lang="en-US" sz="1600" dirty="0"/>
              <a:t>RCP4.5</a:t>
            </a:r>
            <a:r>
              <a:rPr lang="he-IL" sz="1600" dirty="0"/>
              <a:t> המתון יחסית, בהנחה שיעשו כל המאמצים למיתון שינוי האקלים.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0F1A14B-3B22-690F-82E0-2CB645639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782" y="876496"/>
            <a:ext cx="5929745" cy="518233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DB5598E-AC75-32DC-091B-1C3BF49F5F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782" y="851444"/>
            <a:ext cx="1325039" cy="237374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0A84D8D-C984-3460-192D-D7C749002B7E}"/>
              </a:ext>
            </a:extLst>
          </p:cNvPr>
          <p:cNvSpPr txBox="1"/>
          <p:nvPr/>
        </p:nvSpPr>
        <p:spPr>
          <a:xfrm>
            <a:off x="9712164" y="5175592"/>
            <a:ext cx="20966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ירידה של 3-4 ימי גשם בשנה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8CEEAD8-7D61-37D9-F1F5-1800F9893B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3" y="876495"/>
            <a:ext cx="6077527" cy="521874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C85F177-5C46-CFD5-D2D0-DD53E76EE6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54" y="848616"/>
            <a:ext cx="1043709" cy="2379400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E2D2BE3-003F-AFF1-BF9F-4FAF7557D481}"/>
              </a:ext>
            </a:extLst>
          </p:cNvPr>
          <p:cNvSpPr txBox="1"/>
          <p:nvPr/>
        </p:nvSpPr>
        <p:spPr>
          <a:xfrm>
            <a:off x="3352800" y="5246334"/>
            <a:ext cx="27431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באזור העמקים צפויה </a:t>
            </a:r>
            <a:r>
              <a:rPr lang="he-IL" b="1" dirty="0"/>
              <a:t>תוספת של 2-4 ימים לתקופות היובש הרצופות בחורף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1106B45-7C1A-A402-C91F-0D19D2D99541}"/>
              </a:ext>
            </a:extLst>
          </p:cNvPr>
          <p:cNvSpPr txBox="1"/>
          <p:nvPr/>
        </p:nvSpPr>
        <p:spPr>
          <a:xfrm>
            <a:off x="8118764" y="855646"/>
            <a:ext cx="4017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800" b="1" dirty="0"/>
              <a:t>מספר ימי גשם מעל 5 מ"מ, 2020-2050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A6FC932C-817A-F64A-68D3-CEDAE26E7B32}"/>
              </a:ext>
            </a:extLst>
          </p:cNvPr>
          <p:cNvSpPr txBox="1"/>
          <p:nvPr/>
        </p:nvSpPr>
        <p:spPr>
          <a:xfrm>
            <a:off x="1639076" y="820593"/>
            <a:ext cx="4387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800" b="1" dirty="0"/>
              <a:t>תקופת יובש בחורף, מספר ימים, 2020-2050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238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62555-8878-C360-7468-7CC93F88B07E}"/>
              </a:ext>
            </a:extLst>
          </p:cNvPr>
          <p:cNvSpPr/>
          <p:nvPr/>
        </p:nvSpPr>
        <p:spPr>
          <a:xfrm>
            <a:off x="2481389" y="5672195"/>
            <a:ext cx="7568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Crop yield in Mediterranean climate expected to decrease to </a:t>
            </a:r>
            <a:r>
              <a:rPr lang="en-GB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4-34% in 2050s and 10-43% in 2080s </a:t>
            </a:r>
            <a:r>
              <a:rPr lang="en-GB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compared to baseline</a:t>
            </a:r>
            <a:endParaRPr lang="en-GB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D56000-2C6F-7DD9-AB53-CDD41F642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1766" r="851" b="1441"/>
          <a:stretch/>
        </p:blipFill>
        <p:spPr>
          <a:xfrm>
            <a:off x="2635476" y="1113310"/>
            <a:ext cx="7007287" cy="454810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7131BE0-48AF-6ED9-13C9-FEF835C08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8" y="6286122"/>
            <a:ext cx="1131331" cy="509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6E3CFCA-DE42-7D1A-6E7A-F562A28B3E17}"/>
              </a:ext>
            </a:extLst>
          </p:cNvPr>
          <p:cNvSpPr txBox="1"/>
          <p:nvPr/>
        </p:nvSpPr>
        <p:spPr>
          <a:xfrm>
            <a:off x="1246908" y="6575940"/>
            <a:ext cx="60242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מקור: עבודה שהוכנה על ידי חברת </a:t>
            </a:r>
            <a:r>
              <a:rPr lang="en-US" sz="1400" dirty="0" err="1"/>
              <a:t>EnviroManager</a:t>
            </a:r>
            <a:r>
              <a:rPr lang="he-IL" sz="1400" dirty="0"/>
              <a:t> עבור משרד החקלאות מרץ 2023</a:t>
            </a:r>
            <a:endParaRPr lang="en-US" sz="14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677F9AA-E1D0-626B-F96A-E11A5E7EFAF9}"/>
              </a:ext>
            </a:extLst>
          </p:cNvPr>
          <p:cNvSpPr txBox="1"/>
          <p:nvPr/>
        </p:nvSpPr>
        <p:spPr>
          <a:xfrm>
            <a:off x="1479273" y="780992"/>
            <a:ext cx="93328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מודל תחזית יבול החיטה לשנים 2050, 2080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1DBBF1-087A-1DA3-CAB9-03CCA3358260}"/>
              </a:ext>
            </a:extLst>
          </p:cNvPr>
          <p:cNvSpPr txBox="1"/>
          <p:nvPr/>
        </p:nvSpPr>
        <p:spPr>
          <a:xfrm>
            <a:off x="3230216" y="2166732"/>
            <a:ext cx="705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רמת השופט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F00810F-2E4A-2B78-74B1-8EBD0A6A2E76}"/>
              </a:ext>
            </a:extLst>
          </p:cNvPr>
          <p:cNvSpPr txBox="1"/>
          <p:nvPr/>
        </p:nvSpPr>
        <p:spPr>
          <a:xfrm>
            <a:off x="5440017" y="2248383"/>
            <a:ext cx="705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רמת השופט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A978D96-F1A6-471E-87F6-08AE618D468A}"/>
              </a:ext>
            </a:extLst>
          </p:cNvPr>
          <p:cNvSpPr txBox="1"/>
          <p:nvPr/>
        </p:nvSpPr>
        <p:spPr>
          <a:xfrm>
            <a:off x="7659753" y="2460417"/>
            <a:ext cx="705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רמת השופט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C9371DE-9A2B-C8C3-285A-5358E94CD9AB}"/>
              </a:ext>
            </a:extLst>
          </p:cNvPr>
          <p:cNvSpPr txBox="1"/>
          <p:nvPr/>
        </p:nvSpPr>
        <p:spPr>
          <a:xfrm>
            <a:off x="1142203" y="5687240"/>
            <a:ext cx="105722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אזור רמת השופט צפוי להיפגע מעט יחסית – ירידה של 2% ביבול החיטה עד שנת 2050</a:t>
            </a:r>
          </a:p>
          <a:p>
            <a:pPr algn="ctr"/>
            <a:r>
              <a:rPr lang="he-IL" sz="2400" dirty="0"/>
              <a:t>באזור התבור צפויה ירידה של כ-33% ביבול החיטה עד 2050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89F757F-27E5-0210-A985-5042FF3A3074}"/>
              </a:ext>
            </a:extLst>
          </p:cNvPr>
          <p:cNvSpPr txBox="1"/>
          <p:nvPr/>
        </p:nvSpPr>
        <p:spPr>
          <a:xfrm>
            <a:off x="3730107" y="2477076"/>
            <a:ext cx="7056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תבור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D41607B-E741-3268-583B-5271EF2EA4B2}"/>
              </a:ext>
            </a:extLst>
          </p:cNvPr>
          <p:cNvSpPr txBox="1"/>
          <p:nvPr/>
        </p:nvSpPr>
        <p:spPr>
          <a:xfrm>
            <a:off x="5929964" y="3464361"/>
            <a:ext cx="7056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תבור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F5B1A25-7A59-DBB8-CFBB-E71429B13E46}"/>
              </a:ext>
            </a:extLst>
          </p:cNvPr>
          <p:cNvSpPr txBox="1"/>
          <p:nvPr/>
        </p:nvSpPr>
        <p:spPr>
          <a:xfrm>
            <a:off x="8149701" y="3736029"/>
            <a:ext cx="7056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תבור</a:t>
            </a: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8FA7070-72F1-F91C-D7D2-66B78C80051E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512C2E0-31C5-B5BA-D7C8-203B17746CDF}"/>
              </a:ext>
            </a:extLst>
          </p:cNvPr>
          <p:cNvSpPr txBox="1"/>
          <p:nvPr/>
        </p:nvSpPr>
        <p:spPr>
          <a:xfrm>
            <a:off x="894502" y="17330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ההשפעה הצפויה של שינוי האקלים על תפוקת חיטה</a:t>
            </a:r>
          </a:p>
        </p:txBody>
      </p:sp>
    </p:spTree>
    <p:extLst>
      <p:ext uri="{BB962C8B-B14F-4D97-AF65-F5344CB8AC3E}">
        <p14:creationId xmlns:p14="http://schemas.microsoft.com/office/powerpoint/2010/main" val="169579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1082289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8DCC7FE0-C9C6-F3AD-C969-C78EA0148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39973"/>
              </p:ext>
            </p:extLst>
          </p:nvPr>
        </p:nvGraphicFramePr>
        <p:xfrm>
          <a:off x="48000" y="1259307"/>
          <a:ext cx="12096000" cy="4895279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6133589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123320928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509602117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510755632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539545521"/>
                    </a:ext>
                  </a:extLst>
                </a:gridCol>
                <a:gridCol w="1114050">
                  <a:extLst>
                    <a:ext uri="{9D8B030D-6E8A-4147-A177-3AD203B41FA5}">
                      <a16:colId xmlns:a16="http://schemas.microsoft.com/office/drawing/2014/main" val="32687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גידול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מה צפוי לקרות ליבול? </a:t>
                      </a:r>
                      <a:r>
                        <a:rPr lang="he-IL" b="0" dirty="0"/>
                        <a:t>1- ירידה חדה (מעל 20%); 2 - ירידה בינונית; 3- אין ירידה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הגידול יוסיף להיות כדאי? </a:t>
                      </a:r>
                      <a:r>
                        <a:rPr lang="he-IL" b="0" dirty="0"/>
                        <a:t>1- יהיה הפסדי; 2- ירידה, אבל לא הפסד; 3- אין פגיעה כלכלית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יש כלי התמודדות מוכחים ומסחריים? </a:t>
                      </a:r>
                      <a:r>
                        <a:rPr lang="he-IL" b="0" dirty="0"/>
                        <a:t>1-אין כלי התמודדות; 2- יש כלים אבל לא מסחריים/ לא מספיקים; 3- יש כלי התמודדות מסחריים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המתחרות בעולם יציבות אקלימית? </a:t>
                      </a:r>
                      <a:r>
                        <a:rPr lang="he-IL" b="0" dirty="0"/>
                        <a:t>1- המתחרות יציבות ביחס לישראל; 2- מצב דומה לישראל; 3- ישראל יציבה משמעותית ביחס למתחרות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ציון כללי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8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תירס לתחמיץ, גרעינים, פופקורן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6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אבטיח לפיצוח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9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9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עגבניות תעשיה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1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אפונה </a:t>
                      </a:r>
                      <a:r>
                        <a:rPr lang="he-IL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לתעשיה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9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9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חיטה לגרעינים / תחמיץ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8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9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בצל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8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7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חימצה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8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050984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EEE89EE-75D1-76AF-CD81-2CD0E13110C2}"/>
              </a:ext>
            </a:extLst>
          </p:cNvPr>
          <p:cNvSpPr txBox="1"/>
          <p:nvPr/>
        </p:nvSpPr>
        <p:spPr>
          <a:xfrm>
            <a:off x="424873" y="157018"/>
            <a:ext cx="112498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ניתוח אקלימי של הגידולים הקיימים: גידולי שדה. </a:t>
            </a:r>
          </a:p>
          <a:p>
            <a:r>
              <a:rPr lang="he-IL" sz="2800" dirty="0"/>
              <a:t>הגידולים המומלצים: תירס, אבטיח, עגבניות, אפונה</a:t>
            </a:r>
          </a:p>
        </p:txBody>
      </p:sp>
    </p:spTree>
    <p:extLst>
      <p:ext uri="{BB962C8B-B14F-4D97-AF65-F5344CB8AC3E}">
        <p14:creationId xmlns:p14="http://schemas.microsoft.com/office/powerpoint/2010/main" val="357172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גידולי שדה חדשים ו"מחודשים" - הצעות</a:t>
            </a:r>
          </a:p>
        </p:txBody>
      </p:sp>
      <p:graphicFrame>
        <p:nvGraphicFramePr>
          <p:cNvPr id="2" name="טבלה 5">
            <a:extLst>
              <a:ext uri="{FF2B5EF4-FFF2-40B4-BE49-F238E27FC236}">
                <a16:creationId xmlns:a16="http://schemas.microsoft.com/office/drawing/2014/main" id="{209D7CA2-C65E-46DC-EA4D-55FEF90A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93298"/>
              </p:ext>
            </p:extLst>
          </p:nvPr>
        </p:nvGraphicFramePr>
        <p:xfrm>
          <a:off x="1304157" y="1011305"/>
          <a:ext cx="9740505" cy="54864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00505">
                  <a:extLst>
                    <a:ext uri="{9D8B030D-6E8A-4147-A177-3AD203B41FA5}">
                      <a16:colId xmlns:a16="http://schemas.microsoft.com/office/drawing/2014/main" val="48570923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72258712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8937889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58027819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72521946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1088005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גידול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השקיה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שימוש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מגדלים מסחרית בארץ?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היסטורית גידול בארץ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65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חיטת </a:t>
                      </a:r>
                      <a:r>
                        <a:rPr lang="he-IL" dirty="0" err="1"/>
                        <a:t>דורום</a:t>
                      </a:r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חורף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מאכל אדם ומספוא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מעט מאוד.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היה נפוץ בעבר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82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שעורה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חורף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מספוא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כ-50,000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היה נפוץ בעבר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0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סויה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קיץ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שלחין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בעיקר למספוא. לשמן.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בשנות ה1940 היו ניסיונות מוצלחים בישראל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4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שומשום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קיץ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שלחין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מאכל אדם, גידול פרמיום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לא. חלקה ניסיונית בנווה יער.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היה נפוץ בעבר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5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שיבולת שועל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חורף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תחליפי חלב. מספוא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מעט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ידוע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4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קינואה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אמצע חורף-אמצע קיץ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בעל, השקית עזר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גידול פרמיום למאכל אדם; מספוא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נסיונית</a:t>
                      </a:r>
                      <a:r>
                        <a:rPr lang="he-IL" dirty="0"/>
                        <a:t> בלבד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6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טף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קיץ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שלחין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בעיקר למספוא, ומזון </a:t>
                      </a:r>
                      <a:r>
                        <a:rPr lang="he-IL" dirty="0" err="1"/>
                        <a:t>פרימיום</a:t>
                      </a:r>
                      <a:r>
                        <a:rPr lang="he-IL" dirty="0"/>
                        <a:t> לאדם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לא. ניסויים בחוות עדן בבית שאן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9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קצח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חורף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בעל, השקית עזר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שמן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מעט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נפוץ כצמח בר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03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44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242047" y="157018"/>
            <a:ext cx="116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ניתוח אקלימי של גידולים קיימים: מטעים. </a:t>
            </a:r>
            <a:endParaRPr lang="he-IL" sz="2800" dirty="0"/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A16F7A75-3A4F-6190-4FDC-CD145909C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08325"/>
              </p:ext>
            </p:extLst>
          </p:nvPr>
        </p:nvGraphicFramePr>
        <p:xfrm>
          <a:off x="48000" y="1870936"/>
          <a:ext cx="12096000" cy="34899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6133589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12332092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509602117"/>
                    </a:ext>
                  </a:extLst>
                </a:gridCol>
                <a:gridCol w="2268075">
                  <a:extLst>
                    <a:ext uri="{9D8B030D-6E8A-4147-A177-3AD203B41FA5}">
                      <a16:colId xmlns:a16="http://schemas.microsoft.com/office/drawing/2014/main" val="2510755632"/>
                    </a:ext>
                  </a:extLst>
                </a:gridCol>
                <a:gridCol w="2843925">
                  <a:extLst>
                    <a:ext uri="{9D8B030D-6E8A-4147-A177-3AD203B41FA5}">
                      <a16:colId xmlns:a16="http://schemas.microsoft.com/office/drawing/2014/main" val="27598095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3002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גידול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מה צפוי לקרות ליבול? </a:t>
                      </a:r>
                      <a:r>
                        <a:rPr lang="he-IL" b="0" dirty="0"/>
                        <a:t>1- ירידה חדה (מעל 20%); 2 - ירידה בינונית; 3- אין ירידה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הגידול יוסיף להיות כדאי? </a:t>
                      </a:r>
                      <a:r>
                        <a:rPr lang="he-IL" b="0" dirty="0"/>
                        <a:t>1- יהיה הפסדי; 2- ירידה, אבל לא הפסד; 3- אין פגיעה כלכלית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יש כלי התמודדות מוכחים ומסחריים? </a:t>
                      </a:r>
                      <a:r>
                        <a:rPr lang="he-IL" b="0" dirty="0"/>
                        <a:t>1-אין כלי התמודדות; 2- יש כלים אבל לא מסחריים; 3- יש כלי התמודדות מסחריים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המתחרות בעולם יציבות אקלימית? </a:t>
                      </a:r>
                      <a:r>
                        <a:rPr lang="he-IL" b="0" dirty="0"/>
                        <a:t>1- המתחרות יציבות ביחס לישראל; 2- מצב דומה לישראל; 3- ישראל יציבה משמעותית ביחס למתחרות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ציון כללי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8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כרם יין כמותי  וענבי מאכל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9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שקד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1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7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אבוקדו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1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8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he-IL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זית לשמן ולמאכל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1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2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7</a:t>
                      </a:r>
                    </a:p>
                  </a:txBody>
                  <a:tcP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43221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86B1D90-F4C1-1820-71DE-316FF618518E}"/>
              </a:ext>
            </a:extLst>
          </p:cNvPr>
          <p:cNvSpPr txBox="1"/>
          <p:nvPr/>
        </p:nvSpPr>
        <p:spPr>
          <a:xfrm>
            <a:off x="258617" y="1196680"/>
            <a:ext cx="116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המטעים המומלצים: כרם יין ומאכל, שקד</a:t>
            </a:r>
          </a:p>
        </p:txBody>
      </p:sp>
    </p:spTree>
    <p:extLst>
      <p:ext uri="{BB962C8B-B14F-4D97-AF65-F5344CB8AC3E}">
        <p14:creationId xmlns:p14="http://schemas.microsoft.com/office/powerpoint/2010/main" val="402782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242047" y="157018"/>
            <a:ext cx="116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מטעים: הגדרת יעדים כמותיים</a:t>
            </a:r>
            <a:endParaRPr lang="he-IL" sz="28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D94BA40-3147-6FEC-64BF-71AD73DA092B}"/>
              </a:ext>
            </a:extLst>
          </p:cNvPr>
          <p:cNvSpPr txBox="1"/>
          <p:nvPr/>
        </p:nvSpPr>
        <p:spPr>
          <a:xfrm>
            <a:off x="762000" y="1316290"/>
            <a:ext cx="10667999" cy="32430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להוסיף לשטחי הנטיעות הקיימים במרחב העמקים כ-30,000 דונם של מטעים.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במרחב עמקים ישנם 33 קיבוצים. המשמעות היא נטיעות חדשות של כ-900 דונם בממוצע בקיבוץ.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בישראל כיום כ-900,000 דונם מטעים. תוספת הנטיעות המוצעת מהווה כ-3.3% ביחס למצב הקיים מבחינה ארצית.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מוצע לפרוס את ההרחבה המוצעת על פני כ-10 שנים, בכדי לא להביא להצפה בשוק.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7672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רקע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563418" y="1182255"/>
            <a:ext cx="10982037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המטרה: </a:t>
            </a:r>
          </a:p>
          <a:p>
            <a:pPr>
              <a:spcBef>
                <a:spcPts val="1200"/>
              </a:spcBef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הכנת 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תכנית אסטרטגית לטווח הארוך לחקלאות 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במועצות האזוריות עמק יזרעאל ומגידו</a:t>
            </a:r>
          </a:p>
          <a:p>
            <a:pPr>
              <a:spcBef>
                <a:spcPts val="1200"/>
              </a:spcBef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זיהוי גידולים חקלאיים-צמחיים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אותם כדאי ואפשר לגדל, לאור שינויים ב: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אקלים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ביקושים למזון מצד הציבור הישראלי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ביקושים מצד התעשיות: מזון,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פודטק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קוסמטיקה ותוספי תזונה</a:t>
            </a:r>
          </a:p>
          <a:p>
            <a:pPr marL="1714500" lvl="3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היצע גורמי ייצור, בעיקר מים</a:t>
            </a: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תתמקד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בענפי חקלאות הצומח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ממומנת על ידי משרד החקלאות במסגרת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לפיתוח הכפר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242047" y="157018"/>
            <a:ext cx="116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מטעים: ניתוח גידולים עתידיים</a:t>
            </a:r>
            <a:endParaRPr lang="he-IL" sz="28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661762C-4534-6480-BA8D-A0C9845045A6}"/>
              </a:ext>
            </a:extLst>
          </p:cNvPr>
          <p:cNvSpPr txBox="1"/>
          <p:nvPr/>
        </p:nvSpPr>
        <p:spPr>
          <a:xfrm>
            <a:off x="258617" y="973884"/>
            <a:ext cx="116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המטעים המומלצים: כרם יין כמותי, שקד, זית לשמן; שזיף, משמש</a:t>
            </a: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3D0C7EC0-61E2-2182-B8F5-A3928E95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7709"/>
              </p:ext>
            </p:extLst>
          </p:nvPr>
        </p:nvGraphicFramePr>
        <p:xfrm>
          <a:off x="4" y="1742118"/>
          <a:ext cx="12191996" cy="4553845"/>
        </p:xfrm>
        <a:graphic>
          <a:graphicData uri="http://schemas.openxmlformats.org/drawingml/2006/table">
            <a:tbl>
              <a:tblPr rtl="1"/>
              <a:tblGrid>
                <a:gridCol w="1282070">
                  <a:extLst>
                    <a:ext uri="{9D8B030D-6E8A-4147-A177-3AD203B41FA5}">
                      <a16:colId xmlns:a16="http://schemas.microsoft.com/office/drawing/2014/main" val="1212454233"/>
                    </a:ext>
                  </a:extLst>
                </a:gridCol>
                <a:gridCol w="616380">
                  <a:extLst>
                    <a:ext uri="{9D8B030D-6E8A-4147-A177-3AD203B41FA5}">
                      <a16:colId xmlns:a16="http://schemas.microsoft.com/office/drawing/2014/main" val="1438832426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852791628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3390019385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1820566083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825209888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20248121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462741193"/>
                    </a:ext>
                  </a:extLst>
                </a:gridCol>
                <a:gridCol w="690345">
                  <a:extLst>
                    <a:ext uri="{9D8B030D-6E8A-4147-A177-3AD203B41FA5}">
                      <a16:colId xmlns:a16="http://schemas.microsoft.com/office/drawing/2014/main" val="2728964345"/>
                    </a:ext>
                  </a:extLst>
                </a:gridCol>
                <a:gridCol w="776639">
                  <a:extLst>
                    <a:ext uri="{9D8B030D-6E8A-4147-A177-3AD203B41FA5}">
                      <a16:colId xmlns:a16="http://schemas.microsoft.com/office/drawing/2014/main" val="3642192637"/>
                    </a:ext>
                  </a:extLst>
                </a:gridCol>
                <a:gridCol w="628707">
                  <a:extLst>
                    <a:ext uri="{9D8B030D-6E8A-4147-A177-3AD203B41FA5}">
                      <a16:colId xmlns:a16="http://schemas.microsoft.com/office/drawing/2014/main" val="1348215291"/>
                    </a:ext>
                  </a:extLst>
                </a:gridCol>
                <a:gridCol w="801294">
                  <a:extLst>
                    <a:ext uri="{9D8B030D-6E8A-4147-A177-3AD203B41FA5}">
                      <a16:colId xmlns:a16="http://schemas.microsoft.com/office/drawing/2014/main" val="3544802332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731087289"/>
                    </a:ext>
                  </a:extLst>
                </a:gridCol>
                <a:gridCol w="862931">
                  <a:extLst>
                    <a:ext uri="{9D8B030D-6E8A-4147-A177-3AD203B41FA5}">
                      <a16:colId xmlns:a16="http://schemas.microsoft.com/office/drawing/2014/main" val="3004338024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138088113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3395867277"/>
                    </a:ext>
                  </a:extLst>
                </a:gridCol>
                <a:gridCol w="653363">
                  <a:extLst>
                    <a:ext uri="{9D8B030D-6E8A-4147-A177-3AD203B41FA5}">
                      <a16:colId xmlns:a16="http://schemas.microsoft.com/office/drawing/2014/main" val="2278059334"/>
                    </a:ext>
                  </a:extLst>
                </a:gridCol>
              </a:tblGrid>
              <a:tr h="74512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גידולים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התאמה אקלימית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התאמה לקרקע כבדה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רגישות לניקוז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התאמה לקולחין שניוני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התאמה למליחות מים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משך קטיף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עבודה שכירה, ימים לדונם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ביקוש בשוק המקומי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ביקוש עולמי, האם כדאי לייצא?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היצע מקומי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היצע עולמי, האם יש סכנה של יבוא?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השקעות 3 שנים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תרומה שנתית ממוצעת ₪ / דונם (שנת ניבה)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גידול נישה*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המלצה כללית של מומחים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397882"/>
                  </a:ext>
                </a:extLst>
              </a:tr>
              <a:tr h="21525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שקד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08249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שזיף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52582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זית לשמן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61073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ענבי יין כמותי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58542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משמש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37140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גויאבה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32744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אפרסק ונקטרינה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38920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צבר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96171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אבוקדו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62820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אשכולית אדומה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83310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ליצ'י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54815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פומלית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92955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פומלו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80" marR="6380" marT="6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261618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523533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ציונים</a:t>
                      </a: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714986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43933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480077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0" marR="6380" marT="63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65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74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תוספת </a:t>
            </a:r>
            <a:r>
              <a:rPr lang="he-IL" sz="2800" b="1" dirty="0" err="1"/>
              <a:t>קולחין</a:t>
            </a:r>
            <a:r>
              <a:rPr lang="he-IL" sz="2800" b="1" dirty="0"/>
              <a:t> ותמהיל הגידולים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A4C64B-90ED-69AD-710A-5B33B7A7B8DC}"/>
              </a:ext>
            </a:extLst>
          </p:cNvPr>
          <p:cNvSpPr txBox="1"/>
          <p:nvPr/>
        </p:nvSpPr>
        <p:spPr>
          <a:xfrm>
            <a:off x="609597" y="982309"/>
            <a:ext cx="11157530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400" dirty="0"/>
              <a:t>לפי תכנית האב למים, עד שנת 2050 יתווספו 50 </a:t>
            </a:r>
            <a:r>
              <a:rPr lang="he-IL" sz="2400" dirty="0" err="1"/>
              <a:t>מלמ"ק</a:t>
            </a:r>
            <a:r>
              <a:rPr lang="he-IL" sz="2400" dirty="0"/>
              <a:t> /שנה </a:t>
            </a:r>
            <a:r>
              <a:rPr lang="he-IL" sz="2400" dirty="0" err="1"/>
              <a:t>קולחין</a:t>
            </a:r>
            <a:r>
              <a:rPr lang="he-IL" sz="2400" dirty="0"/>
              <a:t> ביחס למצב הקיים</a:t>
            </a:r>
          </a:p>
          <a:p>
            <a:pPr>
              <a:spcBef>
                <a:spcPts val="600"/>
              </a:spcBef>
            </a:pPr>
            <a:r>
              <a:rPr lang="he-IL" sz="2400" dirty="0"/>
              <a:t>מוצע לחלק את תוספת </a:t>
            </a:r>
            <a:r>
              <a:rPr lang="he-IL" sz="2400" dirty="0" err="1"/>
              <a:t>הקולחין</a:t>
            </a:r>
            <a:r>
              <a:rPr lang="he-IL" sz="2400" dirty="0"/>
              <a:t> בין הענפים באופן הבא: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A51EE8D-2BDF-AF74-CD4B-3B7B487F59D3}"/>
              </a:ext>
            </a:extLst>
          </p:cNvPr>
          <p:cNvSpPr txBox="1"/>
          <p:nvPr/>
        </p:nvSpPr>
        <p:spPr>
          <a:xfrm>
            <a:off x="8471645" y="3065931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מטעים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F4F0BF3-A895-3532-9EAE-DBD281AFD074}"/>
              </a:ext>
            </a:extLst>
          </p:cNvPr>
          <p:cNvSpPr txBox="1"/>
          <p:nvPr/>
        </p:nvSpPr>
        <p:spPr>
          <a:xfrm>
            <a:off x="4966445" y="3056967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גד"ש שלחין וירקות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037CE52-57B5-17C1-5575-09075ADB7E1C}"/>
              </a:ext>
            </a:extLst>
          </p:cNvPr>
          <p:cNvSpPr txBox="1"/>
          <p:nvPr/>
        </p:nvSpPr>
        <p:spPr>
          <a:xfrm>
            <a:off x="1506066" y="3053375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השקיית חיטה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53E81F45-0234-B5E8-7BBD-D32B8B8ACCD0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6109445" y="2641876"/>
            <a:ext cx="3505200" cy="42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5432DE8D-CE35-DAAB-B234-70E49AFD0FA0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2649066" y="2641876"/>
            <a:ext cx="3460379" cy="411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6ADC45D0-2F46-9347-CEA9-9FEF705D4D8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09445" y="2641876"/>
            <a:ext cx="0" cy="415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18130FFD-0D12-78C4-B83A-104305E21BEA}"/>
              </a:ext>
            </a:extLst>
          </p:cNvPr>
          <p:cNvSpPr txBox="1"/>
          <p:nvPr/>
        </p:nvSpPr>
        <p:spPr>
          <a:xfrm>
            <a:off x="4966445" y="2259988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50 </a:t>
            </a:r>
            <a:r>
              <a:rPr lang="he-IL" dirty="0" err="1"/>
              <a:t>מלמ"ק</a:t>
            </a:r>
            <a:r>
              <a:rPr lang="he-IL" dirty="0"/>
              <a:t> / שנה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866944A-91C0-BB48-C710-38F198F6777D}"/>
              </a:ext>
            </a:extLst>
          </p:cNvPr>
          <p:cNvSpPr txBox="1"/>
          <p:nvPr/>
        </p:nvSpPr>
        <p:spPr>
          <a:xfrm>
            <a:off x="8471645" y="3536342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20 </a:t>
            </a:r>
            <a:r>
              <a:rPr lang="he-IL" dirty="0" err="1"/>
              <a:t>מלמ"ק</a:t>
            </a:r>
            <a:r>
              <a:rPr lang="he-IL" dirty="0"/>
              <a:t> / שנה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6BCD691-4BA5-A6FD-75BC-F97FF70FE1A5}"/>
              </a:ext>
            </a:extLst>
          </p:cNvPr>
          <p:cNvSpPr txBox="1"/>
          <p:nvPr/>
        </p:nvSpPr>
        <p:spPr>
          <a:xfrm>
            <a:off x="1506066" y="3536342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3.5 </a:t>
            </a:r>
            <a:r>
              <a:rPr lang="he-IL" dirty="0" err="1"/>
              <a:t>מלמ"ק</a:t>
            </a:r>
            <a:r>
              <a:rPr lang="he-IL" dirty="0"/>
              <a:t> / שנה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1C959E2-A6C0-02E7-25EB-61F44C1A6B2E}"/>
              </a:ext>
            </a:extLst>
          </p:cNvPr>
          <p:cNvSpPr txBox="1"/>
          <p:nvPr/>
        </p:nvSpPr>
        <p:spPr>
          <a:xfrm>
            <a:off x="4966445" y="3549315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26.5 </a:t>
            </a:r>
            <a:r>
              <a:rPr lang="he-IL" dirty="0" err="1"/>
              <a:t>מלמ"ק</a:t>
            </a:r>
            <a:r>
              <a:rPr lang="he-IL" dirty="0"/>
              <a:t> / שנה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AF56703-C25D-B84D-F799-4094A4AF3D2A}"/>
              </a:ext>
            </a:extLst>
          </p:cNvPr>
          <p:cNvSpPr txBox="1"/>
          <p:nvPr/>
        </p:nvSpPr>
        <p:spPr>
          <a:xfrm>
            <a:off x="1053356" y="4510151"/>
            <a:ext cx="10621410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400" dirty="0"/>
              <a:t>לפי חישוב של 400 קוב לדונם - </a:t>
            </a:r>
          </a:p>
          <a:p>
            <a:pPr>
              <a:spcBef>
                <a:spcPts val="600"/>
              </a:spcBef>
            </a:pPr>
            <a:r>
              <a:rPr lang="he-IL" sz="2400" b="1" dirty="0"/>
              <a:t>ניתן להגדיל את שטחי </a:t>
            </a:r>
            <a:r>
              <a:rPr lang="he-IL" sz="2400" b="1" dirty="0" err="1"/>
              <a:t>השלחין</a:t>
            </a:r>
            <a:r>
              <a:rPr lang="he-IL" sz="2400" b="1" dirty="0"/>
              <a:t> והירקות בעמקים בכ-66,250 דונם</a:t>
            </a:r>
          </a:p>
        </p:txBody>
      </p:sp>
    </p:spTree>
    <p:extLst>
      <p:ext uri="{BB962C8B-B14F-4D97-AF65-F5344CB8AC3E}">
        <p14:creationId xmlns:p14="http://schemas.microsoft.com/office/powerpoint/2010/main" val="22744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2976283" y="157018"/>
            <a:ext cx="86984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מגמות בביקוש למזון: תחליפי חלב ובשר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1633906" y="996062"/>
            <a:ext cx="9934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he-IL" sz="2400" b="0" dirty="0">
                <a:solidFill>
                  <a:schemeClr val="tx1"/>
                </a:solidFill>
                <a:effectLst/>
              </a:rPr>
              <a:t>תחליפים חלב ובשר מתחלקים לשלושה סוגים עיקריים: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EE3D3C5-3D2E-A544-7469-5CFDE5E8944A}"/>
              </a:ext>
            </a:extLst>
          </p:cNvPr>
          <p:cNvSpPr txBox="1"/>
          <p:nvPr/>
        </p:nvSpPr>
        <p:spPr>
          <a:xfrm>
            <a:off x="8758518" y="1766042"/>
            <a:ext cx="2786937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endParaRPr lang="he-IL" sz="2800" b="1" dirty="0"/>
          </a:p>
          <a:p>
            <a:pPr algn="ctr"/>
            <a:r>
              <a:rPr lang="he-IL" sz="2800" b="1" dirty="0"/>
              <a:t>תחליפים מבוססי צמחים</a:t>
            </a:r>
          </a:p>
          <a:p>
            <a:pPr algn="ctr"/>
            <a:r>
              <a:rPr lang="he-IL" sz="2800" b="1" dirty="0"/>
              <a:t>לבשר וחלב</a:t>
            </a:r>
          </a:p>
          <a:p>
            <a:endParaRPr lang="he-IL" sz="2800" b="1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99E5EB6-CE77-20B7-750D-2D26BA05C10E}"/>
              </a:ext>
            </a:extLst>
          </p:cNvPr>
          <p:cNvSpPr txBox="1"/>
          <p:nvPr/>
        </p:nvSpPr>
        <p:spPr>
          <a:xfrm>
            <a:off x="5082989" y="1775007"/>
            <a:ext cx="2786937" cy="2246769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endParaRPr lang="he-IL" sz="2800" b="1" dirty="0">
              <a:solidFill>
                <a:schemeClr val="bg1"/>
              </a:solidFill>
            </a:endParaRPr>
          </a:p>
          <a:p>
            <a:pPr algn="ctr"/>
            <a:r>
              <a:rPr lang="he-IL" sz="2800" b="1" dirty="0">
                <a:solidFill>
                  <a:schemeClr val="bg1"/>
                </a:solidFill>
              </a:rPr>
              <a:t>"בשר מתורבת" מבוסס רקמות בעלי חיים</a:t>
            </a:r>
          </a:p>
          <a:p>
            <a:pPr algn="ctr"/>
            <a:r>
              <a:rPr lang="he-IL" sz="2800" b="1" i="1" dirty="0">
                <a:solidFill>
                  <a:schemeClr val="bg1"/>
                </a:solidFill>
              </a:rPr>
              <a:t>תחליף בשר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FC748B5-9E99-F764-601F-BCF781CA914F}"/>
              </a:ext>
            </a:extLst>
          </p:cNvPr>
          <p:cNvSpPr txBox="1"/>
          <p:nvPr/>
        </p:nvSpPr>
        <p:spPr>
          <a:xfrm>
            <a:off x="1244113" y="1766042"/>
            <a:ext cx="2786937" cy="2246769"/>
          </a:xfrm>
          <a:prstGeom prst="rect">
            <a:avLst/>
          </a:prstGeom>
          <a:solidFill>
            <a:schemeClr val="accent2">
              <a:lumMod val="40000"/>
              <a:lumOff val="60000"/>
              <a:alpha val="65098"/>
            </a:schemeClr>
          </a:solidFill>
        </p:spPr>
        <p:txBody>
          <a:bodyPr wrap="square" rtlCol="1">
            <a:spAutoFit/>
          </a:bodyPr>
          <a:lstStyle/>
          <a:p>
            <a:endParaRPr lang="he-IL" sz="2800" b="1" dirty="0"/>
          </a:p>
          <a:p>
            <a:pPr algn="ctr"/>
            <a:r>
              <a:rPr lang="he-IL" sz="2800" b="1" dirty="0"/>
              <a:t>התססה</a:t>
            </a:r>
          </a:p>
          <a:p>
            <a:pPr algn="ctr"/>
            <a:r>
              <a:rPr lang="he-IL" sz="2800" b="1" dirty="0"/>
              <a:t>מבוססת תאי צמח</a:t>
            </a:r>
          </a:p>
          <a:p>
            <a:pPr algn="ctr"/>
            <a:r>
              <a:rPr lang="he-IL" sz="2800" b="1" i="1" dirty="0"/>
              <a:t>תחליף חלב</a:t>
            </a:r>
          </a:p>
          <a:p>
            <a:endParaRPr lang="he-IL" sz="2800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85A2B7E-3FD6-7F40-60C8-540CB42C2AE4}"/>
              </a:ext>
            </a:extLst>
          </p:cNvPr>
          <p:cNvSpPr txBox="1"/>
          <p:nvPr/>
        </p:nvSpPr>
        <p:spPr>
          <a:xfrm>
            <a:off x="385482" y="4331832"/>
            <a:ext cx="11182793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b="0" dirty="0">
                <a:solidFill>
                  <a:schemeClr val="tx1"/>
                </a:solidFill>
                <a:effectLst/>
              </a:rPr>
              <a:t>מבחינת החקלאים, יש הזדמנות רק בתחליפים מבוססי הצמחים. זהו התחום היחיד שבו יש תשומות חקלאיות משמעותיות</a:t>
            </a:r>
            <a:r>
              <a:rPr lang="he-IL" sz="2400" dirty="0"/>
              <a:t>, טכנולוגיה מסחרית ומוצרים על המדף.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solidFill>
                  <a:srgbClr val="000000"/>
                </a:solidFill>
                <a:latin typeface="ArialMT"/>
              </a:rPr>
              <a:t>הצריכה החזקה של תחליפים הינה בתחום החלב ולא בתחום הבשר והביצים.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solidFill>
                  <a:srgbClr val="000000"/>
                </a:solidFill>
                <a:latin typeface="ArialMT"/>
              </a:rPr>
              <a:t>השימוש העיקרי הצפוי הוא החלפת חלק מהנפח במוצרי בשר וחלב קונבנציונליים. הצרכנים אדישים לתחליף, שמוזיל את המוצר. 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82520D35-77B2-F324-1715-31ECFEF512F4}"/>
              </a:ext>
            </a:extLst>
          </p:cNvPr>
          <p:cNvSpPr/>
          <p:nvPr/>
        </p:nvSpPr>
        <p:spPr>
          <a:xfrm>
            <a:off x="8466621" y="1529078"/>
            <a:ext cx="3370730" cy="27650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654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4034119" y="157018"/>
            <a:ext cx="7640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תחליפי בשר וחלב: בישראל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519953" y="1102577"/>
            <a:ext cx="11247173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he-IL" sz="2400" b="0" i="0" dirty="0">
                <a:solidFill>
                  <a:srgbClr val="000000"/>
                </a:solidFill>
                <a:effectLst/>
                <a:latin typeface="ArialMT"/>
              </a:rPr>
              <a:t>ישראל נחשבת למעצמה עולמית בתחו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ם פיתוח תחליפי בשר וחלב (פוד-טק)</a:t>
            </a:r>
          </a:p>
          <a:p>
            <a:pPr>
              <a:spcAft>
                <a:spcPts val="1200"/>
              </a:spcAft>
            </a:pPr>
            <a:r>
              <a:rPr lang="he-IL" sz="2400" dirty="0">
                <a:solidFill>
                  <a:srgbClr val="000000"/>
                </a:solidFill>
                <a:latin typeface="ArialMT"/>
              </a:rPr>
              <a:t>בארבע השנים האחרונות חל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גידול של כ16% בשנה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בערך המכירות (הכספי) של </a:t>
            </a:r>
            <a:r>
              <a:rPr lang="he-IL" sz="2400" b="0" i="0" dirty="0">
                <a:solidFill>
                  <a:srgbClr val="000000"/>
                </a:solidFill>
                <a:effectLst/>
                <a:latin typeface="ArialMT"/>
              </a:rPr>
              <a:t>תחליפי בשר וחלב בישראל</a:t>
            </a:r>
          </a:p>
          <a:p>
            <a:pPr>
              <a:spcAft>
                <a:spcPts val="1200"/>
              </a:spcAft>
            </a:pPr>
            <a:r>
              <a:rPr lang="he-IL" sz="2400" dirty="0">
                <a:solidFill>
                  <a:srgbClr val="000000"/>
                </a:solidFill>
                <a:latin typeface="ArialMT"/>
              </a:rPr>
              <a:t>תחליפי חלב מהווים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7.8%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מסך המכר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של חלב ניגר, אבל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רק 1.4%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ממכלול מוצרי החלב.</a:t>
            </a:r>
          </a:p>
          <a:p>
            <a:pPr>
              <a:spcAft>
                <a:spcPts val="1200"/>
              </a:spcAft>
            </a:pPr>
            <a:r>
              <a:rPr lang="he-IL" sz="2400" dirty="0">
                <a:solidFill>
                  <a:srgbClr val="000000"/>
                </a:solidFill>
                <a:latin typeface="ArialMT"/>
              </a:rPr>
              <a:t>תחליפים מהווים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6% משוק הבשר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במונחים כספיים, אך הגידול נמוך ביחס לגידול במכירת בשר.</a:t>
            </a:r>
          </a:p>
          <a:p>
            <a:pPr>
              <a:spcAft>
                <a:spcPts val="1200"/>
              </a:spcAft>
            </a:pPr>
            <a:r>
              <a:rPr lang="he-IL" sz="2400" b="1" dirty="0">
                <a:solidFill>
                  <a:srgbClr val="000000"/>
                </a:solidFill>
                <a:latin typeface="ArialMT"/>
              </a:rPr>
              <a:t>אין צפי שתחליפי בשר וחלב יחליפו את מוצרי בעלי החיים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, צפויים להיות מוצר משלים לא גדול בצד בשר וחלב רגילים.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832C577C-39E2-B25F-973C-5865CE80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53" y="4487596"/>
            <a:ext cx="1032654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8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00635" y="157018"/>
            <a:ext cx="110741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קטניות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286327" y="831272"/>
            <a:ext cx="114808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he-IL" sz="2400" dirty="0">
                <a:solidFill>
                  <a:srgbClr val="000000"/>
                </a:solidFill>
                <a:latin typeface="ArialMT"/>
              </a:rPr>
              <a:t>התחליפים הצמחיים </a:t>
            </a:r>
            <a:r>
              <a:rPr lang="he-IL" sz="2400" dirty="0" err="1">
                <a:solidFill>
                  <a:srgbClr val="000000"/>
                </a:solidFill>
                <a:latin typeface="ArialMT"/>
              </a:rPr>
              <a:t>הותיקים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 לבשר וחלב הם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קטניות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,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צמחים עתירי חלבון</a:t>
            </a:r>
          </a:p>
          <a:p>
            <a:pPr>
              <a:spcAft>
                <a:spcPts val="1200"/>
              </a:spcAft>
            </a:pPr>
            <a:r>
              <a:rPr lang="he-IL" sz="2400" i="0" dirty="0">
                <a:solidFill>
                  <a:srgbClr val="000000"/>
                </a:solidFill>
                <a:effectLst/>
                <a:latin typeface="ArialMT"/>
              </a:rPr>
              <a:t>הצריכה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של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קטניות </a:t>
            </a:r>
            <a:r>
              <a:rPr lang="he-IL" sz="2400" b="1" u="sng" dirty="0">
                <a:solidFill>
                  <a:srgbClr val="000000"/>
                </a:solidFill>
                <a:latin typeface="ArialMT"/>
              </a:rPr>
              <a:t>לנפש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 במגמת עליה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, צמחה </a:t>
            </a:r>
            <a:r>
              <a:rPr lang="he-IL" sz="2400" b="1" dirty="0">
                <a:solidFill>
                  <a:srgbClr val="000000"/>
                </a:solidFill>
                <a:latin typeface="ArialMT"/>
              </a:rPr>
              <a:t>בכ1.4% בשנה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בשנים 2005-2021</a:t>
            </a:r>
          </a:p>
          <a:p>
            <a:pPr>
              <a:spcAft>
                <a:spcPts val="1200"/>
              </a:spcAft>
            </a:pPr>
            <a:r>
              <a:rPr lang="he-IL" sz="2400" i="0" dirty="0">
                <a:solidFill>
                  <a:srgbClr val="000000"/>
                </a:solidFill>
                <a:effectLst/>
                <a:latin typeface="ArialMT"/>
              </a:rPr>
              <a:t>קטניות </a:t>
            </a:r>
            <a:r>
              <a:rPr lang="he-IL" sz="2400" dirty="0">
                <a:solidFill>
                  <a:srgbClr val="000000"/>
                </a:solidFill>
                <a:latin typeface="ArialMT"/>
              </a:rPr>
              <a:t>חשובות מבחינה חקלאית, לטיוב הקרקע כחלק ממחזור זרעים</a:t>
            </a:r>
          </a:p>
          <a:p>
            <a:pPr>
              <a:spcAft>
                <a:spcPts val="1200"/>
              </a:spcAft>
            </a:pPr>
            <a:r>
              <a:rPr lang="he-IL" sz="2400" i="0" dirty="0">
                <a:solidFill>
                  <a:srgbClr val="000000"/>
                </a:solidFill>
                <a:effectLst/>
                <a:latin typeface="ArialMT"/>
              </a:rPr>
              <a:t>יכולות להוות חומר גלם לתחליפי בשר וחלב. החסם: </a:t>
            </a:r>
            <a:r>
              <a:rPr lang="he-IL" sz="2400" b="1" i="0" dirty="0">
                <a:solidFill>
                  <a:srgbClr val="000000"/>
                </a:solidFill>
                <a:effectLst/>
                <a:latin typeface="ArialMT"/>
              </a:rPr>
              <a:t>אין בישראל מפעלים למיצוי חלבון מצמחים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7C27DDCB-9A74-AB7C-F7D4-1B4AAF8BB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955893"/>
              </p:ext>
            </p:extLst>
          </p:nvPr>
        </p:nvGraphicFramePr>
        <p:xfrm>
          <a:off x="107576" y="2877254"/>
          <a:ext cx="5988424" cy="321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B549361D-E103-64E4-74DD-3E748DE38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72787"/>
              </p:ext>
            </p:extLst>
          </p:nvPr>
        </p:nvGraphicFramePr>
        <p:xfrm>
          <a:off x="6239435" y="2906363"/>
          <a:ext cx="5435329" cy="394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7EBF47C-AF28-7545-ADC4-D36AA6CBD9EB}"/>
              </a:ext>
            </a:extLst>
          </p:cNvPr>
          <p:cNvSpPr txBox="1"/>
          <p:nvPr/>
        </p:nvSpPr>
        <p:spPr>
          <a:xfrm>
            <a:off x="8471647" y="6562482"/>
            <a:ext cx="34003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מקור: </a:t>
            </a:r>
            <a:r>
              <a:rPr lang="he-IL" sz="1200" dirty="0" err="1"/>
              <a:t>הלמ"ס</a:t>
            </a:r>
            <a:r>
              <a:rPr lang="he-IL" sz="1200" dirty="0"/>
              <a:t>, מאזן אספקת המזון, שנים שונות</a:t>
            </a:r>
          </a:p>
        </p:txBody>
      </p:sp>
    </p:spTree>
    <p:extLst>
      <p:ext uri="{BB962C8B-B14F-4D97-AF65-F5344CB8AC3E}">
        <p14:creationId xmlns:p14="http://schemas.microsoft.com/office/powerpoint/2010/main" val="42542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3863789" y="157018"/>
            <a:ext cx="7810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גידולים לתעשיות הקוסמטיקה ותוספי תזונה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39753" y="960128"/>
            <a:ext cx="10999151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he-IL" sz="2400" dirty="0"/>
              <a:t>יש </a:t>
            </a:r>
            <a:r>
              <a:rPr lang="he-IL" sz="2400" b="1" dirty="0"/>
              <a:t>מספר קטן</a:t>
            </a:r>
            <a:r>
              <a:rPr lang="he-IL" sz="2400" dirty="0"/>
              <a:t> של מפעלי קוסמטיקה ו/או תוספי תזונה בישראל. בסבב ראיונות עם נציגי התעשיות נאמר שאין רצון לקנות מחקלאים בישראל, בשל </a:t>
            </a:r>
            <a:r>
              <a:rPr lang="he-IL" sz="2400" b="1" dirty="0"/>
              <a:t>יבוא</a:t>
            </a:r>
            <a:r>
              <a:rPr lang="he-IL" sz="2400" dirty="0"/>
              <a:t> חומרי הגלם </a:t>
            </a:r>
            <a:r>
              <a:rPr lang="he-IL" sz="2400" b="1" dirty="0"/>
              <a:t>במחיר נמוך</a:t>
            </a:r>
            <a:r>
              <a:rPr lang="he-IL" sz="2400" dirty="0"/>
              <a:t>, </a:t>
            </a:r>
            <a:r>
              <a:rPr lang="he-IL" sz="2400" b="1" dirty="0"/>
              <a:t>ודרישות הרגולציה מחמירות </a:t>
            </a:r>
            <a:r>
              <a:rPr lang="he-IL" sz="2400" dirty="0"/>
              <a:t>שחקלאי ישראל אינם יכולים לעמוד בהן.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e-IL" sz="2400" dirty="0"/>
              <a:t>תעשיות המזון המתוחכמות צורכות חומרי גלם חקלאיים </a:t>
            </a:r>
            <a:r>
              <a:rPr lang="he-IL" sz="2400" b="1" dirty="0"/>
              <a:t>בכמות קטנה </a:t>
            </a:r>
            <a:r>
              <a:rPr lang="he-IL" sz="2400" dirty="0"/>
              <a:t>יחסית (חלקם במחיר גבוה). אין כאן פתרון לשטחים הנרחבים של העמקים.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e-IL" sz="2400" dirty="0"/>
              <a:t>האתגר המרכזי הינו </a:t>
            </a:r>
            <a:r>
              <a:rPr lang="he-IL" sz="2400" b="1" dirty="0"/>
              <a:t>הידע</a:t>
            </a:r>
            <a:r>
              <a:rPr lang="he-IL" sz="2400" dirty="0"/>
              <a:t> במיצוי החומרים הפונקציונליים מתוך חומרי הגלם, ו</a:t>
            </a:r>
            <a:r>
              <a:rPr lang="he-IL" sz="2400" b="1" dirty="0"/>
              <a:t>המפעלים</a:t>
            </a:r>
            <a:r>
              <a:rPr lang="he-IL" sz="2400" dirty="0"/>
              <a:t> הנדרשים לכך. 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e-IL" sz="2400" b="1" dirty="0">
                <a:solidFill>
                  <a:schemeClr val="tx1"/>
                </a:solidFill>
                <a:effectLst/>
              </a:rPr>
              <a:t>לא זוהו צמחים </a:t>
            </a:r>
            <a:r>
              <a:rPr lang="he-IL" sz="2400" b="0" dirty="0">
                <a:solidFill>
                  <a:schemeClr val="tx1"/>
                </a:solidFill>
                <a:effectLst/>
              </a:rPr>
              <a:t>שיש להם ביקוש ברור ומשמעותי מצד תעשיית הקוסמטיקה/ תוספי מזון בישראל, וביצוא צפויה תחרות קשה מצד חקלאים ממדינות מתפתחות.</a:t>
            </a:r>
            <a:endParaRPr lang="he-IL" sz="2400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e-IL" sz="2400" b="0" dirty="0">
                <a:solidFill>
                  <a:schemeClr val="tx1"/>
                </a:solidFill>
                <a:effectLst/>
              </a:rPr>
              <a:t>רמת הסיכון גבוהה, התועלת אינה ברורה, ולעת עתה </a:t>
            </a:r>
            <a:r>
              <a:rPr lang="he-IL" sz="2400" b="1" dirty="0">
                <a:solidFill>
                  <a:schemeClr val="tx1"/>
                </a:solidFill>
                <a:effectLst/>
              </a:rPr>
              <a:t>לא מומלץ </a:t>
            </a:r>
            <a:r>
              <a:rPr lang="he-IL" sz="2400" b="0" dirty="0">
                <a:solidFill>
                  <a:schemeClr val="tx1"/>
                </a:solidFill>
                <a:effectLst/>
              </a:rPr>
              <a:t>ללכת בכיוון זה.</a:t>
            </a:r>
          </a:p>
        </p:txBody>
      </p:sp>
    </p:spTree>
    <p:extLst>
      <p:ext uri="{BB962C8B-B14F-4D97-AF65-F5344CB8AC3E}">
        <p14:creationId xmlns:p14="http://schemas.microsoft.com/office/powerpoint/2010/main" val="38648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5038165" y="157018"/>
            <a:ext cx="6636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קטניות: התחרותיות מול יבוא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C682A4DA-976E-8A30-BF6D-038F61A63CFD}"/>
              </a:ext>
            </a:extLst>
          </p:cNvPr>
          <p:cNvGraphicFramePr>
            <a:graphicFrameLocks noGrp="1"/>
          </p:cNvGraphicFramePr>
          <p:nvPr/>
        </p:nvGraphicFramePr>
        <p:xfrm>
          <a:off x="2091742" y="2371838"/>
          <a:ext cx="8204751" cy="3195320"/>
        </p:xfrm>
        <a:graphic>
          <a:graphicData uri="http://schemas.openxmlformats.org/drawingml/2006/table">
            <a:tbl>
              <a:tblPr rtl="1"/>
              <a:tblGrid>
                <a:gridCol w="1512000">
                  <a:extLst>
                    <a:ext uri="{9D8B030D-6E8A-4147-A177-3AD203B41FA5}">
                      <a16:colId xmlns:a16="http://schemas.microsoft.com/office/drawing/2014/main" val="339656502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8900498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192829420"/>
                    </a:ext>
                  </a:extLst>
                </a:gridCol>
                <a:gridCol w="1436751">
                  <a:extLst>
                    <a:ext uri="{9D8B030D-6E8A-4147-A177-3AD203B41FA5}">
                      <a16:colId xmlns:a16="http://schemas.microsoft.com/office/drawing/2014/main" val="130239732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954297337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גידול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תוצרת ישראל 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מחיר ₪ לטון, (נתוני חקלאי העמק/ תחשיבי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שהמ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יבוא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מחיר ש"ח לטון מהמדינה ממנה מייבאים את הכמות הגדולה ביותר (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למ"ס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מחולל סחר חוץ)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הפרש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מדינה ממנה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מיבאים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את הכמות הגדולה ביותר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8173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אפונה 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לתעשיה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שימורים/ קפואים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9084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אפונה יבשה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68%+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קנדה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62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חימצה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-4%</a:t>
                      </a:r>
                      <a:endParaRPr lang="he-I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קנדה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67466"/>
                  </a:ext>
                </a:extLst>
              </a:tr>
            </a:tbl>
          </a:graphicData>
        </a:graphic>
      </p:graphicFrame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58EA262-CE9F-0465-9792-166FC2931297}"/>
              </a:ext>
            </a:extLst>
          </p:cNvPr>
          <p:cNvSpPr txBox="1"/>
          <p:nvPr/>
        </p:nvSpPr>
        <p:spPr>
          <a:xfrm>
            <a:off x="788894" y="982309"/>
            <a:ext cx="10650071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אפונה- המחירים ביבוא משמעותית יותר </a:t>
            </a:r>
            <a:r>
              <a:rPr lang="he-IL" sz="2000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גבוהים </a:t>
            </a:r>
            <a:r>
              <a:rPr lang="he-IL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ממה שחקלאי ישראלי מקבל (ביבוא מדובר באפונה יבשה; יצור מקומי הוא של אפונה לשימורים/ קפואים).</a:t>
            </a:r>
          </a:p>
          <a:p>
            <a:pPr>
              <a:spcBef>
                <a:spcPts val="600"/>
              </a:spcBef>
            </a:pPr>
            <a:r>
              <a:rPr lang="he-IL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חומוס - המחירים ביבוא אמנם נמוכים ביחס למה שהחקלאי הישראלי מקבל, אבל לא מאוד משמעותית. 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2535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5038165" y="157018"/>
            <a:ext cx="6636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אפונה: התחרותיות מול יבוא</a:t>
            </a:r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2F0EB60D-F311-790B-43A8-8F587967EF16}"/>
              </a:ext>
            </a:extLst>
          </p:cNvPr>
          <p:cNvGraphicFramePr>
            <a:graphicFrameLocks noGrp="1"/>
          </p:cNvGraphicFramePr>
          <p:nvPr/>
        </p:nvGraphicFramePr>
        <p:xfrm>
          <a:off x="3254187" y="916614"/>
          <a:ext cx="5324011" cy="5039360"/>
        </p:xfrm>
        <a:graphic>
          <a:graphicData uri="http://schemas.openxmlformats.org/drawingml/2006/table">
            <a:tbl>
              <a:tblPr rtl="1"/>
              <a:tblGrid>
                <a:gridCol w="1852678">
                  <a:extLst>
                    <a:ext uri="{9D8B030D-6E8A-4147-A177-3AD203B41FA5}">
                      <a16:colId xmlns:a16="http://schemas.microsoft.com/office/drawing/2014/main" val="2722738818"/>
                    </a:ext>
                  </a:extLst>
                </a:gridCol>
                <a:gridCol w="1326127">
                  <a:extLst>
                    <a:ext uri="{9D8B030D-6E8A-4147-A177-3AD203B41FA5}">
                      <a16:colId xmlns:a16="http://schemas.microsoft.com/office/drawing/2014/main" val="139606542"/>
                    </a:ext>
                  </a:extLst>
                </a:gridCol>
                <a:gridCol w="780075">
                  <a:extLst>
                    <a:ext uri="{9D8B030D-6E8A-4147-A177-3AD203B41FA5}">
                      <a16:colId xmlns:a16="http://schemas.microsoft.com/office/drawing/2014/main" val="2886555661"/>
                    </a:ext>
                  </a:extLst>
                </a:gridCol>
                <a:gridCol w="1365131">
                  <a:extLst>
                    <a:ext uri="{9D8B030D-6E8A-4147-A177-3AD203B41FA5}">
                      <a16:colId xmlns:a16="http://schemas.microsoft.com/office/drawing/2014/main" val="1640805317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ארץ ממנה מייבאים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כמות שיובאה ב2022, ק"ג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ערך כולל אלפי 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מחיר ₪ לטון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26475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הולנד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50834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איטליה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25671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גרמניה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104,201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0882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הודו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099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הונגריה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71,791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2335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צרפת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95,579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58287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רוסיה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71751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הממלכה המאוחדת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08343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קנדה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1,541,339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28631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אוקראינה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115,969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6524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איחוד האמירויות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0991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ספרד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37708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טורקייה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237,844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52526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פולין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53,910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7510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ארצות הברית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839220"/>
                  </a:ext>
                </a:extLst>
              </a:tr>
            </a:tbl>
          </a:graphicData>
        </a:graphic>
      </p:graphicFrame>
      <p:sp>
        <p:nvSpPr>
          <p:cNvPr id="11" name="בועת דיבור: מלבן 10">
            <a:extLst>
              <a:ext uri="{FF2B5EF4-FFF2-40B4-BE49-F238E27FC236}">
                <a16:creationId xmlns:a16="http://schemas.microsoft.com/office/drawing/2014/main" id="{45DADDED-5465-2E86-93B1-468BE67866F5}"/>
              </a:ext>
            </a:extLst>
          </p:cNvPr>
          <p:cNvSpPr/>
          <p:nvPr/>
        </p:nvSpPr>
        <p:spPr>
          <a:xfrm>
            <a:off x="286327" y="3924857"/>
            <a:ext cx="2402541" cy="1006489"/>
          </a:xfrm>
          <a:prstGeom prst="wedgeRectCallout">
            <a:avLst>
              <a:gd name="adj1" fmla="val 76555"/>
              <a:gd name="adj2" fmla="val 11989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המחיר  בישראל,</a:t>
            </a:r>
          </a:p>
          <a:p>
            <a:pPr algn="ctr"/>
            <a:r>
              <a:rPr lang="he-IL" dirty="0"/>
              <a:t>2,400 ₪ לטון עבור אפונה </a:t>
            </a:r>
            <a:r>
              <a:rPr lang="he-IL" dirty="0" err="1"/>
              <a:t>טריה</a:t>
            </a:r>
            <a:r>
              <a:rPr lang="he-IL" dirty="0"/>
              <a:t> לשימורים/ קפואים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F39886C-AACD-6041-3110-5E4EA80FD722}"/>
              </a:ext>
            </a:extLst>
          </p:cNvPr>
          <p:cNvSpPr txBox="1"/>
          <p:nvPr/>
        </p:nvSpPr>
        <p:spPr>
          <a:xfrm>
            <a:off x="8703705" y="3915684"/>
            <a:ext cx="329107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מקור: </a:t>
            </a:r>
            <a:r>
              <a:rPr lang="he-IL" dirty="0" err="1"/>
              <a:t>הלמ"ס</a:t>
            </a:r>
            <a:r>
              <a:rPr lang="he-IL" dirty="0"/>
              <a:t>, מחולל דוחות יבוא ויצוא. </a:t>
            </a:r>
          </a:p>
          <a:p>
            <a:r>
              <a:rPr lang="he-IL" dirty="0"/>
              <a:t>הנתונים ל2022. </a:t>
            </a:r>
          </a:p>
          <a:p>
            <a:r>
              <a:rPr lang="he-IL" dirty="0"/>
              <a:t>יבוא- אפונה יבשה; מחיר בישראל לאפונה לקפואים/ שימורים. </a:t>
            </a:r>
          </a:p>
          <a:p>
            <a:r>
              <a:rPr lang="he-IL" dirty="0"/>
              <a:t>מחיר בש"ח לפי שער ממוצע לשנת 2022 3.36 ₪ = 1$</a:t>
            </a:r>
          </a:p>
        </p:txBody>
      </p:sp>
    </p:spTree>
    <p:extLst>
      <p:ext uri="{BB962C8B-B14F-4D97-AF65-F5344CB8AC3E}">
        <p14:creationId xmlns:p14="http://schemas.microsoft.com/office/powerpoint/2010/main" val="1361009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5038165" y="157018"/>
            <a:ext cx="6636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err="1"/>
              <a:t>חימצה</a:t>
            </a:r>
            <a:r>
              <a:rPr lang="he-IL" sz="2800" b="1" dirty="0"/>
              <a:t>: התחרותיות מול יבוא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BAEF43C4-CD0C-D62E-AF60-8CA681155E8F}"/>
              </a:ext>
            </a:extLst>
          </p:cNvPr>
          <p:cNvGraphicFramePr>
            <a:graphicFrameLocks noGrp="1"/>
          </p:cNvGraphicFramePr>
          <p:nvPr/>
        </p:nvGraphicFramePr>
        <p:xfrm>
          <a:off x="3310925" y="1135181"/>
          <a:ext cx="5267270" cy="5045710"/>
        </p:xfrm>
        <a:graphic>
          <a:graphicData uri="http://schemas.openxmlformats.org/drawingml/2006/table">
            <a:tbl>
              <a:tblPr rtl="1"/>
              <a:tblGrid>
                <a:gridCol w="1825401">
                  <a:extLst>
                    <a:ext uri="{9D8B030D-6E8A-4147-A177-3AD203B41FA5}">
                      <a16:colId xmlns:a16="http://schemas.microsoft.com/office/drawing/2014/main" val="3420752657"/>
                    </a:ext>
                  </a:extLst>
                </a:gridCol>
                <a:gridCol w="1379192">
                  <a:extLst>
                    <a:ext uri="{9D8B030D-6E8A-4147-A177-3AD203B41FA5}">
                      <a16:colId xmlns:a16="http://schemas.microsoft.com/office/drawing/2014/main" val="192983735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023190311"/>
                    </a:ext>
                  </a:extLst>
                </a:gridCol>
                <a:gridCol w="1054677">
                  <a:extLst>
                    <a:ext uri="{9D8B030D-6E8A-4147-A177-3AD203B41FA5}">
                      <a16:colId xmlns:a16="http://schemas.microsoft.com/office/drawing/2014/main" val="191466833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ארץ ממנה מייבאים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כמות שיובאה ב2022, ק"ג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ערך כולל אלפי 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מחיר ₪ לטון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76638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סין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68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מקסיקו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1,926,650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920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הודו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49,620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4411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אתיופיה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92,820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1705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אוקראינה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57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אורוגוואי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274,550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4876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קנדה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5,102,058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159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אוסטרליה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7105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טורקייה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3,286,606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0586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ארגנטינה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1,520,591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6048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בולגריה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761,100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6284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ארצות הברית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3,386,137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591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ארצות לא מסווגות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84,065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5390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איחוד האמירויות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659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רוסיה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1,001,463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0849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ג'בוטי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89838"/>
                  </a:ext>
                </a:extLst>
              </a:tr>
            </a:tbl>
          </a:graphicData>
        </a:graphic>
      </p:graphicFrame>
      <p:sp>
        <p:nvSpPr>
          <p:cNvPr id="5" name="בועת דיבור: מלבן 4">
            <a:extLst>
              <a:ext uri="{FF2B5EF4-FFF2-40B4-BE49-F238E27FC236}">
                <a16:creationId xmlns:a16="http://schemas.microsoft.com/office/drawing/2014/main" id="{36F8A438-1792-E895-2AC2-3FF23BA61F9B}"/>
              </a:ext>
            </a:extLst>
          </p:cNvPr>
          <p:cNvSpPr/>
          <p:nvPr/>
        </p:nvSpPr>
        <p:spPr>
          <a:xfrm>
            <a:off x="286327" y="2425266"/>
            <a:ext cx="2402541" cy="663576"/>
          </a:xfrm>
          <a:prstGeom prst="wedgeRectCallout">
            <a:avLst>
              <a:gd name="adj1" fmla="val 76555"/>
              <a:gd name="adj2" fmla="val 11989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המחיר  בישראל,</a:t>
            </a:r>
          </a:p>
          <a:p>
            <a:pPr algn="ctr"/>
            <a:r>
              <a:rPr lang="he-IL" dirty="0"/>
              <a:t>4,200 ₪ לטון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44ACB30-0B57-B1FC-A970-986CB7090FE2}"/>
              </a:ext>
            </a:extLst>
          </p:cNvPr>
          <p:cNvSpPr txBox="1"/>
          <p:nvPr/>
        </p:nvSpPr>
        <p:spPr>
          <a:xfrm>
            <a:off x="8703705" y="3915684"/>
            <a:ext cx="329107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מקור: </a:t>
            </a:r>
            <a:r>
              <a:rPr lang="he-IL" dirty="0" err="1"/>
              <a:t>הלמ"ס</a:t>
            </a:r>
            <a:r>
              <a:rPr lang="he-IL" dirty="0"/>
              <a:t>, מחולל דוחות יבוא ויצוא. </a:t>
            </a:r>
          </a:p>
          <a:p>
            <a:r>
              <a:rPr lang="he-IL" dirty="0"/>
              <a:t>הנתונים ל2022. </a:t>
            </a:r>
          </a:p>
          <a:p>
            <a:r>
              <a:rPr lang="he-IL" dirty="0"/>
              <a:t>מחיר בש"ח לפי שער ממוצע לשנת 2022 3.36 ₪ = 1$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8926739-D252-A557-2BBA-79902C6FA999}"/>
              </a:ext>
            </a:extLst>
          </p:cNvPr>
          <p:cNvSpPr txBox="1"/>
          <p:nvPr/>
        </p:nvSpPr>
        <p:spPr>
          <a:xfrm>
            <a:off x="8703705" y="1464988"/>
            <a:ext cx="32910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מחיר </a:t>
            </a:r>
            <a:r>
              <a:rPr lang="he-IL" dirty="0" err="1"/>
              <a:t>החימצה</a:t>
            </a:r>
            <a:r>
              <a:rPr lang="he-IL" dirty="0"/>
              <a:t> בעולם במגמת ירידה, ב2014 הוא עמד על כ-4,700 ₪ לטון</a:t>
            </a:r>
          </a:p>
        </p:txBody>
      </p:sp>
    </p:spTree>
    <p:extLst>
      <p:ext uri="{BB962C8B-B14F-4D97-AF65-F5344CB8AC3E}">
        <p14:creationId xmlns:p14="http://schemas.microsoft.com/office/powerpoint/2010/main" val="236477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5038165" y="157018"/>
            <a:ext cx="6636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קטניות: איך משפרים תחרותיות מול יבוא?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6648C2D-0BF6-968F-86AB-7862F05E5B42}"/>
              </a:ext>
            </a:extLst>
          </p:cNvPr>
          <p:cNvSpPr txBox="1"/>
          <p:nvPr/>
        </p:nvSpPr>
        <p:spPr>
          <a:xfrm>
            <a:off x="1048870" y="880368"/>
            <a:ext cx="10449315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000" b="1" dirty="0"/>
              <a:t>העלאת היבול: </a:t>
            </a:r>
            <a:r>
              <a:rPr lang="he-IL" sz="2000" dirty="0"/>
              <a:t>היבול בישראל של </a:t>
            </a:r>
            <a:r>
              <a:rPr lang="he-IL" sz="2000" dirty="0" err="1"/>
              <a:t>חימצה</a:t>
            </a:r>
            <a:r>
              <a:rPr lang="he-IL" sz="2000" dirty="0"/>
              <a:t> ואפונה נמוך משמעותית מהיבול במדינות המובילות בעולם (סין, ירדן, סודן, מצרים).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endParaRPr lang="he-IL" sz="2000" dirty="0"/>
          </a:p>
          <a:p>
            <a:pPr marL="457200" indent="-457200">
              <a:spcBef>
                <a:spcPts val="1200"/>
              </a:spcBef>
              <a:buAutoNum type="arabicPeriod"/>
            </a:pPr>
            <a:endParaRPr lang="he-IL" sz="2000" dirty="0"/>
          </a:p>
          <a:p>
            <a:pPr marL="457200" indent="-457200">
              <a:spcBef>
                <a:spcPts val="1200"/>
              </a:spcBef>
              <a:buAutoNum type="arabicPeriod"/>
            </a:pPr>
            <a:endParaRPr lang="he-IL" sz="2000" dirty="0"/>
          </a:p>
          <a:p>
            <a:pPr marL="457200" indent="-457200">
              <a:spcBef>
                <a:spcPts val="1200"/>
              </a:spcBef>
              <a:buAutoNum type="arabicPeriod"/>
            </a:pPr>
            <a:endParaRPr lang="he-IL" sz="2000" dirty="0"/>
          </a:p>
          <a:p>
            <a:pPr marL="457200" indent="-457200">
              <a:spcBef>
                <a:spcPts val="1200"/>
              </a:spcBef>
              <a:buAutoNum type="arabicPeriod"/>
            </a:pPr>
            <a:endParaRPr lang="he-IL" sz="2000" dirty="0"/>
          </a:p>
          <a:p>
            <a:pPr>
              <a:spcBef>
                <a:spcPts val="1200"/>
              </a:spcBef>
            </a:pPr>
            <a:endParaRPr lang="he-IL" sz="2000" dirty="0"/>
          </a:p>
          <a:p>
            <a:pPr>
              <a:spcBef>
                <a:spcPts val="600"/>
              </a:spcBef>
            </a:pPr>
            <a:endParaRPr lang="he-IL" sz="1200" dirty="0"/>
          </a:p>
          <a:p>
            <a:pPr>
              <a:spcBef>
                <a:spcPts val="600"/>
              </a:spcBef>
            </a:pPr>
            <a:endParaRPr lang="he-IL" sz="2000" dirty="0"/>
          </a:p>
          <a:p>
            <a:pPr>
              <a:spcBef>
                <a:spcPts val="600"/>
              </a:spcBef>
            </a:pPr>
            <a:r>
              <a:rPr lang="he-IL" sz="2000" dirty="0"/>
              <a:t>ב2014 יבול </a:t>
            </a:r>
            <a:r>
              <a:rPr lang="he-IL" sz="2000" dirty="0" err="1"/>
              <a:t>החימצה</a:t>
            </a:r>
            <a:r>
              <a:rPr lang="he-IL" sz="2000" dirty="0"/>
              <a:t> בישראל היה הגבוה בעולם.</a:t>
            </a:r>
          </a:p>
          <a:p>
            <a:pPr>
              <a:spcBef>
                <a:spcPts val="600"/>
              </a:spcBef>
            </a:pPr>
            <a:r>
              <a:rPr lang="he-IL" sz="2000" dirty="0"/>
              <a:t>ב10 השנים שחלפו היבול בישראל נשאר סטאטי, אבל מדינות אחרות שיפרו את היבול מאוד, וכיום היבול בהן עולה ב35% על זה שבישראל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C682A4DA-976E-8A30-BF6D-038F61A63CFD}"/>
              </a:ext>
            </a:extLst>
          </p:cNvPr>
          <p:cNvGraphicFramePr>
            <a:graphicFrameLocks noGrp="1"/>
          </p:cNvGraphicFramePr>
          <p:nvPr/>
        </p:nvGraphicFramePr>
        <p:xfrm>
          <a:off x="1258377" y="1606986"/>
          <a:ext cx="7952751" cy="3049270"/>
        </p:xfrm>
        <a:graphic>
          <a:graphicData uri="http://schemas.openxmlformats.org/drawingml/2006/table">
            <a:tbl>
              <a:tblPr rtl="1"/>
              <a:tblGrid>
                <a:gridCol w="1260000">
                  <a:extLst>
                    <a:ext uri="{9D8B030D-6E8A-4147-A177-3AD203B41FA5}">
                      <a16:colId xmlns:a16="http://schemas.microsoft.com/office/drawing/2014/main" val="339656502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8900498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192829420"/>
                    </a:ext>
                  </a:extLst>
                </a:gridCol>
                <a:gridCol w="1436751">
                  <a:extLst>
                    <a:ext uri="{9D8B030D-6E8A-4147-A177-3AD203B41FA5}">
                      <a16:colId xmlns:a16="http://schemas.microsoft.com/office/drawing/2014/main" val="130239732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954297337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גידול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יבול בישראל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קג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דונם (נתוני חקלאי העמק/ תחשיבי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שהמ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יבול במדינה עם יבול מיטבי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קג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דונם (נתוני </a:t>
                      </a: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FAO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הפרש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ארבע המדינות עם יבול מיטבי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8173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שעועית יבשה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לא מגדלים בישראל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מונטנגרו, עירק, 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טז'יקיסטן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טורקמניסטן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9886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אפונה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55%-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קפריסין, אלבניה, יוון, ירדן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9084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חומוס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250-380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35%-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סין, ירדן, סודן, ישראל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62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עדשים יבשים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לא מגדלים בישראל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ירדן, סין, ניו זילנד, מצרים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67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10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פרקי </a:t>
            </a:r>
            <a:r>
              <a:rPr lang="he-IL" sz="2800" b="1" dirty="0" err="1"/>
              <a:t>התכנית</a:t>
            </a:r>
            <a:endParaRPr lang="he-IL" sz="2800" b="1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A6DDA9D-FE65-941A-C176-12476F718AA8}"/>
              </a:ext>
            </a:extLst>
          </p:cNvPr>
          <p:cNvSpPr txBox="1"/>
          <p:nvPr/>
        </p:nvSpPr>
        <p:spPr>
          <a:xfrm>
            <a:off x="563418" y="1182255"/>
            <a:ext cx="10982037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סקר מצב קיים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/>
              <a:t>שינוי האקלים והשפעתו על גידולים חקלאיים בעמקים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/>
              <a:t>מגמות בביקוש למזון, בדגש על תחליפי בשר וחלב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/>
              <a:t>בחינת הפוטנציאל לגידולים עתירי ידע לתעשיית התרופות, תוספי מזון ותזונה, קוסמטיקה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סיכום: המלצה על גידולים חקלאיים שכדאי לקדם ועל פעולות התומכות בקידומם</a:t>
            </a:r>
          </a:p>
          <a:p>
            <a:pPr>
              <a:spcBef>
                <a:spcPts val="1200"/>
              </a:spcBef>
            </a:pP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מלווה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בועדת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היגוי, ותהליך שיתוף ציבור נציגי החקלאים באזור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9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3818965" y="157018"/>
            <a:ext cx="78557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err="1"/>
              <a:t>חימצה</a:t>
            </a:r>
            <a:r>
              <a:rPr lang="he-IL" sz="2800" b="1" dirty="0"/>
              <a:t>: בדיקה שיפור יבול עם השוואת מחיר ליבוא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7AA55E9-167F-A750-EB3F-1FC640DC1455}"/>
              </a:ext>
            </a:extLst>
          </p:cNvPr>
          <p:cNvSpPr txBox="1"/>
          <p:nvPr/>
        </p:nvSpPr>
        <p:spPr>
          <a:xfrm>
            <a:off x="286327" y="5570756"/>
            <a:ext cx="11753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/>
              <a:t>שיפור היבול מאפשר להוריד את המחיר למחירי יבוא מטורקיה, ועדיין </a:t>
            </a:r>
            <a:r>
              <a:rPr lang="he-IL" sz="2400" b="1" dirty="0"/>
              <a:t>להעלות את היתרה ב60%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975F43F-21E6-0E09-4FA6-79FD66DA44CB}"/>
              </a:ext>
            </a:extLst>
          </p:cNvPr>
          <p:cNvSpPr txBox="1"/>
          <p:nvPr/>
        </p:nvSpPr>
        <p:spPr>
          <a:xfrm>
            <a:off x="121819" y="868583"/>
            <a:ext cx="11753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/>
              <a:t>נתוני תחשיב נוכחי:</a:t>
            </a:r>
            <a:endParaRPr lang="he-IL" sz="2400" b="1" dirty="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5F0A955C-BB66-AE22-D1EF-082B6334DE7F}"/>
              </a:ext>
            </a:extLst>
          </p:cNvPr>
          <p:cNvGrpSpPr/>
          <p:nvPr/>
        </p:nvGrpSpPr>
        <p:grpSpPr>
          <a:xfrm>
            <a:off x="1617359" y="893841"/>
            <a:ext cx="7010817" cy="1831861"/>
            <a:chOff x="1617359" y="893841"/>
            <a:chExt cx="7010817" cy="1831861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967BE9F5-F48F-1096-B65D-3F4F4C223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377" y="893841"/>
              <a:ext cx="6982799" cy="1371791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57AA9EE6-AAA7-908B-FF45-2B1A418A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7359" y="2220807"/>
              <a:ext cx="7001852" cy="504895"/>
            </a:xfrm>
            <a:prstGeom prst="rect">
              <a:avLst/>
            </a:prstGeom>
          </p:spPr>
        </p:pic>
      </p:grp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30B74C1-06CB-FD85-9B19-89F61C0589A1}"/>
              </a:ext>
            </a:extLst>
          </p:cNvPr>
          <p:cNvSpPr txBox="1"/>
          <p:nvPr/>
        </p:nvSpPr>
        <p:spPr>
          <a:xfrm>
            <a:off x="8628176" y="3063072"/>
            <a:ext cx="319894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sz="2400" dirty="0"/>
              <a:t>נתוני תחשיב לאחר הורדת המחיר למחירי יבוא מטורקיה, ושיפור היבול ליבול בסין וירדן:</a:t>
            </a:r>
            <a:endParaRPr lang="he-IL" sz="2400" b="1" dirty="0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018E0E0A-0737-0997-7833-DEE08DCA7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359" y="2939891"/>
            <a:ext cx="7001852" cy="1352739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7F7204ED-295B-65C0-83AF-0D97B6610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394" y="4292630"/>
            <a:ext cx="698279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מסקנות וסיכום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702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1757083" y="157018"/>
            <a:ext cx="99176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גידולי שדה וקטניות: יצור, יבוא, יבול ושטח פוטנציאלי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D71F6C80-649F-7D20-C8A5-EE3B9A84B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93282"/>
              </p:ext>
            </p:extLst>
          </p:nvPr>
        </p:nvGraphicFramePr>
        <p:xfrm>
          <a:off x="291733" y="1097621"/>
          <a:ext cx="11475394" cy="4855972"/>
        </p:xfrm>
        <a:graphic>
          <a:graphicData uri="http://schemas.openxmlformats.org/drawingml/2006/table">
            <a:tbl>
              <a:tblPr rtl="1"/>
              <a:tblGrid>
                <a:gridCol w="1368000">
                  <a:extLst>
                    <a:ext uri="{9D8B030D-6E8A-4147-A177-3AD203B41FA5}">
                      <a16:colId xmlns:a16="http://schemas.microsoft.com/office/drawing/2014/main" val="3396565025"/>
                    </a:ext>
                  </a:extLst>
                </a:gridCol>
                <a:gridCol w="1117861">
                  <a:extLst>
                    <a:ext uri="{9D8B030D-6E8A-4147-A177-3AD203B41FA5}">
                      <a16:colId xmlns:a16="http://schemas.microsoft.com/office/drawing/2014/main" val="1526122503"/>
                    </a:ext>
                  </a:extLst>
                </a:gridCol>
                <a:gridCol w="1102547">
                  <a:extLst>
                    <a:ext uri="{9D8B030D-6E8A-4147-A177-3AD203B41FA5}">
                      <a16:colId xmlns:a16="http://schemas.microsoft.com/office/drawing/2014/main" val="579338157"/>
                    </a:ext>
                  </a:extLst>
                </a:gridCol>
                <a:gridCol w="1102547">
                  <a:extLst>
                    <a:ext uri="{9D8B030D-6E8A-4147-A177-3AD203B41FA5}">
                      <a16:colId xmlns:a16="http://schemas.microsoft.com/office/drawing/2014/main" val="3007054160"/>
                    </a:ext>
                  </a:extLst>
                </a:gridCol>
                <a:gridCol w="1475851">
                  <a:extLst>
                    <a:ext uri="{9D8B030D-6E8A-4147-A177-3AD203B41FA5}">
                      <a16:colId xmlns:a16="http://schemas.microsoft.com/office/drawing/2014/main" val="89004983"/>
                    </a:ext>
                  </a:extLst>
                </a:gridCol>
                <a:gridCol w="1692887">
                  <a:extLst>
                    <a:ext uri="{9D8B030D-6E8A-4147-A177-3AD203B41FA5}">
                      <a16:colId xmlns:a16="http://schemas.microsoft.com/office/drawing/2014/main" val="3192829420"/>
                    </a:ext>
                  </a:extLst>
                </a:gridCol>
                <a:gridCol w="1779701">
                  <a:extLst>
                    <a:ext uri="{9D8B030D-6E8A-4147-A177-3AD203B41FA5}">
                      <a16:colId xmlns:a16="http://schemas.microsoft.com/office/drawing/2014/main" val="2673164866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602615120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גידול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יצור בישראל 2020, טון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יבוא לישראל 2020, טון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סה"כ צריכה בישראל, טון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יבול בישראל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קג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דונם (נתוני </a:t>
                      </a: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FAO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יבול במדינה עם יבול מיטבי </a:t>
                      </a:r>
                      <a:r>
                        <a:rPr lang="he-IL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קג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דונם (נתוני </a:t>
                      </a: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FAO</a:t>
                      </a: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שטח נדרש לגידול כל הצריכה הישראלית לפי יבול מיטבי, דונם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שטח נדרש לגידול הכמות המיובאת לישראל לפי יבול מיטבי, דונם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81738"/>
                  </a:ext>
                </a:extLst>
              </a:tr>
              <a:tr h="177800">
                <a:tc gridSpan="7"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גידולי שדה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4307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שעורה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485,909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501,389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626,736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607,386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594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סויה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258,416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258,416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אין נתון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646,040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646,040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4174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שומשום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65,048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325,240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14440"/>
                  </a:ext>
                </a:extLst>
              </a:tr>
              <a:tr h="177800">
                <a:tc gridSpan="7"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 גידולי שדה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1,578,426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464593"/>
                  </a:ext>
                </a:extLst>
              </a:tr>
              <a:tr h="177800">
                <a:tc gridSpan="7"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קטניות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0258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שעועית*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אין נתון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55,154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9886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אפונה**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9084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חומוס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662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עדשים יבשים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אין נתון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67466"/>
                  </a:ext>
                </a:extLst>
              </a:tr>
              <a:tr h="177800">
                <a:tc gridSpan="7"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 קטניות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79,828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31291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8097706-C396-229C-DBD1-5FB55288BA60}"/>
              </a:ext>
            </a:extLst>
          </p:cNvPr>
          <p:cNvSpPr txBox="1"/>
          <p:nvPr/>
        </p:nvSpPr>
        <p:spPr>
          <a:xfrm>
            <a:off x="3189767" y="6054651"/>
            <a:ext cx="8577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* היצור בישראל הוא של שעועית ואפונה </a:t>
            </a:r>
            <a:r>
              <a:rPr lang="he-IL" dirty="0" err="1"/>
              <a:t>טריה</a:t>
            </a:r>
            <a:r>
              <a:rPr lang="he-IL" dirty="0"/>
              <a:t> לשימורים וקפואים. היבוא הוא של שעועית ואפונה יבשה. מקור: נתוני </a:t>
            </a:r>
            <a:r>
              <a:rPr lang="he-IL" dirty="0" err="1"/>
              <a:t>הלמ"ס</a:t>
            </a:r>
            <a:r>
              <a:rPr lang="he-IL" dirty="0"/>
              <a:t> </a:t>
            </a:r>
            <a:r>
              <a:rPr lang="he-IL" dirty="0" err="1"/>
              <a:t>וה</a:t>
            </a:r>
            <a:r>
              <a:rPr lang="he-IL" dirty="0"/>
              <a:t> </a:t>
            </a:r>
            <a:r>
              <a:rPr lang="en-US" dirty="0"/>
              <a:t>FAO</a:t>
            </a:r>
            <a:r>
              <a:rPr lang="he-IL" dirty="0"/>
              <a:t>. </a:t>
            </a:r>
            <a:r>
              <a:rPr lang="he-IL"/>
              <a:t>אפונה- ב2023 ייצרו בישראל כ9,000 טון בלבד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9714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A4C64B-90ED-69AD-710A-5B33B7A7B8DC}"/>
              </a:ext>
            </a:extLst>
          </p:cNvPr>
          <p:cNvSpPr txBox="1"/>
          <p:nvPr/>
        </p:nvSpPr>
        <p:spPr>
          <a:xfrm>
            <a:off x="286327" y="838869"/>
            <a:ext cx="11480800" cy="5307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AutoNum type="arabicPeriod"/>
            </a:pPr>
            <a:r>
              <a:rPr lang="he-IL" sz="2400" dirty="0"/>
              <a:t>המטעים המומלצים: כרם יין כמותי, שקד, זית לשמן (מטעים קיימים); שזיף, משמש (חדשים)</a:t>
            </a:r>
          </a:p>
          <a:p>
            <a:pPr marL="342900" lvl="0" indent="-342900" algn="r" rtl="1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לאזור העמקים אין יתרון יחסי בגידול מטעים מבחינת האקלים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הפירות מהעמקים יגיעו לשוק באמצע העונה וצפויים לקבל את המחיר הפחות גבוה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r" rtl="1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היתרון למטעים הינו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בשולי העמק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באזורים הגבוהים של רמות מנשה והגבעות הצפון-מערביות.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מוצע ללוות את מהלך הנטיעות בפיתוח 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במערך שיווק מתאים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שיאפשר לגבות פרמיה על איכות.</a:t>
            </a: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איכות המים בעמק (עומס ביולוגי ומליחות) מקשה על חלק מהגידולים (למשל אבוקדו).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בעתיד הקרוב ישנה עדיפות להמשך התמקדות בגידולי שדה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כדאי למצות את היתרונות של גידולי השדה בזמן הנוכחי, ולהיכנס לנטיעות אם וכאשר מחירי גידולי השדה ירדו. </a:t>
            </a:r>
          </a:p>
          <a:p>
            <a:pPr marL="342900" lvl="0" indent="-342900" algn="r" rtl="1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בצד מטעים, כדאי </a:t>
            </a: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לבחון גידולי ירקות אינטנסיביים</a:t>
            </a:r>
            <a:r>
              <a:rPr lang="he-I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לדברי משווקים, בתקופה האחרונה נראה כי דווקא הביקוש לירקות הינו בעליה (ביחס לפירות).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BA56ED6-D49D-BA6C-2F60-B92703AA2302}"/>
              </a:ext>
            </a:extLst>
          </p:cNvPr>
          <p:cNvSpPr txBox="1"/>
          <p:nvPr/>
        </p:nvSpPr>
        <p:spPr>
          <a:xfrm>
            <a:off x="4849907" y="157018"/>
            <a:ext cx="6824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מטעים</a:t>
            </a:r>
          </a:p>
        </p:txBody>
      </p:sp>
    </p:spTree>
    <p:extLst>
      <p:ext uri="{BB962C8B-B14F-4D97-AF65-F5344CB8AC3E}">
        <p14:creationId xmlns:p14="http://schemas.microsoft.com/office/powerpoint/2010/main" val="1517850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A4C64B-90ED-69AD-710A-5B33B7A7B8DC}"/>
              </a:ext>
            </a:extLst>
          </p:cNvPr>
          <p:cNvSpPr txBox="1"/>
          <p:nvPr/>
        </p:nvSpPr>
        <p:spPr>
          <a:xfrm>
            <a:off x="367553" y="838869"/>
            <a:ext cx="11399574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יש גידולים רבים שניתן לגדל בעמקים, שיש להם ביקוש מצד </a:t>
            </a:r>
            <a:r>
              <a:rPr lang="he-IL" sz="2400" dirty="0" err="1"/>
              <a:t>האוכלוסיה</a:t>
            </a:r>
            <a:r>
              <a:rPr lang="he-IL" sz="2400" dirty="0"/>
              <a:t> הגדלה, ולטובת האבסת בעלי חיים.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היבוא מהעולם נמצא בסכנה בשל שינוי האקלים, עליית מחירים רבת שנים ואתגרי שינוע.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כפועל יוצא מכך: התחרותיות של החקלאות בישראל כולה ובעמקים בפרט משתפרת.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ניתן לסייע לתחרותיות באמצעות בחירה מושכלת של גידולים להרחבה, הנגשת מים להשקיה, מו"פ לשיפור יבולים, ושיתוף פעולה עם הלקוחות: רפתנים, ותעשיות מזון מסורתיות </a:t>
            </a:r>
            <a:r>
              <a:rPr lang="he-IL" sz="2400" dirty="0" err="1"/>
              <a:t>ופוד</a:t>
            </a:r>
            <a:r>
              <a:rPr lang="he-IL" sz="2400" dirty="0"/>
              <a:t>-טק.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he-IL" sz="2400" dirty="0"/>
              <a:t>אין סיבה להספיד את ענפי גידול בעלי החיים, או לצפות ירידה משמעותית בביקוש לבשר, חלב או מספוא. מוצרי חלבון מהצומח לא צפויים להחליף חלב ובשר מהחי.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he-IL" sz="2400" dirty="0"/>
              <a:t>השקיה מאפשרת לגדל יותר מזון ליחידת שטח, באמצעות שיפור היבול או דו גידול. היצע </a:t>
            </a:r>
            <a:r>
              <a:rPr lang="he-IL" sz="2400" dirty="0" err="1"/>
              <a:t>הקולחין</a:t>
            </a:r>
            <a:r>
              <a:rPr lang="he-IL" sz="2400" dirty="0"/>
              <a:t> בעמקים צפוי לגדול, האתגר הוא מחיר המים, צריך לרכז פעולה בנושא זה.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BA56ED6-D49D-BA6C-2F60-B92703AA2302}"/>
              </a:ext>
            </a:extLst>
          </p:cNvPr>
          <p:cNvSpPr txBox="1"/>
          <p:nvPr/>
        </p:nvSpPr>
        <p:spPr>
          <a:xfrm>
            <a:off x="4849907" y="157018"/>
            <a:ext cx="6824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סיכום תובנות תכנית האב</a:t>
            </a:r>
          </a:p>
        </p:txBody>
      </p:sp>
    </p:spTree>
    <p:extLst>
      <p:ext uri="{BB962C8B-B14F-4D97-AF65-F5344CB8AC3E}">
        <p14:creationId xmlns:p14="http://schemas.microsoft.com/office/powerpoint/2010/main" val="423938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המלצות בנוגע לגידולים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A4C64B-90ED-69AD-710A-5B33B7A7B8DC}"/>
              </a:ext>
            </a:extLst>
          </p:cNvPr>
          <p:cNvSpPr txBox="1"/>
          <p:nvPr/>
        </p:nvSpPr>
        <p:spPr>
          <a:xfrm>
            <a:off x="367553" y="856799"/>
            <a:ext cx="11399574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he-IL" sz="2300" dirty="0"/>
              <a:t>הגידולים: </a:t>
            </a:r>
            <a:r>
              <a:rPr lang="he-IL" sz="2300" b="1" dirty="0"/>
              <a:t>תירס, אבטיח לפיצוח, עגבניות ואפונה </a:t>
            </a:r>
            <a:r>
              <a:rPr lang="he-IL" sz="2300" b="1" dirty="0" err="1"/>
              <a:t>לתעשיה</a:t>
            </a:r>
            <a:r>
              <a:rPr lang="he-IL" sz="2300" b="1" dirty="0"/>
              <a:t> </a:t>
            </a:r>
            <a:r>
              <a:rPr lang="he-IL" sz="2300" dirty="0"/>
              <a:t>עמידים יחסית לשינוי האקלים, וחשוב לשמור עליהם בכל סל גידולים עתידי.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he-IL" sz="2300" b="1" dirty="0"/>
              <a:t>חיטה</a:t>
            </a:r>
            <a:r>
              <a:rPr lang="he-IL" sz="2300" dirty="0"/>
              <a:t>: גידול נרחב, הרגיש לשינוי האקלים. הפתרונות צריכים להיות רב </a:t>
            </a:r>
            <a:r>
              <a:rPr lang="he-IL" sz="2300" dirty="0" err="1"/>
              <a:t>ערוציים</a:t>
            </a:r>
            <a:r>
              <a:rPr lang="he-IL" sz="2300" dirty="0"/>
              <a:t>: פיתוח זנים עמידים לאקלים; השקיית חיטה; הרחבת הצריכה של חיטת </a:t>
            </a:r>
            <a:r>
              <a:rPr lang="he-IL" sz="2300" dirty="0" err="1"/>
              <a:t>דורום</a:t>
            </a:r>
            <a:r>
              <a:rPr lang="he-IL" sz="2300" dirty="0"/>
              <a:t> בדגש על מספוא.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300" dirty="0"/>
              <a:t>מספוא: לגוון את סוגי הגידולים בשיתוף פעולה עם הרפתנים, למשל </a:t>
            </a:r>
            <a:r>
              <a:rPr lang="he-IL" sz="2300" b="1" dirty="0"/>
              <a:t>חיטת </a:t>
            </a:r>
            <a:r>
              <a:rPr lang="he-IL" sz="2300" b="1" dirty="0" err="1"/>
              <a:t>דורום</a:t>
            </a:r>
            <a:r>
              <a:rPr lang="he-IL" sz="2300" b="1" dirty="0"/>
              <a:t> ושעורה</a:t>
            </a:r>
            <a:r>
              <a:rPr lang="he-IL" sz="2300" dirty="0"/>
              <a:t>. להתחיל לגדל בארץ </a:t>
            </a:r>
            <a:r>
              <a:rPr lang="he-IL" sz="2300" b="1" dirty="0"/>
              <a:t>סויה</a:t>
            </a:r>
            <a:r>
              <a:rPr lang="he-IL" sz="2300" dirty="0"/>
              <a:t>, לאחר הסדרת נושא ה</a:t>
            </a:r>
            <a:r>
              <a:rPr lang="en-US" sz="2300" dirty="0"/>
              <a:t>GMO</a:t>
            </a:r>
            <a:r>
              <a:rPr lang="he-IL" sz="2300" dirty="0"/>
              <a:t> (כנראה אפשר).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300" b="1" dirty="0"/>
              <a:t>שומשום</a:t>
            </a:r>
            <a:r>
              <a:rPr lang="he-IL" sz="2300" dirty="0"/>
              <a:t>: גידול עם ביקוש גדול מאוד ופוטנציאל שטחים משמעותי. לעקוב אחר מחקר ולהקים חלקות ניסוי.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300" b="1" dirty="0"/>
              <a:t>שיבולת שועל</a:t>
            </a:r>
            <a:r>
              <a:rPr lang="he-IL" sz="2300" dirty="0"/>
              <a:t>: להגדיל את השטחים בשיתוף פעולה עם תעשיות תחליפי החלב.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300" b="1" dirty="0"/>
              <a:t>קטניות: </a:t>
            </a:r>
            <a:r>
              <a:rPr lang="he-IL" sz="2300" b="1" dirty="0" err="1"/>
              <a:t>חימצה</a:t>
            </a:r>
            <a:r>
              <a:rPr lang="he-IL" sz="2300" b="1" dirty="0"/>
              <a:t>, שעועית, אפונה, עדשים</a:t>
            </a:r>
            <a:r>
              <a:rPr lang="he-IL" sz="2300" dirty="0"/>
              <a:t>. מו"פ לשיפור היבולים לטובת חיזוק התחרותיות מול יבוא, הגדלת שטחים בשיתוף פעולה עם תעשיות המזון המסורתיות (שימורים וקפואים),</a:t>
            </a:r>
            <a:r>
              <a:rPr lang="he-IL" sz="2300" dirty="0" err="1"/>
              <a:t>פודטק</a:t>
            </a:r>
            <a:r>
              <a:rPr lang="he-IL" sz="2300" dirty="0"/>
              <a:t> (תחליפי בשר וחלב). בחינת הקמת מפעל ייבוש קטניות.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300" dirty="0"/>
              <a:t>מטעים: מוצע לקדם גידולים </a:t>
            </a:r>
            <a:r>
              <a:rPr lang="he-IL" sz="2300" dirty="0" err="1"/>
              <a:t>עמידי</a:t>
            </a:r>
            <a:r>
              <a:rPr lang="he-IL" sz="2300" dirty="0"/>
              <a:t> אקלים כמו </a:t>
            </a:r>
            <a:r>
              <a:rPr lang="he-IL" sz="2300" b="1" dirty="0"/>
              <a:t>שקד וענבי מאכל ויין כמותי</a:t>
            </a:r>
            <a:r>
              <a:rPr lang="he-IL" sz="2300" dirty="0"/>
              <a:t>, להיזהר עם גידולים רגישים לאקלים כמו אבוקדו וזית.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e-IL" sz="2300" dirty="0"/>
              <a:t>בעתיד, מוצע לבחון גידול </a:t>
            </a:r>
            <a:r>
              <a:rPr lang="he-IL" sz="2300" b="1" dirty="0"/>
              <a:t>אורז</a:t>
            </a:r>
            <a:r>
              <a:rPr lang="he-IL" sz="2300" dirty="0"/>
              <a:t>, לאחר מחקר מתאים לזנים, ממשקי גידול וכלכליות.</a:t>
            </a:r>
          </a:p>
        </p:txBody>
      </p:sp>
    </p:spTree>
    <p:extLst>
      <p:ext uri="{BB962C8B-B14F-4D97-AF65-F5344CB8AC3E}">
        <p14:creationId xmlns:p14="http://schemas.microsoft.com/office/powerpoint/2010/main" val="2771718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המלצות לפעולות בטווח הקצר והבינוני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A4C64B-90ED-69AD-710A-5B33B7A7B8DC}"/>
              </a:ext>
            </a:extLst>
          </p:cNvPr>
          <p:cNvSpPr txBox="1"/>
          <p:nvPr/>
        </p:nvSpPr>
        <p:spPr>
          <a:xfrm>
            <a:off x="364438" y="1111981"/>
            <a:ext cx="11399574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עבודה עם הרפתנים להכנסת חיטת </a:t>
            </a:r>
            <a:r>
              <a:rPr lang="he-IL" sz="2400" dirty="0" err="1"/>
              <a:t>דורום</a:t>
            </a:r>
            <a:r>
              <a:rPr lang="he-IL" sz="2400" dirty="0"/>
              <a:t> ושעורה כצמחי מספוא </a:t>
            </a:r>
            <a:r>
              <a:rPr lang="he-IL" sz="2400" dirty="0" err="1"/>
              <a:t>עמידי</a:t>
            </a:r>
            <a:r>
              <a:rPr lang="he-IL" sz="2400" dirty="0"/>
              <a:t> אקלים.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he-IL" sz="2400" dirty="0"/>
              <a:t>הקמת תשתיות שיאפשרו השקיית חיטה.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he-IL" sz="2400" dirty="0"/>
              <a:t>פעולה נחושה להפיכת ההנחה הנוכחית במחירי </a:t>
            </a:r>
            <a:r>
              <a:rPr lang="he-IL" sz="2400" dirty="0" err="1"/>
              <a:t>הקולחין</a:t>
            </a:r>
            <a:r>
              <a:rPr lang="he-IL" sz="2400" dirty="0"/>
              <a:t>- לקבועה.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אישור גידול סויה מול הועדה להנדסה גנטית; הכנסת הגידול בחלקות ניסוי.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הקמת חלקות ניסוי לשומשום, תמיכה וחיזוק המחקר ביחד עם התעשיות (שטראוס).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שיתוף פעולה עם תנובה להרחבת גידול שיבולת שועל לתחליפי חלב.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ריכוז קבוצת מחקר לקטניות, גיוס תקציבי מחקר ממקורות בארץ ובחו"ל. הקמת חלקות ניסוי.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עבודה בשיתוף פעולה עם תעשיות המזון המסורתיות לאספקת קטניות (חלף יבוא).</a:t>
            </a:r>
          </a:p>
        </p:txBody>
      </p:sp>
    </p:spTree>
    <p:extLst>
      <p:ext uri="{BB962C8B-B14F-4D97-AF65-F5344CB8AC3E}">
        <p14:creationId xmlns:p14="http://schemas.microsoft.com/office/powerpoint/2010/main" val="1078276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932874" y="157018"/>
            <a:ext cx="10741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שיתופי פעולה - משרד החקלאות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A4C64B-90ED-69AD-710A-5B33B7A7B8DC}"/>
              </a:ext>
            </a:extLst>
          </p:cNvPr>
          <p:cNvSpPr txBox="1"/>
          <p:nvPr/>
        </p:nvSpPr>
        <p:spPr>
          <a:xfrm>
            <a:off x="364438" y="1111981"/>
            <a:ext cx="11399574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תקציבי מחקר וקולות קוראים למחקרי קטניות.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סקירת שוק עולמי – קטניות לסוגיהן.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הקלות באפשרות לגדל סויה, בהנדסה גנטית.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קידום בדיקה של הפגיעה בתחרותיות של הגידולים הישראלים – ממה זה נובע? יבולים? מחירי מים? מחיר עבודה? </a:t>
            </a:r>
            <a:r>
              <a:rPr lang="he-IL" sz="2400"/>
              <a:t>אחר?</a:t>
            </a:r>
            <a:endParaRPr lang="he-IL" sz="2400" dirty="0"/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תקציבי מחקר וקולות קוראים להזנת רפת במספוא "חדשני".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e-IL" sz="2400" dirty="0"/>
              <a:t>הדרכה לרפתנים – הזנה במספוא מגידולים </a:t>
            </a:r>
            <a:r>
              <a:rPr lang="he-IL" sz="2400" dirty="0" err="1"/>
              <a:t>עמידי</a:t>
            </a:r>
            <a:r>
              <a:rPr lang="he-IL" sz="2400" dirty="0"/>
              <a:t> אקלים.</a:t>
            </a:r>
          </a:p>
        </p:txBody>
      </p:sp>
    </p:spTree>
    <p:extLst>
      <p:ext uri="{BB962C8B-B14F-4D97-AF65-F5344CB8AC3E}">
        <p14:creationId xmlns:p14="http://schemas.microsoft.com/office/powerpoint/2010/main" val="3084167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004291"/>
            <a:ext cx="94672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תודה על </a:t>
            </a:r>
            <a:r>
              <a:rPr lang="he-IL" sz="4800" b="1"/>
              <a:t>ההקשבה!</a:t>
            </a:r>
            <a:endParaRPr lang="he-IL" sz="4800" b="1" dirty="0"/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33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3567953" y="157018"/>
            <a:ext cx="8106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שיתוף הציבור ואימוץ על ידי מליאת המועצה האזורית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04981" y="869372"/>
            <a:ext cx="10982037" cy="28026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מפגש ראשון התקיים ב18 למאי 2023 במרכז חקלאי העמק</a:t>
            </a: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השתתפו כ-20 חקלאים, נציגי משרד החקלאות, ונציגי המועצות האזוריות</a:t>
            </a:r>
          </a:p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מפגש שני מתוכנן לפברואר 2024 (טנטטיבית)</a:t>
            </a:r>
          </a:p>
          <a:p>
            <a:pPr algn="just" rtl="1">
              <a:lnSpc>
                <a:spcPct val="150000"/>
              </a:lnSpc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התכנית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תידון ותאומץ על ידי מליאות המועצות האזוריות עמק יזרעאל ומגידו (אחרי הבחירות)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3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CAE75D2-394C-3EE5-207A-6EA0285FA5D6}"/>
              </a:ext>
            </a:extLst>
          </p:cNvPr>
          <p:cNvSpPr txBox="1"/>
          <p:nvPr/>
        </p:nvSpPr>
        <p:spPr>
          <a:xfrm>
            <a:off x="1362363" y="2598003"/>
            <a:ext cx="94672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תמצית סקר מצב קיים</a:t>
            </a:r>
          </a:p>
        </p:txBody>
      </p:sp>
      <p:pic>
        <p:nvPicPr>
          <p:cNvPr id="1026" name="Picture 2" descr="כל התמונות">
            <a:extLst>
              <a:ext uri="{FF2B5EF4-FFF2-40B4-BE49-F238E27FC236}">
                <a16:creationId xmlns:a16="http://schemas.microsoft.com/office/drawing/2014/main" id="{E81675B2-573B-A6A5-C6E9-277EEF2A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545" y="14720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לוגו מועצה אזורית עמק יזרעאל">
            <a:extLst>
              <a:ext uri="{FF2B5EF4-FFF2-40B4-BE49-F238E27FC236}">
                <a16:creationId xmlns:a16="http://schemas.microsoft.com/office/drawing/2014/main" id="{32536FD1-3A54-CB76-46F1-903026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83" y="168564"/>
            <a:ext cx="636626" cy="9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לוגו">
            <a:extLst>
              <a:ext uri="{FF2B5EF4-FFF2-40B4-BE49-F238E27FC236}">
                <a16:creationId xmlns:a16="http://schemas.microsoft.com/office/drawing/2014/main" id="{5FF4ACB7-D047-DBD8-DEC5-BCB9D27C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382" y="59603"/>
            <a:ext cx="1316865" cy="1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BA66AB-FD91-AD04-A07A-C476BFF6F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06" y="181846"/>
            <a:ext cx="877455" cy="908792"/>
          </a:xfrm>
          <a:prstGeom prst="rect">
            <a:avLst/>
          </a:prstGeom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F29E555-B4A2-62AD-7050-DB0960770F4C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BE4399C7-5985-7A1C-C745-411917DA3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A6A5D31-2E0F-4F61-5ECE-AE08CD6028A9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01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סקר המצב הקיים - כללי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553F23-5EFB-6DB8-AAF2-DFCD020354B1}"/>
              </a:ext>
            </a:extLst>
          </p:cNvPr>
          <p:cNvSpPr txBox="1"/>
          <p:nvPr/>
        </p:nvSpPr>
        <p:spPr>
          <a:xfrm>
            <a:off x="604981" y="869372"/>
            <a:ext cx="10982037" cy="39106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של חקלאי העמקים כיום טוב בהשוואה למצב לפני כחמש שנים: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מחירי גידולי השדה וירקות שטח פתוח עלו, בהשפעת הקורונה, הקשיים בשינוע הבינלאומי של תוצרת, מלחמת רוסיה אוקראינה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השנים האחרונות היו ברוכות בגשם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חקלאי העמקים השקיעו בתשתיות חקלאיות, השקעה שנשאה פרי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היצע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הקולחין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עלה, ואיכות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הקולחין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(מליחות) השתפרה, מצב שצפוי להימשך גם בשנים הבאות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6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6871855" y="157018"/>
            <a:ext cx="48029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שטחים חקלאיים בעמקים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8C4110D-A518-F1DA-812D-16343DBCB677}"/>
              </a:ext>
            </a:extLst>
          </p:cNvPr>
          <p:cNvSpPr txBox="1"/>
          <p:nvPr/>
        </p:nvSpPr>
        <p:spPr>
          <a:xfrm>
            <a:off x="121819" y="5502847"/>
            <a:ext cx="1515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dirty="0"/>
              <a:t>מקור: </a:t>
            </a:r>
            <a:r>
              <a:rPr lang="he-IL" sz="1400" dirty="0" err="1"/>
              <a:t>ממ"ג</a:t>
            </a:r>
            <a:r>
              <a:rPr lang="he-IL" sz="1400" dirty="0"/>
              <a:t> משרד החקלאות 2023</a:t>
            </a:r>
          </a:p>
        </p:txBody>
      </p:sp>
      <p:graphicFrame>
        <p:nvGraphicFramePr>
          <p:cNvPr id="2" name="תרשים 1">
            <a:extLst>
              <a:ext uri="{FF2B5EF4-FFF2-40B4-BE49-F238E27FC236}">
                <a16:creationId xmlns:a16="http://schemas.microsoft.com/office/drawing/2014/main" id="{C49B58E9-1776-3BB0-1CDF-01E9B4567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60546"/>
              </p:ext>
            </p:extLst>
          </p:nvPr>
        </p:nvGraphicFramePr>
        <p:xfrm>
          <a:off x="7681755" y="849742"/>
          <a:ext cx="4812148" cy="332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1A6E3A3B-5F9C-F3D7-2FC3-2C5CF1ACC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074868"/>
              </p:ext>
            </p:extLst>
          </p:nvPr>
        </p:nvGraphicFramePr>
        <p:xfrm>
          <a:off x="6909409" y="3837868"/>
          <a:ext cx="4936903" cy="332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51807D7-39EF-6B5C-5C72-1F54C753FD72}"/>
              </a:ext>
            </a:extLst>
          </p:cNvPr>
          <p:cNvCxnSpPr/>
          <p:nvPr/>
        </p:nvCxnSpPr>
        <p:spPr>
          <a:xfrm flipV="1">
            <a:off x="10058400" y="1376039"/>
            <a:ext cx="1065320" cy="1331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C8EFFA82-6429-6C95-4876-A9DAD41D7F4E}"/>
              </a:ext>
            </a:extLst>
          </p:cNvPr>
          <p:cNvCxnSpPr>
            <a:cxnSpLocks/>
          </p:cNvCxnSpPr>
          <p:nvPr/>
        </p:nvCxnSpPr>
        <p:spPr>
          <a:xfrm>
            <a:off x="10534307" y="4497330"/>
            <a:ext cx="5894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D9B660A-E5F7-0117-6989-F59D446CCEDE}"/>
              </a:ext>
            </a:extLst>
          </p:cNvPr>
          <p:cNvSpPr txBox="1"/>
          <p:nvPr/>
        </p:nvSpPr>
        <p:spPr>
          <a:xfrm>
            <a:off x="4966827" y="849742"/>
            <a:ext cx="19632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400" b="1" dirty="0"/>
              <a:t>ענפים חקלאיים בישראל</a:t>
            </a:r>
          </a:p>
        </p:txBody>
      </p:sp>
      <p:graphicFrame>
        <p:nvGraphicFramePr>
          <p:cNvPr id="17" name="תרשים 16">
            <a:extLst>
              <a:ext uri="{FF2B5EF4-FFF2-40B4-BE49-F238E27FC236}">
                <a16:creationId xmlns:a16="http://schemas.microsoft.com/office/drawing/2014/main" id="{B3C27021-C563-A4BF-37A1-802270F96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256501"/>
              </p:ext>
            </p:extLst>
          </p:nvPr>
        </p:nvGraphicFramePr>
        <p:xfrm>
          <a:off x="3870222" y="1071833"/>
          <a:ext cx="3997760" cy="282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92B6036-90BA-B2DF-F600-9DA25F56F13C}"/>
              </a:ext>
            </a:extLst>
          </p:cNvPr>
          <p:cNvSpPr txBox="1"/>
          <p:nvPr/>
        </p:nvSpPr>
        <p:spPr>
          <a:xfrm>
            <a:off x="1163842" y="4061192"/>
            <a:ext cx="58701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בהשוואה לישראל בעמק יזרעאל ומגידו יש:</a:t>
            </a:r>
          </a:p>
          <a:p>
            <a:r>
              <a:rPr lang="he-IL" dirty="0"/>
              <a:t>- שטחים נרחבים יחסית של גד"ש וירקות שטח פתוח</a:t>
            </a:r>
          </a:p>
          <a:p>
            <a:r>
              <a:rPr lang="he-IL" dirty="0"/>
              <a:t>- שטחים מעטים יחסית של מטעים והדרים</a:t>
            </a:r>
          </a:p>
          <a:p>
            <a:r>
              <a:rPr lang="he-IL" dirty="0"/>
              <a:t>- שטחים מועטים של ירקות ופרחים בכיסוי (חממות ובתי רשת)</a:t>
            </a:r>
          </a:p>
        </p:txBody>
      </p:sp>
      <p:graphicFrame>
        <p:nvGraphicFramePr>
          <p:cNvPr id="18" name="תרשים 1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704075"/>
              </p:ext>
            </p:extLst>
          </p:nvPr>
        </p:nvGraphicFramePr>
        <p:xfrm>
          <a:off x="-326848" y="842261"/>
          <a:ext cx="4812147" cy="300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134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2" name="מחבר ישר 1">
            <a:extLst>
              <a:ext uri="{FF2B5EF4-FFF2-40B4-BE49-F238E27FC236}">
                <a16:creationId xmlns:a16="http://schemas.microsoft.com/office/drawing/2014/main" id="{F8BC65E5-298D-34B6-3307-F185CACB528C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CD44F61-7141-BE87-8177-70A3EA1E01DC}"/>
              </a:ext>
            </a:extLst>
          </p:cNvPr>
          <p:cNvSpPr txBox="1"/>
          <p:nvPr/>
        </p:nvSpPr>
        <p:spPr>
          <a:xfrm>
            <a:off x="1619794" y="157018"/>
            <a:ext cx="1005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ערכיות קרקע חקלאית: </a:t>
            </a:r>
            <a:r>
              <a:rPr lang="he-IL" sz="2800" dirty="0"/>
              <a:t>מרבית הקרקע בערכיות טובה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34726140-723F-47FE-5B38-FDAABE768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80"/>
          <a:stretch/>
        </p:blipFill>
        <p:spPr>
          <a:xfrm>
            <a:off x="728270" y="838870"/>
            <a:ext cx="7389187" cy="6021826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11C0015-DCF2-2A38-8DE1-B4E6C2BE5073}"/>
              </a:ext>
            </a:extLst>
          </p:cNvPr>
          <p:cNvSpPr txBox="1"/>
          <p:nvPr/>
        </p:nvSpPr>
        <p:spPr>
          <a:xfrm>
            <a:off x="5261179" y="5580726"/>
            <a:ext cx="2772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המיפוי מתייחס לאפיון הקרקע בלבד, לא לאקלים, מערכות השקיה ומרכיבים חשובים נוספים לחקלאות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A2599119-BE1C-2BDC-A6F6-1F91A7647344}"/>
              </a:ext>
            </a:extLst>
          </p:cNvPr>
          <p:cNvGrpSpPr/>
          <p:nvPr/>
        </p:nvGrpSpPr>
        <p:grpSpPr>
          <a:xfrm>
            <a:off x="121819" y="982309"/>
            <a:ext cx="1771964" cy="2096476"/>
            <a:chOff x="443344" y="3537527"/>
            <a:chExt cx="1771964" cy="2096476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09B1EA7D-8DD3-48A2-B697-B98A56FE8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946" y="3537527"/>
              <a:ext cx="1670362" cy="2096476"/>
            </a:xfrm>
            <a:prstGeom prst="rect">
              <a:avLst/>
            </a:prstGeom>
          </p:spPr>
        </p:pic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D98F1299-F5E1-FD81-6E5E-E6CE8FCB9AF0}"/>
                </a:ext>
              </a:extLst>
            </p:cNvPr>
            <p:cNvSpPr txBox="1"/>
            <p:nvPr/>
          </p:nvSpPr>
          <p:spPr>
            <a:xfrm>
              <a:off x="443344" y="4305697"/>
              <a:ext cx="17641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ערכיות קרקע חקלאית</a:t>
              </a:r>
            </a:p>
          </p:txBody>
        </p:sp>
      </p:grpSp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138F73A7-D739-1293-4434-D43331332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219383"/>
              </p:ext>
            </p:extLst>
          </p:nvPr>
        </p:nvGraphicFramePr>
        <p:xfrm>
          <a:off x="7798279" y="838870"/>
          <a:ext cx="4810275" cy="299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תרשים 16">
            <a:extLst>
              <a:ext uri="{FF2B5EF4-FFF2-40B4-BE49-F238E27FC236}">
                <a16:creationId xmlns:a16="http://schemas.microsoft.com/office/drawing/2014/main" id="{0F38C999-AD07-C067-BEEB-6C156E20A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79216"/>
              </p:ext>
            </p:extLst>
          </p:nvPr>
        </p:nvGraphicFramePr>
        <p:xfrm>
          <a:off x="7592767" y="3717985"/>
          <a:ext cx="5011024" cy="31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2574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8FB8CB9-8C49-CA8F-6F5D-D7D47CCA1E05}"/>
              </a:ext>
            </a:extLst>
          </p:cNvPr>
          <p:cNvGrpSpPr/>
          <p:nvPr/>
        </p:nvGrpSpPr>
        <p:grpSpPr>
          <a:xfrm>
            <a:off x="121819" y="6180891"/>
            <a:ext cx="2938039" cy="677109"/>
            <a:chOff x="6522619" y="6150015"/>
            <a:chExt cx="2938039" cy="67710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88178B0-7D1D-979B-A09C-F1F8E97F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706595" y="6059528"/>
              <a:ext cx="663575" cy="844550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8495B3E-07BF-FEAE-6ACA-2EA0F708A593}"/>
                </a:ext>
              </a:extLst>
            </p:cNvPr>
            <p:cNvSpPr txBox="1"/>
            <p:nvPr/>
          </p:nvSpPr>
          <p:spPr>
            <a:xfrm>
              <a:off x="6522619" y="6150016"/>
              <a:ext cx="2093488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דר' לירון </a:t>
              </a:r>
              <a:r>
                <a:rPr lang="he-IL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אמדור</a:t>
              </a:r>
              <a:endParaRPr lang="he-I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תכנון-חקלאות-כלכלה-סביבה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amdurliron@gmail.com</a:t>
              </a:r>
              <a:endPara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BBB5434-6E8F-2622-379A-4C6A461D2A81}"/>
              </a:ext>
            </a:extLst>
          </p:cNvPr>
          <p:cNvCxnSpPr/>
          <p:nvPr/>
        </p:nvCxnSpPr>
        <p:spPr>
          <a:xfrm>
            <a:off x="286327" y="831273"/>
            <a:ext cx="1148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945A36A-44D1-56BE-64C6-C46B022971F1}"/>
              </a:ext>
            </a:extLst>
          </p:cNvPr>
          <p:cNvSpPr txBox="1"/>
          <p:nvPr/>
        </p:nvSpPr>
        <p:spPr>
          <a:xfrm>
            <a:off x="2215307" y="157018"/>
            <a:ext cx="94594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מים: היצע </a:t>
            </a:r>
            <a:r>
              <a:rPr lang="he-IL" sz="2800" b="1" dirty="0" err="1"/>
              <a:t>קולחין</a:t>
            </a:r>
            <a:r>
              <a:rPr lang="he-IL" sz="2800" b="1" dirty="0"/>
              <a:t> במצב קיים ועתידי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1C921D3-95FD-1E9D-58D5-C0149EC825A7}"/>
              </a:ext>
            </a:extLst>
          </p:cNvPr>
          <p:cNvSpPr txBox="1"/>
          <p:nvPr/>
        </p:nvSpPr>
        <p:spPr>
          <a:xfrm>
            <a:off x="609597" y="982309"/>
            <a:ext cx="11157530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400" dirty="0"/>
              <a:t>כיום מושקים בעמקים כ-95,000 דונם, מתוך כ-300,000 דונם.</a:t>
            </a:r>
          </a:p>
          <a:p>
            <a:pPr>
              <a:spcBef>
                <a:spcPts val="600"/>
              </a:spcBef>
            </a:pPr>
            <a:r>
              <a:rPr lang="he-IL" sz="2400" dirty="0"/>
              <a:t>יש תכנית אב למים עדכנית, שאושרה על ידי רשות המים</a:t>
            </a:r>
          </a:p>
        </p:txBody>
      </p:sp>
      <p:graphicFrame>
        <p:nvGraphicFramePr>
          <p:cNvPr id="14" name="טבלה 15">
            <a:extLst>
              <a:ext uri="{FF2B5EF4-FFF2-40B4-BE49-F238E27FC236}">
                <a16:creationId xmlns:a16="http://schemas.microsoft.com/office/drawing/2014/main" id="{5A051FA8-5923-ED10-2E87-825640184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30659"/>
              </p:ext>
            </p:extLst>
          </p:nvPr>
        </p:nvGraphicFramePr>
        <p:xfrm>
          <a:off x="1600939" y="1976770"/>
          <a:ext cx="8926343" cy="24892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905234">
                  <a:extLst>
                    <a:ext uri="{9D8B030D-6E8A-4147-A177-3AD203B41FA5}">
                      <a16:colId xmlns:a16="http://schemas.microsoft.com/office/drawing/2014/main" val="671835514"/>
                    </a:ext>
                  </a:extLst>
                </a:gridCol>
                <a:gridCol w="1492337">
                  <a:extLst>
                    <a:ext uri="{9D8B030D-6E8A-4147-A177-3AD203B41FA5}">
                      <a16:colId xmlns:a16="http://schemas.microsoft.com/office/drawing/2014/main" val="3521830287"/>
                    </a:ext>
                  </a:extLst>
                </a:gridCol>
                <a:gridCol w="1481571">
                  <a:extLst>
                    <a:ext uri="{9D8B030D-6E8A-4147-A177-3AD203B41FA5}">
                      <a16:colId xmlns:a16="http://schemas.microsoft.com/office/drawing/2014/main" val="4184886506"/>
                    </a:ext>
                  </a:extLst>
                </a:gridCol>
                <a:gridCol w="1502586">
                  <a:extLst>
                    <a:ext uri="{9D8B030D-6E8A-4147-A177-3AD203B41FA5}">
                      <a16:colId xmlns:a16="http://schemas.microsoft.com/office/drawing/2014/main" val="2530240853"/>
                    </a:ext>
                  </a:extLst>
                </a:gridCol>
                <a:gridCol w="1544615">
                  <a:extLst>
                    <a:ext uri="{9D8B030D-6E8A-4147-A177-3AD203B41FA5}">
                      <a16:colId xmlns:a16="http://schemas.microsoft.com/office/drawing/2014/main" val="3903483525"/>
                    </a:ext>
                  </a:extLst>
                </a:gridCol>
              </a:tblGrid>
              <a:tr h="23766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מאזן ותחזית המים לחקלאות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7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/>
                        <a:t>קולחין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56.7 </a:t>
                      </a:r>
                      <a:r>
                        <a:rPr lang="he-IL" dirty="0" err="1"/>
                        <a:t>מלמ"ק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71.89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91.16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110.68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/>
                        <a:t>שטפונות</a:t>
                      </a:r>
                      <a:r>
                        <a:rPr lang="he-IL" dirty="0"/>
                        <a:t> מעלה קישון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5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השלמת שפירים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24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סה"כ מקורות מים לחקלאות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82.0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101.2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120.7*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1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הצריכה המתוכננת של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קולחין</a:t>
                      </a:r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בחקלאות העמקים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 </a:t>
                      </a:r>
                      <a:r>
                        <a:rPr lang="he-IL" sz="18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מלמ"ק</a:t>
                      </a:r>
                      <a:endParaRPr lang="he-IL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56.9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מלמ"ק</a:t>
                      </a:r>
                      <a:endParaRPr lang="he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73.3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מלמ"ק</a:t>
                      </a:r>
                      <a:endParaRPr lang="he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89.8 </a:t>
                      </a:r>
                      <a:r>
                        <a:rPr lang="he-IL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מלמ"ק</a:t>
                      </a:r>
                      <a:endParaRPr lang="he-I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10826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CE80672-4B31-B0CD-5D8B-16AC2E2E2C50}"/>
              </a:ext>
            </a:extLst>
          </p:cNvPr>
          <p:cNvSpPr txBox="1"/>
          <p:nvPr/>
        </p:nvSpPr>
        <p:spPr>
          <a:xfrm>
            <a:off x="3354848" y="4479503"/>
            <a:ext cx="71724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* כולל העברה של 13.4 </a:t>
            </a:r>
            <a:r>
              <a:rPr lang="he-IL" sz="1400" dirty="0" err="1"/>
              <a:t>מלמ"ק</a:t>
            </a:r>
            <a:r>
              <a:rPr lang="he-IL" sz="1400" dirty="0"/>
              <a:t> לאזורים שכנים כיום, ועד 23 </a:t>
            </a:r>
            <a:r>
              <a:rPr lang="he-IL" sz="1400" dirty="0" err="1"/>
              <a:t>מלמ"ק</a:t>
            </a:r>
            <a:r>
              <a:rPr lang="he-IL" sz="1400" dirty="0"/>
              <a:t> העברות בשנת 2050.</a:t>
            </a:r>
          </a:p>
          <a:p>
            <a:r>
              <a:rPr lang="he-IL" sz="1400" dirty="0"/>
              <a:t>מקור: תכנית "ספק מרחבי עמק יזרעאל", אפריל , 2020, טבלה 5 – מאזן המים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87851FB-7012-15A3-6CE7-1D7AE2A0306B}"/>
              </a:ext>
            </a:extLst>
          </p:cNvPr>
          <p:cNvSpPr txBox="1"/>
          <p:nvPr/>
        </p:nvSpPr>
        <p:spPr>
          <a:xfrm>
            <a:off x="286328" y="5138233"/>
            <a:ext cx="113884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לפי תכנית האב למים, </a:t>
            </a:r>
            <a:r>
              <a:rPr lang="he-IL" sz="2400" b="1" dirty="0"/>
              <a:t>היצע המים לחקלאות העמקים יכפיל את עצמו עד שנת 2050</a:t>
            </a:r>
          </a:p>
          <a:p>
            <a:r>
              <a:rPr lang="he-IL" sz="2400" dirty="0"/>
              <a:t>יתרון ייחודי המאפשר פיתוח חקלאי משמעותי ביחס למצב הקיים</a:t>
            </a:r>
          </a:p>
          <a:p>
            <a:r>
              <a:rPr lang="he-IL" sz="2400" b="1" dirty="0"/>
              <a:t>המים אינו מהווה חסם לפיתוח החקלאות בעמקים</a:t>
            </a:r>
          </a:p>
        </p:txBody>
      </p:sp>
    </p:spTree>
    <p:extLst>
      <p:ext uri="{BB962C8B-B14F-4D97-AF65-F5344CB8AC3E}">
        <p14:creationId xmlns:p14="http://schemas.microsoft.com/office/powerpoint/2010/main" val="14510659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3833</Words>
  <Application>Microsoft Office PowerPoint</Application>
  <PresentationFormat>מסך רחב</PresentationFormat>
  <Paragraphs>993</Paragraphs>
  <Slides>38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6" baseType="lpstr">
      <vt:lpstr>Arial</vt:lpstr>
      <vt:lpstr>ArialMT</vt:lpstr>
      <vt:lpstr>Calibri</vt:lpstr>
      <vt:lpstr>Calibri Light</vt:lpstr>
      <vt:lpstr>Gisha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Liron Amdur</dc:creator>
  <cp:lastModifiedBy>עדי נצר</cp:lastModifiedBy>
  <cp:revision>316</cp:revision>
  <cp:lastPrinted>2023-07-19T13:47:25Z</cp:lastPrinted>
  <dcterms:created xsi:type="dcterms:W3CDTF">2023-03-26T13:48:11Z</dcterms:created>
  <dcterms:modified xsi:type="dcterms:W3CDTF">2024-01-02T11:11:14Z</dcterms:modified>
</cp:coreProperties>
</file>